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38"/>
  </p:notesMasterIdLst>
  <p:handoutMasterIdLst>
    <p:handoutMasterId r:id="rId39"/>
  </p:handoutMasterIdLst>
  <p:sldIdLst>
    <p:sldId id="257" r:id="rId2"/>
    <p:sldId id="259" r:id="rId3"/>
    <p:sldId id="261" r:id="rId4"/>
    <p:sldId id="293" r:id="rId5"/>
    <p:sldId id="297" r:id="rId6"/>
    <p:sldId id="301" r:id="rId7"/>
    <p:sldId id="296" r:id="rId8"/>
    <p:sldId id="320" r:id="rId9"/>
    <p:sldId id="299" r:id="rId10"/>
    <p:sldId id="300" r:id="rId11"/>
    <p:sldId id="302" r:id="rId12"/>
    <p:sldId id="303" r:id="rId13"/>
    <p:sldId id="340" r:id="rId14"/>
    <p:sldId id="348" r:id="rId15"/>
    <p:sldId id="343" r:id="rId16"/>
    <p:sldId id="344" r:id="rId17"/>
    <p:sldId id="345" r:id="rId18"/>
    <p:sldId id="347" r:id="rId19"/>
    <p:sldId id="349" r:id="rId20"/>
    <p:sldId id="342" r:id="rId21"/>
    <p:sldId id="336" r:id="rId22"/>
    <p:sldId id="350" r:id="rId23"/>
    <p:sldId id="351" r:id="rId24"/>
    <p:sldId id="352" r:id="rId25"/>
    <p:sldId id="353" r:id="rId26"/>
    <p:sldId id="335" r:id="rId27"/>
    <p:sldId id="357" r:id="rId28"/>
    <p:sldId id="337" r:id="rId29"/>
    <p:sldId id="358" r:id="rId30"/>
    <p:sldId id="338" r:id="rId31"/>
    <p:sldId id="362" r:id="rId32"/>
    <p:sldId id="339" r:id="rId33"/>
    <p:sldId id="359" r:id="rId34"/>
    <p:sldId id="360" r:id="rId35"/>
    <p:sldId id="361" r:id="rId36"/>
    <p:sldId id="322" r:id="rId37"/>
  </p:sldIdLst>
  <p:sldSz cx="12192000" cy="6858000"/>
  <p:notesSz cx="6810375" cy="9942513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.GODEK" initials="R" lastIdx="2" clrIdx="0">
    <p:extLst>
      <p:ext uri="{19B8F6BF-5375-455C-9EA6-DF929625EA0E}">
        <p15:presenceInfo xmlns:p15="http://schemas.microsoft.com/office/powerpoint/2012/main" userId="S-1-5-21-1982529951-1060062128-349440237-11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9966"/>
    <a:srgbClr val="ADA9A9"/>
    <a:srgbClr val="CCFFFF"/>
    <a:srgbClr val="75BD8B"/>
    <a:srgbClr val="A2D2B1"/>
    <a:srgbClr val="528DBE"/>
    <a:srgbClr val="8B8585"/>
    <a:srgbClr val="BD99A2"/>
    <a:srgbClr val="966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315" autoAdjust="0"/>
  </p:normalViewPr>
  <p:slideViewPr>
    <p:cSldViewPr snapToGrid="0">
      <p:cViewPr varScale="1">
        <p:scale>
          <a:sx n="68" d="100"/>
          <a:sy n="68" d="100"/>
        </p:scale>
        <p:origin x="1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5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15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2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Lbls>
            <c:dLbl>
              <c:idx val="0"/>
              <c:layout>
                <c:manualLayout>
                  <c:x val="0.23795574814502518"/>
                  <c:y val="8.700376730793656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84%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1666429038743"/>
                      <c:h val="0.2853541552993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5.0756933170743174E-2"/>
                  <c:y val="-0.3227328669091224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8712529709521"/>
                      <c:h val="0.223517332774564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dochody bieżące</c:v>
                </c:pt>
                <c:pt idx="1">
                  <c:v>dochody majątkowe</c:v>
                </c:pt>
              </c:strCache>
            </c:strRef>
          </c:cat>
          <c:val>
            <c:numRef>
              <c:f>Arkusz1!$B$2:$B$3</c:f>
              <c:numCache>
                <c:formatCode>#\ ##0.00_ ;\-#\ ##0.00\ </c:formatCode>
                <c:ptCount val="2"/>
                <c:pt idx="0">
                  <c:v>201157539</c:v>
                </c:pt>
                <c:pt idx="1">
                  <c:v>39152843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5620297290814033E-2"/>
          <c:w val="1"/>
          <c:h val="0.9118080410687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rgbClr val="ADA9A9">
                <a:alpha val="86667"/>
              </a:srgbClr>
            </a:solidFill>
            <a:ln>
              <a:noFill/>
            </a:ln>
            <a:effectLst>
              <a:innerShdw blurRad="431800" dist="50800" dir="13500000">
                <a:schemeClr val="accent6">
                  <a:lumMod val="60000"/>
                  <a:lumOff val="40000"/>
                  <a:alpha val="50000"/>
                </a:schemeClr>
              </a:innerShdw>
            </a:effectLst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117 093 012 </a:t>
                    </a:r>
                    <a:r>
                      <a:rPr lang="en-US" dirty="0" err="1"/>
                      <a:t>zł</a:t>
                    </a:r>
                    <a:r>
                      <a:rPr lang="en-US" dirty="0"/>
                      <a:t>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C46-447D-AD4E-3F763889D017}"/>
                </c:ext>
              </c:extLst>
            </c:dLbl>
            <c:dLbl>
              <c:idx val="1"/>
              <c:layout>
                <c:manualLayout>
                  <c:x val="-3.0981284620670763E-3"/>
                  <c:y val="-8.5400004421241563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44 024 418 </a:t>
                    </a:r>
                    <a:r>
                      <a:rPr lang="en-US" dirty="0" err="1"/>
                      <a:t>zł</a:t>
                    </a:r>
                    <a:r>
                      <a:rPr lang="en-US" dirty="0"/>
                      <a:t>   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C46-447D-AD4E-3F763889D017}"/>
                </c:ext>
              </c:extLst>
            </c:dLbl>
            <c:dLbl>
              <c:idx val="2"/>
              <c:layout>
                <c:manualLayout>
                  <c:x val="-1.03270948735569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26 898 446</a:t>
                    </a:r>
                    <a:r>
                      <a:rPr lang="en-US" baseline="0" dirty="0"/>
                      <a:t>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C46-447D-AD4E-3F763889D01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5 417 797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C46-447D-AD4E-3F763889D01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46 876 709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4F6-44D5-8A9C-57C4D9407B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Udział w podatkach</c:v>
                </c:pt>
                <c:pt idx="2">
                  <c:v>Dotacje celowe</c:v>
                </c:pt>
                <c:pt idx="3">
                  <c:v>Środki europejskie</c:v>
                </c:pt>
                <c:pt idx="4">
                  <c:v>Pozostałe dochody </c:v>
                </c:pt>
              </c:strCache>
            </c:strRef>
          </c:cat>
          <c:val>
            <c:numRef>
              <c:f>Arkusz1!$B$2:$B$6</c:f>
              <c:numCache>
                <c:formatCode>#,##0.00</c:formatCode>
                <c:ptCount val="5"/>
                <c:pt idx="0">
                  <c:v>117093012</c:v>
                </c:pt>
                <c:pt idx="1">
                  <c:v>44024418</c:v>
                </c:pt>
                <c:pt idx="2">
                  <c:v>26898446</c:v>
                </c:pt>
                <c:pt idx="3">
                  <c:v>5417797</c:v>
                </c:pt>
                <c:pt idx="4">
                  <c:v>46876709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9-4C79-8FA7-1C2C9EDFF2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9"/>
        <c:overlap val="-100"/>
        <c:axId val="568558288"/>
        <c:axId val="429585944"/>
      </c:barChart>
      <c:catAx>
        <c:axId val="56855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l-PL"/>
          </a:p>
        </c:txPr>
        <c:crossAx val="429585944"/>
        <c:crosses val="autoZero"/>
        <c:auto val="1"/>
        <c:lblAlgn val="ctr"/>
        <c:lblOffset val="100"/>
        <c:noMultiLvlLbl val="0"/>
      </c:catAx>
      <c:valAx>
        <c:axId val="42958594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568558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30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A5CDCF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rgbClr val="71B0B7"/>
              </a:solidFill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Pt>
            <c:idx val="2"/>
            <c:bubble3D val="0"/>
            <c:spPr>
              <a:solidFill>
                <a:srgbClr val="CAA2A2"/>
              </a:solidFill>
            </c:spPr>
            <c:extLst>
              <c:ext xmlns:c16="http://schemas.microsoft.com/office/drawing/2014/chart" uri="{C3380CC4-5D6E-409C-BE32-E72D297353CC}">
                <c16:uniqueId val="{00000004-80A9-4178-A8F1-730D2BFFEC39}"/>
              </c:ext>
            </c:extLst>
          </c:dPt>
          <c:dPt>
            <c:idx val="3"/>
            <c:bubble3D val="0"/>
            <c:spPr>
              <a:solidFill>
                <a:srgbClr val="A1CDE3"/>
              </a:solidFill>
            </c:spPr>
            <c:extLst>
              <c:ext xmlns:c16="http://schemas.microsoft.com/office/drawing/2014/chart" uri="{C3380CC4-5D6E-409C-BE32-E72D297353CC}">
                <c16:uniqueId val="{00000004-23C6-4B6B-B19B-27C7CDA39C60}"/>
              </c:ext>
            </c:extLst>
          </c:dPt>
          <c:dPt>
            <c:idx val="4"/>
            <c:bubble3D val="0"/>
            <c:spPr>
              <a:solidFill>
                <a:srgbClr val="D8C2C7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99-437B-8154-9D3EA023BA02}"/>
              </c:ext>
            </c:extLst>
          </c:dPt>
          <c:dLbls>
            <c:dLbl>
              <c:idx val="0"/>
              <c:layout>
                <c:manualLayout>
                  <c:x val="-0.20976606552841093"/>
                  <c:y val="0.148031814991133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49%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47458756058644"/>
                      <c:h val="0.2319421604076167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6.6263478155412642E-2"/>
                  <c:y val="-0.21653587760005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dLbl>
              <c:idx val="2"/>
              <c:layout>
                <c:manualLayout>
                  <c:x val="-0.18419703436809889"/>
                  <c:y val="-0.2443939558198287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A9-4178-A8F1-730D2BFFEC39}"/>
                </c:ext>
              </c:extLst>
            </c:dLbl>
            <c:dLbl>
              <c:idx val="3"/>
              <c:layout>
                <c:manualLayout>
                  <c:x val="0.1507937315479885"/>
                  <c:y val="-0.294713284583216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C6-4B6B-B19B-27C7CDA39C60}"/>
                </c:ext>
              </c:extLst>
            </c:dLbl>
            <c:dLbl>
              <c:idx val="4"/>
              <c:layout>
                <c:manualLayout>
                  <c:x val="0.10312033844221503"/>
                  <c:y val="-0.1609250385941289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18%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81111760529"/>
                      <c:h val="0.2205898839522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99-437B-8154-9D3EA023BA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środki europejskie</c:v>
                </c:pt>
                <c:pt idx="2">
                  <c:v>dotacje celowe</c:v>
                </c:pt>
                <c:pt idx="3">
                  <c:v>pozostałe dochody </c:v>
                </c:pt>
                <c:pt idx="4">
                  <c:v>udział w podatkach</c:v>
                </c:pt>
              </c:strCache>
            </c:strRef>
          </c:cat>
          <c:val>
            <c:numRef>
              <c:f>Arkusz1!$B$2:$B$6</c:f>
              <c:numCache>
                <c:formatCode>#\ ##0.00_ ;\-#\ ##0.00\ </c:formatCode>
                <c:ptCount val="5"/>
                <c:pt idx="0">
                  <c:v>117093012</c:v>
                </c:pt>
                <c:pt idx="1">
                  <c:v>5417797</c:v>
                </c:pt>
                <c:pt idx="2">
                  <c:v>26898446</c:v>
                </c:pt>
                <c:pt idx="3">
                  <c:v>46876709</c:v>
                </c:pt>
                <c:pt idx="4">
                  <c:v>44024418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15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bg2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Lbls>
            <c:dLbl>
              <c:idx val="0"/>
              <c:layout>
                <c:manualLayout>
                  <c:x val="0.15159592879277844"/>
                  <c:y val="7.822114279694547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69%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61666429038743"/>
                      <c:h val="0.2853541552993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8.1903097527291177E-2"/>
                  <c:y val="-0.2114862897699021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4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8712529709521"/>
                      <c:h val="0.223517332774564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wydatki bieżące</c:v>
                </c:pt>
                <c:pt idx="1">
                  <c:v>wydatki majątkowe</c:v>
                </c:pt>
              </c:strCache>
            </c:strRef>
          </c:cat>
          <c:val>
            <c:numRef>
              <c:f>Arkusz1!$B$2:$B$3</c:f>
              <c:numCache>
                <c:formatCode>#\ ##0.00_ ;\-#\ ##0.00\ </c:formatCode>
                <c:ptCount val="2"/>
                <c:pt idx="0">
                  <c:v>195779099</c:v>
                </c:pt>
                <c:pt idx="1">
                  <c:v>89531283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"/>
      <c:hPercent val="40"/>
      <c:rotY val="359"/>
      <c:depthPercent val="20"/>
      <c:rAngAx val="1"/>
    </c:view3D>
    <c:floor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969696" mc:Ignorable="a14" a14:legacySpreadsheetColorIndex="55"/>
            </a:gs>
            <a:gs pos="100000">
              <a:srgbClr xmlns:mc="http://schemas.openxmlformats.org/markup-compatibility/2006" xmlns:a14="http://schemas.microsoft.com/office/drawing/2010/main" val="FEFEFE" mc:Ignorable="a14" a14:legacySpreadsheetColorIndex="55">
                <a:gamma/>
                <a:tint val="72549"/>
                <a:invGamma/>
              </a:srgbClr>
            </a:gs>
          </a:gsLst>
          <a:lin ang="5400000" scaled="1"/>
        </a:gra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7000948381861279E-2"/>
          <c:y val="0.19444470634823358"/>
          <c:w val="0.88058090439723213"/>
          <c:h val="0.6688269962947343"/>
        </c:manualLayout>
      </c:layout>
      <c:bar3DChart>
        <c:barDir val="col"/>
        <c:grouping val="cluster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Plan </c:v>
                </c:pt>
              </c:strCache>
            </c:strRef>
          </c:tx>
          <c:spPr>
            <a:solidFill>
              <a:srgbClr val="ADA9A9"/>
            </a:solidFill>
            <a:ln w="21675">
              <a:noFill/>
            </a:ln>
            <a:effectLst>
              <a:outerShdw blurRad="50800" dist="50800" dir="5400000" algn="ctr" rotWithShape="0">
                <a:srgbClr val="000000">
                  <a:alpha val="8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ADA9A9"/>
              </a:solidFill>
              <a:ln w="21675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h="63500" prst="relaxedInset"/>
              </a:sp3d>
            </c:spPr>
            <c:extLst>
              <c:ext xmlns:c16="http://schemas.microsoft.com/office/drawing/2014/chart" uri="{C3380CC4-5D6E-409C-BE32-E72D297353CC}">
                <c16:uniqueId val="{00000001-5D6F-4363-A6D7-586520817DDE}"/>
              </c:ext>
            </c:extLst>
          </c:dPt>
          <c:cat>
            <c:strRef>
              <c:f>Sheet1!$B$1:$G$1</c:f>
              <c:strCache>
                <c:ptCount val="6"/>
                <c:pt idx="0">
                  <c:v>Edukacja</c:v>
                </c:pt>
                <c:pt idx="1">
                  <c:v>Transport </c:v>
                </c:pt>
                <c:pt idx="2">
                  <c:v>Pomoc społeczna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Sheet1!$B$2:$G$2</c:f>
              <c:numCache>
                <c:formatCode>#,##0.00</c:formatCode>
                <c:ptCount val="6"/>
                <c:pt idx="0">
                  <c:v>137320716</c:v>
                </c:pt>
                <c:pt idx="1">
                  <c:v>58937769</c:v>
                </c:pt>
                <c:pt idx="2">
                  <c:v>24261918</c:v>
                </c:pt>
                <c:pt idx="3">
                  <c:v>17153515</c:v>
                </c:pt>
                <c:pt idx="4">
                  <c:v>4779000</c:v>
                </c:pt>
                <c:pt idx="5">
                  <c:v>42857464</c:v>
                </c:pt>
              </c:numCache>
            </c:numRef>
          </c:val>
          <c:shape val="box"/>
          <c:extLst>
            <c:ext xmlns:c16="http://schemas.microsoft.com/office/drawing/2014/chart" uri="{C3380CC4-5D6E-409C-BE32-E72D297353CC}">
              <c16:uniqueId val="{00000000-9F40-44B8-8E41-BBD4C3EA5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"/>
        <c:gapDepth val="0"/>
        <c:shape val="cylinder"/>
        <c:axId val="188272960"/>
        <c:axId val="1"/>
        <c:axId val="0"/>
      </c:bar3DChart>
      <c:catAx>
        <c:axId val="18827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5419">
            <a:noFill/>
          </a:ln>
        </c:spPr>
        <c:txPr>
          <a:bodyPr rot="0" vert="horz"/>
          <a:lstStyle/>
          <a:p>
            <a:pPr>
              <a:defRPr sz="2000" b="0"/>
            </a:pPr>
            <a:endParaRPr lang="pl-PL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1"/>
        <c:axPos val="r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extTo"/>
        <c:crossAx val="188272960"/>
        <c:crosses val="max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bg1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view3D>
      <c:rotX val="20"/>
      <c:rotY val="234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092972691067903E-3"/>
          <c:y val="0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 Kolumna1 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rgbClr val="A5CDCF"/>
              </a:solidFill>
              <a:ln>
                <a:solidFill>
                  <a:srgbClr val="33CCCC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37D-4921-9D0D-6F49D6D4F04D}"/>
              </c:ext>
            </c:extLst>
          </c:dPt>
          <c:dPt>
            <c:idx val="1"/>
            <c:bubble3D val="0"/>
            <c:spPr>
              <a:solidFill>
                <a:srgbClr val="A1CDE3"/>
              </a:solidFill>
            </c:spPr>
            <c:extLst>
              <c:ext xmlns:c16="http://schemas.microsoft.com/office/drawing/2014/chart" uri="{C3380CC4-5D6E-409C-BE32-E72D297353CC}">
                <c16:uniqueId val="{00000003-D37D-4921-9D0D-6F49D6D4F04D}"/>
              </c:ext>
            </c:extLst>
          </c:dPt>
          <c:dPt>
            <c:idx val="2"/>
            <c:bubble3D val="0"/>
            <c:spPr>
              <a:solidFill>
                <a:srgbClr val="CAA2A2"/>
              </a:solidFill>
            </c:spPr>
            <c:extLst>
              <c:ext xmlns:c16="http://schemas.microsoft.com/office/drawing/2014/chart" uri="{C3380CC4-5D6E-409C-BE32-E72D297353CC}">
                <c16:uniqueId val="{00000006-C88E-4391-9EFA-A82EFC0D3A14}"/>
              </c:ext>
            </c:extLst>
          </c:dPt>
          <c:dPt>
            <c:idx val="3"/>
            <c:bubble3D val="0"/>
            <c:spPr>
              <a:solidFill>
                <a:srgbClr val="A5CDCF"/>
              </a:solidFill>
            </c:spPr>
            <c:extLst>
              <c:ext xmlns:c16="http://schemas.microsoft.com/office/drawing/2014/chart" uri="{C3380CC4-5D6E-409C-BE32-E72D297353CC}">
                <c16:uniqueId val="{00000005-C88E-4391-9EFA-A82EFC0D3A14}"/>
              </c:ext>
            </c:extLst>
          </c:dPt>
          <c:dPt>
            <c:idx val="4"/>
            <c:bubble3D val="0"/>
            <c:spPr>
              <a:solidFill>
                <a:srgbClr val="D8C2C7"/>
              </a:solidFill>
              <a:ln>
                <a:solidFill>
                  <a:schemeClr val="bg2">
                    <a:lumMod val="50000"/>
                    <a:lumOff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D17-4990-859E-DEBB19A135A6}"/>
              </c:ext>
            </c:extLst>
          </c:dPt>
          <c:dPt>
            <c:idx val="5"/>
            <c:bubble3D val="0"/>
            <c:spPr>
              <a:solidFill>
                <a:srgbClr val="71B0B7"/>
              </a:solidFill>
            </c:spPr>
            <c:extLst>
              <c:ext xmlns:c16="http://schemas.microsoft.com/office/drawing/2014/chart" uri="{C3380CC4-5D6E-409C-BE32-E72D297353CC}">
                <c16:uniqueId val="{00000004-DDDF-4AC6-875D-4984A2504F82}"/>
              </c:ext>
            </c:extLst>
          </c:dPt>
          <c:dLbls>
            <c:dLbl>
              <c:idx val="0"/>
              <c:layout>
                <c:manualLayout>
                  <c:x val="0.2575971849033839"/>
                  <c:y val="0.1048643113457663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250DDF4-8490-4711-BBA4-A7665C8A20A5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48%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93997974347952"/>
                      <c:h val="0.248596741267710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7D-4921-9D0D-6F49D6D4F04D}"/>
                </c:ext>
              </c:extLst>
            </c:dLbl>
            <c:dLbl>
              <c:idx val="1"/>
              <c:layout>
                <c:manualLayout>
                  <c:x val="-4.9656895089842688E-2"/>
                  <c:y val="9.5195951982829136E-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09B8B95D-EAD0-422A-91C4-71788AF014C9}" type="CATEGORYNAME">
                      <a:rPr lang="en-US" sz="2200"/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/>
                      <a:t>
21%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59596404578524"/>
                      <c:h val="0.160951725712002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7D-4921-9D0D-6F49D6D4F04D}"/>
                </c:ext>
              </c:extLst>
            </c:dLbl>
            <c:dLbl>
              <c:idx val="2"/>
              <c:layout>
                <c:manualLayout>
                  <c:x val="-0.15256201146016812"/>
                  <c:y val="-0.21456586216482895"/>
                </c:manualLayout>
              </c:layout>
              <c:tx>
                <c:rich>
                  <a:bodyPr/>
                  <a:lstStyle/>
                  <a:p>
                    <a:fld id="{DE0B1851-20F2-4DF5-8ABF-1F82871DD56A}" type="CATEGORYNAME">
                      <a:rPr lang="en-US"/>
                      <a:pPr/>
                      <a:t>[NAZWA KATEGORII]</a:t>
                    </a:fld>
                    <a:r>
                      <a:rPr lang="en-US" baseline="0" dirty="0"/>
                      <a:t>
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88E-4391-9EFA-A82EFC0D3A14}"/>
                </c:ext>
              </c:extLst>
            </c:dLbl>
            <c:dLbl>
              <c:idx val="3"/>
              <c:layout>
                <c:manualLayout>
                  <c:x val="-0.11490295044171357"/>
                  <c:y val="-0.1799715643346002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A0C2FA59-CEFE-4261-94E6-34A6AECC969F}" type="CATEGORYNAME">
                      <a:rPr lang="en-US" sz="2200"/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/>
                      <a:t>
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59963559557762"/>
                      <c:h val="0.182670652486598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88E-4391-9EFA-A82EFC0D3A14}"/>
                </c:ext>
              </c:extLst>
            </c:dLbl>
            <c:dLbl>
              <c:idx val="4"/>
              <c:layout>
                <c:manualLayout>
                  <c:x val="-2.7105908658137917E-2"/>
                  <c:y val="-0.3598326847546017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2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B4922FF-01C5-4114-BD40-6ADFE049103A}" type="CATEGORYNAME">
                      <a:rPr lang="en-US" sz="22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2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[NAZWA KATEGORII]</a:t>
                    </a:fld>
                    <a:r>
                      <a:rPr lang="en-US" sz="2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81111760529"/>
                      <c:h val="0.2205898839522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D17-4990-859E-DEBB19A135A6}"/>
                </c:ext>
              </c:extLst>
            </c:dLbl>
            <c:dLbl>
              <c:idx val="5"/>
              <c:layout>
                <c:manualLayout>
                  <c:x val="0.16607301389719389"/>
                  <c:y val="-0.26516622246260207"/>
                </c:manualLayout>
              </c:layout>
              <c:tx>
                <c:rich>
                  <a:bodyPr/>
                  <a:lstStyle/>
                  <a:p>
                    <a:fld id="{330A7770-F0FF-4625-90C4-F5A622DDED14}" type="CATEGORYNAME">
                      <a:rPr lang="en-US"/>
                      <a:pPr/>
                      <a:t>[NAZWA KATEGORII]</a:t>
                    </a:fld>
                    <a:r>
                      <a:rPr lang="en-US" baseline="0" dirty="0"/>
                      <a:t>
14%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DDF-4AC6-875D-4984A2504F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pl-PL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Edukacja</c:v>
                </c:pt>
                <c:pt idx="1">
                  <c:v>Transport </c:v>
                </c:pt>
                <c:pt idx="2">
                  <c:v>Pomoc społeczna</c:v>
                </c:pt>
                <c:pt idx="3">
                  <c:v>Bezpieczeństwo publiczne</c:v>
                </c:pt>
                <c:pt idx="4">
                  <c:v>Ochrona zdrowia</c:v>
                </c:pt>
                <c:pt idx="5">
                  <c:v>Pozostała działalność </c:v>
                </c:pt>
              </c:strCache>
            </c:strRef>
          </c:cat>
          <c:val>
            <c:numRef>
              <c:f>Arkusz1!$B$2:$B$7</c:f>
              <c:numCache>
                <c:formatCode>#\ ##0.00_ ;\-#\ ##0.00\ </c:formatCode>
                <c:ptCount val="6"/>
                <c:pt idx="0">
                  <c:v>137320716</c:v>
                </c:pt>
                <c:pt idx="1">
                  <c:v>58937769</c:v>
                </c:pt>
                <c:pt idx="2">
                  <c:v>24261918</c:v>
                </c:pt>
                <c:pt idx="3">
                  <c:v>17153515</c:v>
                </c:pt>
                <c:pt idx="4">
                  <c:v>4779000</c:v>
                </c:pt>
                <c:pt idx="5">
                  <c:v>42857464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7D-4921-9D0D-6F49D6D4F04D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2F26D-1038-4E27-9F99-C006DCEAA7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F57DA05-EB25-497A-A68F-A33886AF3ED2}">
      <dgm:prSet phldrT="[Tekst]" custT="1"/>
      <dgm:spPr/>
      <dgm:t>
        <a:bodyPr/>
        <a:lstStyle/>
        <a:p>
          <a:r>
            <a: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wynagrodzenia i pochodne – 123 093 060 zł</a:t>
          </a:r>
        </a:p>
      </dgm:t>
    </dgm:pt>
    <dgm:pt modelId="{1231F3F5-4D1F-44B0-A5E0-9FBBFDF5958D}" type="parTrans" cxnId="{3FD2BB4D-9763-4C2A-B48C-2F0BA4010328}">
      <dgm:prSet/>
      <dgm:spPr/>
      <dgm:t>
        <a:bodyPr/>
        <a:lstStyle/>
        <a:p>
          <a:endParaRPr lang="pl-PL"/>
        </a:p>
      </dgm:t>
    </dgm:pt>
    <dgm:pt modelId="{F5072483-23F4-4598-8020-89823A082CB8}" type="sibTrans" cxnId="{3FD2BB4D-9763-4C2A-B48C-2F0BA4010328}">
      <dgm:prSet/>
      <dgm:spPr/>
      <dgm:t>
        <a:bodyPr/>
        <a:lstStyle/>
        <a:p>
          <a:endParaRPr lang="pl-PL"/>
        </a:p>
      </dgm:t>
    </dgm:pt>
    <dgm:pt modelId="{328D8144-A240-4C0D-B325-0611D7AA5C8D}">
      <dgm:prSet phldrT="[Tekst]" custT="1"/>
      <dgm:spPr/>
      <dgm:t>
        <a:bodyPr/>
        <a:lstStyle/>
        <a:p>
          <a:r>
            <a: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statutowe – 42 296 082 zł</a:t>
          </a:r>
        </a:p>
      </dgm:t>
    </dgm:pt>
    <dgm:pt modelId="{5FF21DD1-4D5C-49C4-AA9C-C086466B40E2}" type="parTrans" cxnId="{7F1BD589-DF34-45FA-AB7F-56A58E8C8181}">
      <dgm:prSet/>
      <dgm:spPr/>
      <dgm:t>
        <a:bodyPr/>
        <a:lstStyle/>
        <a:p>
          <a:endParaRPr lang="pl-PL"/>
        </a:p>
      </dgm:t>
    </dgm:pt>
    <dgm:pt modelId="{6A50427B-CA10-4A9B-8B46-A64528BD32CC}" type="sibTrans" cxnId="{7F1BD589-DF34-45FA-AB7F-56A58E8C8181}">
      <dgm:prSet/>
      <dgm:spPr/>
      <dgm:t>
        <a:bodyPr/>
        <a:lstStyle/>
        <a:p>
          <a:endParaRPr lang="pl-PL"/>
        </a:p>
      </dgm:t>
    </dgm:pt>
    <dgm:pt modelId="{B7F46FAE-99F7-49ED-BA66-0939F4B1CC16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dotacje na zadania bieżące – 25 828 850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8D897C-6720-4EF1-8ED1-CEE4AD678879}" type="parTrans" cxnId="{343E488B-37D0-48C1-8E0E-36F90BFE978E}">
      <dgm:prSet/>
      <dgm:spPr/>
      <dgm:t>
        <a:bodyPr/>
        <a:lstStyle/>
        <a:p>
          <a:endParaRPr lang="pl-PL"/>
        </a:p>
      </dgm:t>
    </dgm:pt>
    <dgm:pt modelId="{00A3C504-6546-4D10-92D6-D2F9D9256583}" type="sibTrans" cxnId="{343E488B-37D0-48C1-8E0E-36F90BFE978E}">
      <dgm:prSet/>
      <dgm:spPr/>
      <dgm:t>
        <a:bodyPr/>
        <a:lstStyle/>
        <a:p>
          <a:endParaRPr lang="pl-PL"/>
        </a:p>
      </dgm:t>
    </dgm:pt>
    <dgm:pt modelId="{4DBC3278-A41B-4727-9B33-C3715DA6941F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świadczenia na rzecz osób fizycznych – 3 143 310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8D68D8-BD23-4AD5-9893-AEA38F28853D}" type="parTrans" cxnId="{D43D8577-DAEC-479C-A4EE-8F8197018191}">
      <dgm:prSet/>
      <dgm:spPr/>
      <dgm:t>
        <a:bodyPr/>
        <a:lstStyle/>
        <a:p>
          <a:endParaRPr lang="pl-PL"/>
        </a:p>
      </dgm:t>
    </dgm:pt>
    <dgm:pt modelId="{0A153182-5A53-4938-AE30-4B62FA7AC897}" type="sibTrans" cxnId="{D43D8577-DAEC-479C-A4EE-8F8197018191}">
      <dgm:prSet/>
      <dgm:spPr/>
      <dgm:t>
        <a:bodyPr/>
        <a:lstStyle/>
        <a:p>
          <a:endParaRPr lang="pl-PL"/>
        </a:p>
      </dgm:t>
    </dgm:pt>
    <dgm:pt modelId="{8903884C-958B-49CF-AA67-85309C534599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417 797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3F5685-F7AC-40BC-8A4A-822979329015}" type="parTrans" cxnId="{88E785C1-B793-4F7A-912D-08516831ED90}">
      <dgm:prSet/>
      <dgm:spPr/>
      <dgm:t>
        <a:bodyPr/>
        <a:lstStyle/>
        <a:p>
          <a:endParaRPr lang="pl-PL"/>
        </a:p>
      </dgm:t>
    </dgm:pt>
    <dgm:pt modelId="{972EB3FB-B3AF-4F4F-B5FF-C7A6B30F44CB}" type="sibTrans" cxnId="{88E785C1-B793-4F7A-912D-08516831ED90}">
      <dgm:prSet/>
      <dgm:spPr/>
      <dgm:t>
        <a:bodyPr/>
        <a:lstStyle/>
        <a:p>
          <a:endParaRPr lang="pl-PL"/>
        </a:p>
      </dgm:t>
    </dgm:pt>
    <dgm:pt modelId="{82B35CD8-BB87-45A3-BFC4-485F539A0845}">
      <dgm:prSet phldrT="[Tekst]" custT="1"/>
      <dgm:spPr/>
      <dgm:t>
        <a:bodyPr/>
        <a:lstStyle/>
        <a:p>
          <a:r>
            <a:rPr lang="pl-PL" sz="32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obsługa długu – 1 000 000 zł</a:t>
          </a:r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2FE9E-5742-4C44-8F8F-BA6B355DA6BC}" type="parTrans" cxnId="{091B13D9-11FA-40E4-8A83-EB8F0F3BF054}">
      <dgm:prSet/>
      <dgm:spPr/>
      <dgm:t>
        <a:bodyPr/>
        <a:lstStyle/>
        <a:p>
          <a:endParaRPr lang="pl-PL"/>
        </a:p>
      </dgm:t>
    </dgm:pt>
    <dgm:pt modelId="{3E9F9CEF-D57F-468A-A88D-618C1D52CB4D}" type="sibTrans" cxnId="{091B13D9-11FA-40E4-8A83-EB8F0F3BF054}">
      <dgm:prSet/>
      <dgm:spPr/>
      <dgm:t>
        <a:bodyPr/>
        <a:lstStyle/>
        <a:p>
          <a:endParaRPr lang="pl-PL"/>
        </a:p>
      </dgm:t>
    </dgm:pt>
    <dgm:pt modelId="{83294006-2C7F-4DA6-B6DE-2E323C95DE9E}">
      <dgm:prSet phldrT="[Tekst]" custT="1"/>
      <dgm:spPr/>
      <dgm:t>
        <a:bodyPr/>
        <a:lstStyle/>
        <a:p>
          <a:r>
            <a:rPr lang="pl-P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9 996 659 zł</a:t>
          </a:r>
        </a:p>
      </dgm:t>
    </dgm:pt>
    <dgm:pt modelId="{71B2DBF8-CB49-4A36-892E-8DE145A5D259}" type="sibTrans" cxnId="{68A9E754-5DDA-473C-9712-F7E4F7C34B12}">
      <dgm:prSet/>
      <dgm:spPr/>
      <dgm:t>
        <a:bodyPr/>
        <a:lstStyle/>
        <a:p>
          <a:endParaRPr lang="pl-PL"/>
        </a:p>
      </dgm:t>
    </dgm:pt>
    <dgm:pt modelId="{B521F354-0BC6-48F5-B5FD-6467FE23C3C1}" type="parTrans" cxnId="{68A9E754-5DDA-473C-9712-F7E4F7C34B12}">
      <dgm:prSet/>
      <dgm:spPr/>
      <dgm:t>
        <a:bodyPr/>
        <a:lstStyle/>
        <a:p>
          <a:endParaRPr lang="pl-PL"/>
        </a:p>
      </dgm:t>
    </dgm:pt>
    <dgm:pt modelId="{294AA6C3-F97A-4DD3-A669-223E27C80D4C}">
      <dgm:prSet phldrT="[Tekst]" custT="1"/>
      <dgm:spPr>
        <a:noFill/>
        <a:ln>
          <a:noFill/>
        </a:ln>
      </dgm:spPr>
      <dgm:t>
        <a:bodyPr/>
        <a:lstStyle/>
        <a:p>
          <a:r>
            <a:rPr lang="pl-PL" sz="4000" b="1" dirty="0">
              <a:solidFill>
                <a:srgbClr val="CC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majątkowe – 89 531 283 zł, z tego:</a:t>
          </a:r>
        </a:p>
      </dgm:t>
    </dgm:pt>
    <dgm:pt modelId="{B9415017-15B7-4FAD-9611-3530A96F2859}" type="sibTrans" cxnId="{FE8D8CF8-0B99-4E1F-A30A-A2884759D637}">
      <dgm:prSet/>
      <dgm:spPr/>
      <dgm:t>
        <a:bodyPr/>
        <a:lstStyle/>
        <a:p>
          <a:endParaRPr lang="pl-PL"/>
        </a:p>
      </dgm:t>
    </dgm:pt>
    <dgm:pt modelId="{FA187627-5F68-40D9-968B-BB41670539D9}" type="parTrans" cxnId="{FE8D8CF8-0B99-4E1F-A30A-A2884759D637}">
      <dgm:prSet/>
      <dgm:spPr/>
      <dgm:t>
        <a:bodyPr/>
        <a:lstStyle/>
        <a:p>
          <a:endParaRPr lang="pl-PL"/>
        </a:p>
      </dgm:t>
    </dgm:pt>
    <dgm:pt modelId="{7C136F42-A562-4552-B9F4-E2792AA3A287}">
      <dgm:prSet phldrT="[Tekst]" custT="1"/>
      <dgm:spPr>
        <a:noFill/>
        <a:ln>
          <a:noFill/>
        </a:ln>
      </dgm:spPr>
      <dgm:t>
        <a:bodyPr/>
        <a:lstStyle/>
        <a:p>
          <a:r>
            <a:rPr lang="pl-PL" sz="4000" b="1" dirty="0">
              <a:solidFill>
                <a:srgbClr val="CC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bieżące – 195 779 099 zł, z tego: </a:t>
          </a:r>
        </a:p>
      </dgm:t>
    </dgm:pt>
    <dgm:pt modelId="{791AE48A-0B47-41C5-9CF8-FF8F86506331}" type="sibTrans" cxnId="{A4EA269D-D5D6-4539-AA3B-A9F79DB90DD1}">
      <dgm:prSet/>
      <dgm:spPr/>
      <dgm:t>
        <a:bodyPr/>
        <a:lstStyle/>
        <a:p>
          <a:endParaRPr lang="pl-PL"/>
        </a:p>
      </dgm:t>
    </dgm:pt>
    <dgm:pt modelId="{D0614556-83C8-4801-BA69-148DF83C3522}" type="parTrans" cxnId="{A4EA269D-D5D6-4539-AA3B-A9F79DB90DD1}">
      <dgm:prSet/>
      <dgm:spPr/>
      <dgm:t>
        <a:bodyPr/>
        <a:lstStyle/>
        <a:p>
          <a:endParaRPr lang="pl-PL"/>
        </a:p>
      </dgm:t>
    </dgm:pt>
    <dgm:pt modelId="{04F34E17-E979-40C1-8277-06297DD95693}">
      <dgm:prSet phldrT="[Tekst]" custT="1"/>
      <dgm:spPr/>
      <dgm:t>
        <a:bodyPr/>
        <a:lstStyle/>
        <a:p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81377A-8D9C-4E2A-8CA1-25C000C1F724}" type="parTrans" cxnId="{273E936D-96C6-4AAA-9EC4-60711E8C66B4}">
      <dgm:prSet/>
      <dgm:spPr/>
      <dgm:t>
        <a:bodyPr/>
        <a:lstStyle/>
        <a:p>
          <a:endParaRPr lang="pl-PL"/>
        </a:p>
      </dgm:t>
    </dgm:pt>
    <dgm:pt modelId="{51E2B678-9AC4-45FC-AE57-D6BBD49B2274}" type="sibTrans" cxnId="{273E936D-96C6-4AAA-9EC4-60711E8C66B4}">
      <dgm:prSet/>
      <dgm:spPr/>
      <dgm:t>
        <a:bodyPr/>
        <a:lstStyle/>
        <a:p>
          <a:endParaRPr lang="pl-PL"/>
        </a:p>
      </dgm:t>
    </dgm:pt>
    <dgm:pt modelId="{45A633B1-F1C5-4E90-930B-14160E01D7D9}">
      <dgm:prSet phldrT="[Tekst]" custT="1"/>
      <dgm:spPr/>
      <dgm:t>
        <a:bodyPr/>
        <a:lstStyle/>
        <a:p>
          <a:endParaRPr lang="pl-PL" sz="3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E8C9B4-2448-4CAB-A701-8039051E8BB3}" type="parTrans" cxnId="{B70A302D-B30E-4D1E-8853-6CF8EC97A2DE}">
      <dgm:prSet/>
      <dgm:spPr/>
      <dgm:t>
        <a:bodyPr/>
        <a:lstStyle/>
        <a:p>
          <a:endParaRPr lang="pl-PL"/>
        </a:p>
      </dgm:t>
    </dgm:pt>
    <dgm:pt modelId="{745E99E7-25C4-4527-B544-DE6A7484A1C6}" type="sibTrans" cxnId="{B70A302D-B30E-4D1E-8853-6CF8EC97A2DE}">
      <dgm:prSet/>
      <dgm:spPr/>
      <dgm:t>
        <a:bodyPr/>
        <a:lstStyle/>
        <a:p>
          <a:endParaRPr lang="pl-PL"/>
        </a:p>
      </dgm:t>
    </dgm:pt>
    <dgm:pt modelId="{42E618E8-8249-4EF4-AB84-84D7D9634324}" type="pres">
      <dgm:prSet presAssocID="{2912F26D-1038-4E27-9F99-C006DCEAA7D1}" presName="linear" presStyleCnt="0">
        <dgm:presLayoutVars>
          <dgm:animLvl val="lvl"/>
          <dgm:resizeHandles val="exact"/>
        </dgm:presLayoutVars>
      </dgm:prSet>
      <dgm:spPr/>
    </dgm:pt>
    <dgm:pt modelId="{04316114-0896-4D55-A419-92310DD33108}" type="pres">
      <dgm:prSet presAssocID="{7C136F42-A562-4552-B9F4-E2792AA3A287}" presName="parentText" presStyleLbl="node1" presStyleIdx="0" presStyleCnt="2" custLinFactNeighborX="-7311" custLinFactNeighborY="1496">
        <dgm:presLayoutVars>
          <dgm:chMax val="0"/>
          <dgm:bulletEnabled val="1"/>
        </dgm:presLayoutVars>
      </dgm:prSet>
      <dgm:spPr/>
    </dgm:pt>
    <dgm:pt modelId="{63D41965-09CD-4952-9BAD-532F88A73CE5}" type="pres">
      <dgm:prSet presAssocID="{7C136F42-A562-4552-B9F4-E2792AA3A287}" presName="childText" presStyleLbl="revTx" presStyleIdx="0" presStyleCnt="2">
        <dgm:presLayoutVars>
          <dgm:bulletEnabled val="1"/>
        </dgm:presLayoutVars>
      </dgm:prSet>
      <dgm:spPr/>
    </dgm:pt>
    <dgm:pt modelId="{4F5EFEC9-B98F-4413-AEDB-ED55E20BA349}" type="pres">
      <dgm:prSet presAssocID="{294AA6C3-F97A-4DD3-A669-223E27C80D4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03A4743-02FF-4598-B8C9-42845ED2E014}" type="pres">
      <dgm:prSet presAssocID="{294AA6C3-F97A-4DD3-A669-223E27C80D4C}" presName="childText" presStyleLbl="revTx" presStyleIdx="1" presStyleCnt="2" custLinFactNeighborX="-76" custLinFactNeighborY="-6324">
        <dgm:presLayoutVars>
          <dgm:bulletEnabled val="1"/>
        </dgm:presLayoutVars>
      </dgm:prSet>
      <dgm:spPr/>
    </dgm:pt>
  </dgm:ptLst>
  <dgm:cxnLst>
    <dgm:cxn modelId="{211D531E-F1C6-4BBC-8F57-FD110B35AADB}" type="presOf" srcId="{2912F26D-1038-4E27-9F99-C006DCEAA7D1}" destId="{42E618E8-8249-4EF4-AB84-84D7D9634324}" srcOrd="0" destOrd="0" presId="urn:microsoft.com/office/officeart/2005/8/layout/vList2"/>
    <dgm:cxn modelId="{B70A302D-B30E-4D1E-8853-6CF8EC97A2DE}" srcId="{7C136F42-A562-4552-B9F4-E2792AA3A287}" destId="{45A633B1-F1C5-4E90-930B-14160E01D7D9}" srcOrd="6" destOrd="0" parTransId="{B5E8C9B4-2448-4CAB-A701-8039051E8BB3}" sibTransId="{745E99E7-25C4-4527-B544-DE6A7484A1C6}"/>
    <dgm:cxn modelId="{4CCFB23D-5693-4538-A82A-47344090FB35}" type="presOf" srcId="{04F34E17-E979-40C1-8277-06297DD95693}" destId="{63D41965-09CD-4952-9BAD-532F88A73CE5}" srcOrd="0" destOrd="7" presId="urn:microsoft.com/office/officeart/2005/8/layout/vList2"/>
    <dgm:cxn modelId="{A668EE3E-24C1-4DC9-9C32-DBCCF3B5DC04}" type="presOf" srcId="{B7F46FAE-99F7-49ED-BA66-0939F4B1CC16}" destId="{63D41965-09CD-4952-9BAD-532F88A73CE5}" srcOrd="0" destOrd="2" presId="urn:microsoft.com/office/officeart/2005/8/layout/vList2"/>
    <dgm:cxn modelId="{273E936D-96C6-4AAA-9EC4-60711E8C66B4}" srcId="{7C136F42-A562-4552-B9F4-E2792AA3A287}" destId="{04F34E17-E979-40C1-8277-06297DD95693}" srcOrd="7" destOrd="0" parTransId="{1381377A-8D9C-4E2A-8CA1-25C000C1F724}" sibTransId="{51E2B678-9AC4-45FC-AE57-D6BBD49B2274}"/>
    <dgm:cxn modelId="{3FD2BB4D-9763-4C2A-B48C-2F0BA4010328}" srcId="{7C136F42-A562-4552-B9F4-E2792AA3A287}" destId="{AF57DA05-EB25-497A-A68F-A33886AF3ED2}" srcOrd="0" destOrd="0" parTransId="{1231F3F5-4D1F-44B0-A5E0-9FBBFDF5958D}" sibTransId="{F5072483-23F4-4598-8020-89823A082CB8}"/>
    <dgm:cxn modelId="{D31AF64F-CE59-4F9E-B923-2856DA3EEF90}" type="presOf" srcId="{7C136F42-A562-4552-B9F4-E2792AA3A287}" destId="{04316114-0896-4D55-A419-92310DD33108}" srcOrd="0" destOrd="0" presId="urn:microsoft.com/office/officeart/2005/8/layout/vList2"/>
    <dgm:cxn modelId="{68A9E754-5DDA-473C-9712-F7E4F7C34B12}" srcId="{294AA6C3-F97A-4DD3-A669-223E27C80D4C}" destId="{83294006-2C7F-4DA6-B6DE-2E323C95DE9E}" srcOrd="0" destOrd="0" parTransId="{B521F354-0BC6-48F5-B5FD-6467FE23C3C1}" sibTransId="{71B2DBF8-CB49-4A36-892E-8DE145A5D259}"/>
    <dgm:cxn modelId="{D43D8577-DAEC-479C-A4EE-8F8197018191}" srcId="{7C136F42-A562-4552-B9F4-E2792AA3A287}" destId="{4DBC3278-A41B-4727-9B33-C3715DA6941F}" srcOrd="3" destOrd="0" parTransId="{3A8D68D8-BD23-4AD5-9893-AEA38F28853D}" sibTransId="{0A153182-5A53-4938-AE30-4B62FA7AC897}"/>
    <dgm:cxn modelId="{C6616B83-2319-4D16-9062-79F5171207DE}" type="presOf" srcId="{328D8144-A240-4C0D-B325-0611D7AA5C8D}" destId="{63D41965-09CD-4952-9BAD-532F88A73CE5}" srcOrd="0" destOrd="1" presId="urn:microsoft.com/office/officeart/2005/8/layout/vList2"/>
    <dgm:cxn modelId="{7F1BD589-DF34-45FA-AB7F-56A58E8C8181}" srcId="{7C136F42-A562-4552-B9F4-E2792AA3A287}" destId="{328D8144-A240-4C0D-B325-0611D7AA5C8D}" srcOrd="1" destOrd="0" parTransId="{5FF21DD1-4D5C-49C4-AA9C-C086466B40E2}" sibTransId="{6A50427B-CA10-4A9B-8B46-A64528BD32CC}"/>
    <dgm:cxn modelId="{343E488B-37D0-48C1-8E0E-36F90BFE978E}" srcId="{7C136F42-A562-4552-B9F4-E2792AA3A287}" destId="{B7F46FAE-99F7-49ED-BA66-0939F4B1CC16}" srcOrd="2" destOrd="0" parTransId="{1D8D897C-6720-4EF1-8ED1-CEE4AD678879}" sibTransId="{00A3C504-6546-4D10-92D6-D2F9D9256583}"/>
    <dgm:cxn modelId="{15479A95-E550-464B-A115-44A6AD772575}" type="presOf" srcId="{45A633B1-F1C5-4E90-930B-14160E01D7D9}" destId="{63D41965-09CD-4952-9BAD-532F88A73CE5}" srcOrd="0" destOrd="6" presId="urn:microsoft.com/office/officeart/2005/8/layout/vList2"/>
    <dgm:cxn modelId="{A4EA269D-D5D6-4539-AA3B-A9F79DB90DD1}" srcId="{2912F26D-1038-4E27-9F99-C006DCEAA7D1}" destId="{7C136F42-A562-4552-B9F4-E2792AA3A287}" srcOrd="0" destOrd="0" parTransId="{D0614556-83C8-4801-BA69-148DF83C3522}" sibTransId="{791AE48A-0B47-41C5-9CF8-FF8F86506331}"/>
    <dgm:cxn modelId="{5104F8AE-593E-4561-B937-A04B0E1E4E1E}" type="presOf" srcId="{83294006-2C7F-4DA6-B6DE-2E323C95DE9E}" destId="{503A4743-02FF-4598-B8C9-42845ED2E014}" srcOrd="0" destOrd="0" presId="urn:microsoft.com/office/officeart/2005/8/layout/vList2"/>
    <dgm:cxn modelId="{FED5EBB5-4AC6-41CC-8280-E5A7E842B6F1}" type="presOf" srcId="{294AA6C3-F97A-4DD3-A669-223E27C80D4C}" destId="{4F5EFEC9-B98F-4413-AEDB-ED55E20BA349}" srcOrd="0" destOrd="0" presId="urn:microsoft.com/office/officeart/2005/8/layout/vList2"/>
    <dgm:cxn modelId="{88E785C1-B793-4F7A-912D-08516831ED90}" srcId="{7C136F42-A562-4552-B9F4-E2792AA3A287}" destId="{8903884C-958B-49CF-AA67-85309C534599}" srcOrd="4" destOrd="0" parTransId="{153F5685-F7AC-40BC-8A4A-822979329015}" sibTransId="{972EB3FB-B3AF-4F4F-B5FF-C7A6B30F44CB}"/>
    <dgm:cxn modelId="{7FE27AD4-BAD1-4C96-B83D-CEE120930D8D}" type="presOf" srcId="{8903884C-958B-49CF-AA67-85309C534599}" destId="{63D41965-09CD-4952-9BAD-532F88A73CE5}" srcOrd="0" destOrd="4" presId="urn:microsoft.com/office/officeart/2005/8/layout/vList2"/>
    <dgm:cxn modelId="{091B13D9-11FA-40E4-8A83-EB8F0F3BF054}" srcId="{7C136F42-A562-4552-B9F4-E2792AA3A287}" destId="{82B35CD8-BB87-45A3-BFC4-485F539A0845}" srcOrd="5" destOrd="0" parTransId="{97B2FE9E-5742-4C44-8F8F-BA6B355DA6BC}" sibTransId="{3E9F9CEF-D57F-468A-A88D-618C1D52CB4D}"/>
    <dgm:cxn modelId="{6257F5F1-DF98-4579-8358-42A1C9B18758}" type="presOf" srcId="{4DBC3278-A41B-4727-9B33-C3715DA6941F}" destId="{63D41965-09CD-4952-9BAD-532F88A73CE5}" srcOrd="0" destOrd="3" presId="urn:microsoft.com/office/officeart/2005/8/layout/vList2"/>
    <dgm:cxn modelId="{049AF6F7-3ECA-4CA0-8B53-DD939E59767A}" type="presOf" srcId="{AF57DA05-EB25-497A-A68F-A33886AF3ED2}" destId="{63D41965-09CD-4952-9BAD-532F88A73CE5}" srcOrd="0" destOrd="0" presId="urn:microsoft.com/office/officeart/2005/8/layout/vList2"/>
    <dgm:cxn modelId="{FE8D8CF8-0B99-4E1F-A30A-A2884759D637}" srcId="{2912F26D-1038-4E27-9F99-C006DCEAA7D1}" destId="{294AA6C3-F97A-4DD3-A669-223E27C80D4C}" srcOrd="1" destOrd="0" parTransId="{FA187627-5F68-40D9-968B-BB41670539D9}" sibTransId="{B9415017-15B7-4FAD-9611-3530A96F2859}"/>
    <dgm:cxn modelId="{9FCF3CFD-7AC4-424C-A2D7-2203E290DEAD}" type="presOf" srcId="{82B35CD8-BB87-45A3-BFC4-485F539A0845}" destId="{63D41965-09CD-4952-9BAD-532F88A73CE5}" srcOrd="0" destOrd="5" presId="urn:microsoft.com/office/officeart/2005/8/layout/vList2"/>
    <dgm:cxn modelId="{A52F7362-9FA7-46F2-B158-CDF60550D8F5}" type="presParOf" srcId="{42E618E8-8249-4EF4-AB84-84D7D9634324}" destId="{04316114-0896-4D55-A419-92310DD33108}" srcOrd="0" destOrd="0" presId="urn:microsoft.com/office/officeart/2005/8/layout/vList2"/>
    <dgm:cxn modelId="{994AD606-A6EB-4D15-AE9F-2D28B0B26272}" type="presParOf" srcId="{42E618E8-8249-4EF4-AB84-84D7D9634324}" destId="{63D41965-09CD-4952-9BAD-532F88A73CE5}" srcOrd="1" destOrd="0" presId="urn:microsoft.com/office/officeart/2005/8/layout/vList2"/>
    <dgm:cxn modelId="{CEC00AB0-1321-4ED2-AC5D-F3D6E1802BA8}" type="presParOf" srcId="{42E618E8-8249-4EF4-AB84-84D7D9634324}" destId="{4F5EFEC9-B98F-4413-AEDB-ED55E20BA349}" srcOrd="2" destOrd="0" presId="urn:microsoft.com/office/officeart/2005/8/layout/vList2"/>
    <dgm:cxn modelId="{FAFD6370-713C-4D6C-9DBF-3121BAFBB45F}" type="presParOf" srcId="{42E618E8-8249-4EF4-AB84-84D7D9634324}" destId="{503A4743-02FF-4598-B8C9-42845ED2E0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16114-0896-4D55-A419-92310DD33108}">
      <dsp:nvSpPr>
        <dsp:cNvPr id="0" name=""/>
        <dsp:cNvSpPr/>
      </dsp:nvSpPr>
      <dsp:spPr>
        <a:xfrm>
          <a:off x="0" y="54514"/>
          <a:ext cx="10895987" cy="777107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rgbClr val="CC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bieżące – 195 779 099 zł, z tego: </a:t>
          </a:r>
        </a:p>
      </dsp:txBody>
      <dsp:txXfrm>
        <a:off x="37935" y="92449"/>
        <a:ext cx="10820117" cy="701237"/>
      </dsp:txXfrm>
    </dsp:sp>
    <dsp:sp modelId="{63D41965-09CD-4952-9BAD-532F88A73CE5}">
      <dsp:nvSpPr>
        <dsp:cNvPr id="0" name=""/>
        <dsp:cNvSpPr/>
      </dsp:nvSpPr>
      <dsp:spPr>
        <a:xfrm>
          <a:off x="0" y="780201"/>
          <a:ext cx="10895987" cy="3437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4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wynagrodzenia i pochodne – 123 093 060 zł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statutowe – 42 296 082 zł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dotacje na zadania bieżące – 25 828 850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świadczenia na rzecz osób fizycznych – 3 143 310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417 797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b="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obsługa długu – 1 000 000 zł</a:t>
          </a: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32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780201"/>
        <a:ext cx="10895987" cy="3437206"/>
      </dsp:txXfrm>
    </dsp:sp>
    <dsp:sp modelId="{4F5EFEC9-B98F-4413-AEDB-ED55E20BA349}">
      <dsp:nvSpPr>
        <dsp:cNvPr id="0" name=""/>
        <dsp:cNvSpPr/>
      </dsp:nvSpPr>
      <dsp:spPr>
        <a:xfrm>
          <a:off x="0" y="4217407"/>
          <a:ext cx="10895987" cy="777107"/>
        </a:xfrm>
        <a:prstGeom prst="round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b="1" kern="1200" dirty="0">
              <a:solidFill>
                <a:srgbClr val="CCFFFF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majątkowe – 89 531 283 zł, z tego:</a:t>
          </a:r>
        </a:p>
      </dsp:txBody>
      <dsp:txXfrm>
        <a:off x="37935" y="4255342"/>
        <a:ext cx="10820117" cy="701237"/>
      </dsp:txXfrm>
    </dsp:sp>
    <dsp:sp modelId="{503A4743-02FF-4598-B8C9-42845ED2E014}">
      <dsp:nvSpPr>
        <dsp:cNvPr id="0" name=""/>
        <dsp:cNvSpPr/>
      </dsp:nvSpPr>
      <dsp:spPr>
        <a:xfrm>
          <a:off x="0" y="4945371"/>
          <a:ext cx="10895987" cy="421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948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2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wydatki z udziałem środków europejskich – 9 996 659 zł</a:t>
          </a:r>
        </a:p>
      </dsp:txBody>
      <dsp:txXfrm>
        <a:off x="0" y="4945371"/>
        <a:ext cx="10895987" cy="421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pPr rtl="0"/>
            <a:fld id="{D41B49EE-D55C-4AD5-AE6A-B09AB57F7266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2" cy="49885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rtl="0"/>
            <a:endParaRPr lang="en-US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1038" y="4784834"/>
            <a:ext cx="5448300" cy="3914865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2" cy="49885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20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2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39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21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17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3051B73-E311-44BF-8D6D-9137AB9F3DE8}" type="datetime1">
              <a:rPr lang="pl-PL" smtClean="0"/>
              <a:t>14.12.2023</a:t>
            </a:fld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7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D182F-58FE-462B-A5F5-E21F09B7D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DA592FA-964E-47C9-A0FD-9F2531455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DE9E35-7FAB-4FE1-8464-580798057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255EE4-F95C-49B3-ACD4-7CA3D00C795E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27B603-E254-48F8-89C5-A6F82664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4CCAFF-5194-4EE3-B0B5-23B6EE9A8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87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A35E8-3FA4-40E2-AA23-E1116980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ABE344A-90B4-4E30-B322-907E2942BB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34D658-FBE0-433E-9B0D-5EAAED5F0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F1D04E-0CE8-4348-8D3C-4F97263154FA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A365A1-44C4-4DF8-B93D-CD2F3689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2924DDB-FE3B-4D2F-95B6-B5D7F5B24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0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3082EC5-7484-44E1-971D-6631C5749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D199E3E-2318-4045-AB69-41391B0FA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2C4369-3DEA-43EE-85ED-E00CF36C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9848F2-EC7B-4A2E-A4EA-D56A99AC03B6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D77E75-05D1-4B5B-867F-65F1F587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2D8D30-A5DC-4C23-9519-B3462CC9E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9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AD058-F138-4878-A3BF-9C1113F1B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64629E-AB21-474A-94BA-45A9D44C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A6E601-6776-479A-A428-4764AD3C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002B9CC-9A39-4A3E-A11C-2AA5A4A43696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64124E-B7DC-4B60-84F0-65F9B34A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11B78D-37D4-4B16-BD0D-5D6A70E6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79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FF645C-69D6-4596-9F3C-F79CF6E8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BE526B-9CC3-494A-A799-53F554265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95C706-BB9E-45F6-A077-4D30741E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3DF7B8-0E4E-4FC5-86DA-BF07D7501F68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20A0B0-9AE9-4F26-9E97-554411C2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3017DC-EC33-4A1E-BE15-7BF7E458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3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EC1B64-FC0D-4349-952B-C28FF2E0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CDC30D-1B3E-4F9B-B7B4-999D8286C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E6C5EBE-E986-428A-8608-CD346F88F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FB8CF81-FBC5-40BF-BB35-B0C3CB2DD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115373-D71C-43CC-A9B0-C5F5B0EAD476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928379-781E-4273-9BA1-A4AC12EE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1C44B88-7EC9-4624-9055-A9D0DF434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0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116552-7916-43D5-813E-BD9A81AB6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6A5AC9-D090-40A7-A962-02171B692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2F9D46A-9A36-4311-81F1-CCE6BA9E3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5493DCE-D6D2-45CD-B896-1B4D2CD9E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1138E87-F0BD-40DA-9317-1726B57D5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F77C453-ED58-4CFC-A1A0-26CBCC5D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24BF620-47B2-4AAA-B965-6575C26AEC58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AD0CBD7-6F34-4A18-A50C-B20C6294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5988DCB-4642-461D-9509-DDAEF791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5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D78156-495B-45D6-A9AB-F684C3DC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52E5DCF-DCE3-474D-89EA-13FE04E8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8A70DB5-3B74-47E3-90B3-6FF4DAF5961C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3E9010B-93A0-4AB3-BB1C-8CD7B443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4CA8E79-1FEC-4FD3-AD0C-121FDE76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F3F76CF-AFDD-4A66-A829-2CDD8099A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ECCD3F3-1BA2-48DE-B1B4-BBD3C3E3D436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210C598-70D1-4EB4-A4F2-F14B6848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A0C1C15-8692-4A6A-9425-ED3287C0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2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C4B89-718A-4CBA-96AE-947D4748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4A989E-7D00-4298-911A-AA94544E2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948BA2-9A2C-4C28-8FD0-0A5AEDD83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D5CBB-4254-422F-A7A9-8EC99D74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D2385E3-AC97-41FD-8DF3-B71EB60EA90E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D1D5975-6BA9-4E27-A2E4-273FEFC48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195E4C-DE54-4204-8033-D65318F3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36A36-D18A-4EF6-B714-3F8CB591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FA51EE5-7F37-4A35-B313-50E2C7EE0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29E15E-5A8A-4F6F-988F-1AF9D329E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91DE25-5C88-442E-87C9-6ED35F54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732DF53-D588-4215-BD5B-BCC4BBD41867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D97BF9-619C-4598-B8A6-2F2DBE99C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6378980-CEB4-49F9-8B48-9E35D82C7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1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7DF974A-334F-4B52-AE26-7C926A462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8658FC-33AD-4348-A34F-C4CEFB28F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F4530B-678C-4D92-8A34-0F3F71A3C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61BBFD0-E849-4FC2-BFF9-605B90695325}" type="datetime1">
              <a:rPr lang="pl-PL" smtClean="0"/>
              <a:t>14.12.2023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8465307-8B27-4BE7-90B3-93CC55AB2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6A7376-607B-4868-B403-DFFB7166D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0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44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85" y="3161364"/>
            <a:ext cx="11753496" cy="1770514"/>
          </a:xfrm>
        </p:spPr>
        <p:txBody>
          <a:bodyPr rtlCol="0">
            <a:noAutofit/>
          </a:bodyPr>
          <a:lstStyle/>
          <a:p>
            <a:pPr algn="ctr"/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pl-PL" sz="54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pl-PL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BUDŻET </a:t>
            </a:r>
            <a:br>
              <a:rPr lang="pl-PL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pl-PL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POWIATU MIELECKIEGO </a:t>
            </a:r>
            <a:br>
              <a:rPr lang="pl-PL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</a:br>
            <a:r>
              <a:rPr lang="pl-PL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NA ROK 2024</a:t>
            </a:r>
            <a:endParaRPr lang="pl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267729" y="287699"/>
            <a:ext cx="11656541" cy="990801"/>
          </a:xfrm>
        </p:spPr>
        <p:txBody>
          <a:bodyPr>
            <a:noAutofit/>
          </a:bodyPr>
          <a:lstStyle/>
          <a:p>
            <a:pPr algn="ctr"/>
            <a: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Kierunki wydatkowania środków</a:t>
            </a:r>
            <a:b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6" name="Obiekt 4">
            <a:extLst>
              <a:ext uri="{FF2B5EF4-FFF2-40B4-BE49-F238E27FC236}">
                <a16:creationId xmlns:a16="http://schemas.microsoft.com/office/drawing/2014/main" id="{AA5D4AE3-48D2-4DBC-96A3-5994411A77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073061"/>
              </p:ext>
            </p:extLst>
          </p:nvPr>
        </p:nvGraphicFramePr>
        <p:xfrm>
          <a:off x="119869" y="181233"/>
          <a:ext cx="12887214" cy="6877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rostokąt: zaokrąglone rogi 4">
            <a:extLst>
              <a:ext uri="{FF2B5EF4-FFF2-40B4-BE49-F238E27FC236}">
                <a16:creationId xmlns:a16="http://schemas.microsoft.com/office/drawing/2014/main" id="{731989C0-A62B-411E-BED3-C223D26AEA1C}"/>
              </a:ext>
            </a:extLst>
          </p:cNvPr>
          <p:cNvSpPr txBox="1"/>
          <p:nvPr/>
        </p:nvSpPr>
        <p:spPr>
          <a:xfrm>
            <a:off x="372397" y="1278500"/>
            <a:ext cx="2249609" cy="24304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137 320 716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9" name="Prostokąt: zaokrąglone rogi 4">
            <a:extLst>
              <a:ext uri="{FF2B5EF4-FFF2-40B4-BE49-F238E27FC236}">
                <a16:creationId xmlns:a16="http://schemas.microsoft.com/office/drawing/2014/main" id="{35F5E5B9-F22B-47B5-81E8-44EF55643354}"/>
              </a:ext>
            </a:extLst>
          </p:cNvPr>
          <p:cNvSpPr txBox="1"/>
          <p:nvPr/>
        </p:nvSpPr>
        <p:spPr>
          <a:xfrm>
            <a:off x="4036974" y="4923926"/>
            <a:ext cx="2367615" cy="27796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24 261 918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Prostokąt: zaokrąglone rogi 4">
            <a:extLst>
              <a:ext uri="{FF2B5EF4-FFF2-40B4-BE49-F238E27FC236}">
                <a16:creationId xmlns:a16="http://schemas.microsoft.com/office/drawing/2014/main" id="{3A5A5BE9-5DD5-4DB4-8360-29B99146AE49}"/>
              </a:ext>
            </a:extLst>
          </p:cNvPr>
          <p:cNvSpPr txBox="1"/>
          <p:nvPr/>
        </p:nvSpPr>
        <p:spPr>
          <a:xfrm>
            <a:off x="6059683" y="5201888"/>
            <a:ext cx="2059459" cy="2110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17 153 515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1" name="Prostokąt: zaokrąglone rogi 4">
            <a:extLst>
              <a:ext uri="{FF2B5EF4-FFF2-40B4-BE49-F238E27FC236}">
                <a16:creationId xmlns:a16="http://schemas.microsoft.com/office/drawing/2014/main" id="{BC046E82-5CF2-4962-A747-16C847396102}"/>
              </a:ext>
            </a:extLst>
          </p:cNvPr>
          <p:cNvSpPr txBox="1"/>
          <p:nvPr/>
        </p:nvSpPr>
        <p:spPr>
          <a:xfrm>
            <a:off x="7998500" y="5592998"/>
            <a:ext cx="1952368" cy="22921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4 779 000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2" name="Prostokąt: zaokrąglone rogi 4">
            <a:extLst>
              <a:ext uri="{FF2B5EF4-FFF2-40B4-BE49-F238E27FC236}">
                <a16:creationId xmlns:a16="http://schemas.microsoft.com/office/drawing/2014/main" id="{F44647B6-196E-4D20-8EAE-3AA3C5E2E846}"/>
              </a:ext>
            </a:extLst>
          </p:cNvPr>
          <p:cNvSpPr txBox="1"/>
          <p:nvPr/>
        </p:nvSpPr>
        <p:spPr>
          <a:xfrm>
            <a:off x="2253151" y="3791256"/>
            <a:ext cx="2249610" cy="25564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58 937 769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3" name="Prostokąt: zaokrąglone rogi 4">
            <a:extLst>
              <a:ext uri="{FF2B5EF4-FFF2-40B4-BE49-F238E27FC236}">
                <a16:creationId xmlns:a16="http://schemas.microsoft.com/office/drawing/2014/main" id="{820B87A4-CD2C-4B01-973F-7D52E767597A}"/>
              </a:ext>
            </a:extLst>
          </p:cNvPr>
          <p:cNvSpPr txBox="1"/>
          <p:nvPr/>
        </p:nvSpPr>
        <p:spPr>
          <a:xfrm>
            <a:off x="9638513" y="4320712"/>
            <a:ext cx="2367615" cy="26535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9582" tIns="0" rIns="159582" bIns="0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2400" kern="1200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42 857 464 zł</a:t>
            </a:r>
            <a:endParaRPr lang="pl-PL" sz="2400" i="1" kern="1200" dirty="0"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02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85" y="102945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 procentowy poszczególnych kierunków wydatkowania  </a:t>
            </a:r>
            <a:b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878157"/>
              </p:ext>
            </p:extLst>
          </p:nvPr>
        </p:nvGraphicFramePr>
        <p:xfrm>
          <a:off x="1063690" y="905069"/>
          <a:ext cx="9826732" cy="6863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386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07092" y="4430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000" b="1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EDUKACJA </a:t>
            </a:r>
          </a:p>
          <a:p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ogółem </a:t>
            </a:r>
            <a:r>
              <a:rPr lang="pl-PL" sz="66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137 320 716 zł</a:t>
            </a:r>
            <a:endParaRPr lang="pl-PL" sz="3200" dirty="0">
              <a:ln w="0"/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– 105 824 832 zł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– 31 495 884 zł</a:t>
            </a: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90833" y="1173005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600" b="1" u="sng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KLUCZOWE INWESTYCJE  </a:t>
            </a:r>
            <a:r>
              <a:rPr lang="pl-PL" sz="6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DO REALIZACJI W PLACÓWAKCH </a:t>
            </a:r>
            <a:br>
              <a:rPr lang="pl-PL" sz="6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6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OŚWIATOWYCH </a:t>
            </a:r>
          </a:p>
        </p:txBody>
      </p:sp>
    </p:spTree>
    <p:extLst>
      <p:ext uri="{BB962C8B-B14F-4D97-AF65-F5344CB8AC3E}">
        <p14:creationId xmlns:p14="http://schemas.microsoft.com/office/powerpoint/2010/main" val="232614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64168" y="154331"/>
            <a:ext cx="1219200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CENTRUM KSZTAŁCENIA PRAKTYCZNEGO </a:t>
            </a:r>
            <a:b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DOSKONALENIA NAUCZYCIELI 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Branżowe Centrum Umiejętności (BCU) – kadry dla przemysłu lotniczego – 14 880 417 zł</a:t>
            </a:r>
          </a:p>
          <a:p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6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88231" y="-248653"/>
            <a:ext cx="1219200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LICEUM OGÓLNOKSZTAŁCĄCE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Budowa hali widowiskowo – sportowej wraz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 łącznikiem – 7 500 000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„Poprawa dostępności w zakresie dostosowania do potrzeb osób z niepełnosprawnościami” – 450 000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„Poprawa bazy dydaktycznej oraz infrastruktury szkolnej” (zakup wyposażenia do pracowni STEAM oraz sali służącej terapii osób z niepełnosprawnościami) – 57 036 </a:t>
            </a:r>
            <a:r>
              <a:rPr lang="pl-PL" sz="3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zł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8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64168" y="154331"/>
            <a:ext cx="1219200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EKONOMICZNYCH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Budowa hali sportowej o lekkiej konstrukcji –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3 071 431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Wykonanie odwodnienia w budynku bursy – 320 000 zł</a:t>
            </a: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57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64168" y="154331"/>
            <a:ext cx="1219200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</a:t>
            </a:r>
            <a:b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im. prof. GROSZKOWSKIEGO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Przebudowa dachu i prace restauratorskie –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2 480 000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„Poprawa bazy dydaktycznej oraz infrastruktury szkół zawodowych prowadzonych przez Powiat Mielecki” (przebudowa warsztatów szkolnych) – 500 000 zł</a:t>
            </a:r>
          </a:p>
          <a:p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49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88231" y="523299"/>
            <a:ext cx="1219200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TECHNICZNYCH 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Budowa zadaszenia o stałej konstrukcji istniejącego boiska sportowego – 1 570 000 zł</a:t>
            </a:r>
          </a:p>
          <a:p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ZESPÓŁ SZKÓŁ BUDOWLANYCH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Przebudowa pomieszczeń sanitarnych – 370 000 zł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1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64168" y="154331"/>
            <a:ext cx="1219200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POWIATOWY ZESPÓŁ PLACÓWEK SZKOLNO - WYCHOWAWCZYCH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Termomodernizacja budynku internatu – 200 000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Zakup obieraczki do ziemniaków z płuczką – 14 000 zł</a:t>
            </a:r>
          </a:p>
          <a:p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3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41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CBD6-A230-48C0-9FDE-7720EA99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343" y="0"/>
            <a:ext cx="11057238" cy="1027036"/>
          </a:xfrm>
        </p:spPr>
        <p:txBody>
          <a:bodyPr>
            <a:normAutofit fontScale="90000"/>
          </a:bodyPr>
          <a:lstStyle/>
          <a:p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324B1D"/>
                </a:solidFill>
                <a:latin typeface="Bookman Old Style" panose="02050604050505020204" pitchFamily="18" charset="0"/>
              </a:rPr>
              <a:t>    </a:t>
            </a:r>
            <a:r>
              <a:rPr lang="pl-PL" sz="6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BUDŻET – podstawowe założenia</a:t>
            </a:r>
            <a:br>
              <a:rPr lang="pl-PL" sz="4900" b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chemeClr val="accent3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br>
              <a:rPr lang="pl-PL" sz="4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solidFill>
                <a:schemeClr val="accent3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69D3213A-7AD7-4AE6-AD18-FA6063A5DAB6}"/>
              </a:ext>
            </a:extLst>
          </p:cNvPr>
          <p:cNvSpPr txBox="1">
            <a:spLocks/>
          </p:cNvSpPr>
          <p:nvPr/>
        </p:nvSpPr>
        <p:spPr>
          <a:xfrm>
            <a:off x="461319" y="3113903"/>
            <a:ext cx="11418673" cy="3814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dochody – 240 310 382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wydatki – 285 310 382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Wynik budżetu (deficyt) – 45 000 000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Przychody – 47 000 000 zł</a:t>
            </a:r>
          </a:p>
          <a:p>
            <a:pPr>
              <a:lnSpc>
                <a:spcPct val="145000"/>
              </a:lnSpc>
              <a:buSzPct val="70000"/>
            </a:pPr>
            <a:r>
              <a:rPr lang="pl-PL" sz="2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Rozchody – 2 000 000 zł</a:t>
            </a:r>
          </a:p>
          <a:p>
            <a:pPr>
              <a:lnSpc>
                <a:spcPct val="145000"/>
              </a:lnSpc>
              <a:buSzPct val="70000"/>
            </a:pPr>
            <a:br>
              <a:rPr lang="pl-PL" sz="160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403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72189" y="2906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5400" b="1" u="sng" dirty="0">
                <a:ln w="0"/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LICEUM OGÓLNOKSZTAŁCĄCE</a:t>
            </a:r>
          </a:p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3100" lvl="3" indent="-571500" algn="l">
              <a:buFont typeface="Wingdings" panose="05000000000000000000" pitchFamily="2" charset="2"/>
              <a:buChar char="Ø"/>
            </a:pPr>
            <a:r>
              <a:rPr lang="pl-PL" sz="2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maszyny do czyszczenia – 24 000 zł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28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3100" lvl="3" indent="-571500" algn="l">
              <a:buFont typeface="Wingdings" panose="05000000000000000000" pitchFamily="2" charset="2"/>
              <a:buChar char="Ø"/>
            </a:pPr>
            <a:r>
              <a:rPr lang="pl-PL" sz="2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maszyny do polerowania – 16 000 zł</a:t>
            </a:r>
          </a:p>
          <a:p>
            <a:endParaRPr lang="pl-PL" sz="28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3100" lvl="3" indent="-571500" algn="l">
              <a:buFont typeface="Wingdings" panose="05000000000000000000" pitchFamily="2" charset="2"/>
              <a:buChar char="Ø"/>
            </a:pPr>
            <a:r>
              <a:rPr lang="pl-PL" sz="2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urządzenia wielofunkcyjnego – 13 000 zł</a:t>
            </a:r>
          </a:p>
          <a:p>
            <a:pPr lvl="3" algn="l"/>
            <a:endParaRPr lang="pl-PL" sz="28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43100" lvl="3" indent="-571500" algn="l">
              <a:buFont typeface="Wingdings" panose="05000000000000000000" pitchFamily="2" charset="2"/>
              <a:buChar char="Ø"/>
            </a:pPr>
            <a:r>
              <a:rPr lang="pl-PL" sz="2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Rozbudowa szatni w segmencie sportowym I LO – 30 000 zł	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4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07092" y="4430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000" b="1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TRANSPORT </a:t>
            </a:r>
          </a:p>
          <a:p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ogółem </a:t>
            </a:r>
            <a:r>
              <a:rPr lang="pl-PL" sz="66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58 937 769 zł</a:t>
            </a:r>
            <a:endParaRPr lang="pl-PL" sz="3200" dirty="0">
              <a:ln w="0"/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– 12 118 664 zł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– 46 819 105 zł</a:t>
            </a: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50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90833" y="1173005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600" b="1" u="sng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KLUCZOWE INWESTYCJE  </a:t>
            </a:r>
            <a:r>
              <a:rPr lang="pl-PL" sz="6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PLANOWANE DO REALIZACJI W PASACH DRÓG </a:t>
            </a:r>
          </a:p>
          <a:p>
            <a:r>
              <a:rPr lang="pl-PL" sz="6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POWIATOWYCH </a:t>
            </a:r>
          </a:p>
        </p:txBody>
      </p:sp>
    </p:spTree>
    <p:extLst>
      <p:ext uri="{BB962C8B-B14F-4D97-AF65-F5344CB8AC3E}">
        <p14:creationId xmlns:p14="http://schemas.microsoft.com/office/powerpoint/2010/main" val="151769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112294" y="443090"/>
            <a:ext cx="1196741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Nr 1 169R relacji Podleszany - Ruda - Zasów polegająca na budowie chodnika w granicach istniejącego pasa drogowego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miejscowości Podleszany, Ruda, i Dąbrówka Wisłocka – 12 638 593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Nr 1 183R klasy „L” – lokalnej relacji Łączki Brzeskie – Nagoszyn w miejscowości Łączki Brzeskie –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10 483 685 zł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20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368966" y="370901"/>
            <a:ext cx="12304294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dróg powiatowych nr 1 152R w miejscowości Błonie i Przecław oraz Nr 1 167R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miejscowości Podborze i Zgórsko wraz z przebudową mostu na rzece Zgórskiej w miejscowości Podborze –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9 996 659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dróg powiatowych w miejscowościach: Złotniki, Chorzelów, Jamy leżących na terenie powiatu mieleckiego – 7 565 594 zł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61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385009" y="338816"/>
            <a:ext cx="12304294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Przebudowa drogi powiatowej Nr 1 183R Łączki Brzeskie – Nagoszyn w miejscowości Łączki Brzeskie, polegająca na budowie drogi dla pieszych – 1 448 167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Modernizacja dróg powiatowych, budowa nowych odcinków chodników oraz dokumentacja projektowa na przebudowę dróg – 4 586 407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Zakup samochodu służbowego na potrzeby Powiatowego Zarządu Dróg – 100 000 zł</a:t>
            </a:r>
          </a:p>
        </p:txBody>
      </p:sp>
    </p:spTree>
    <p:extLst>
      <p:ext uri="{BB962C8B-B14F-4D97-AF65-F5344CB8AC3E}">
        <p14:creationId xmlns:p14="http://schemas.microsoft.com/office/powerpoint/2010/main" val="108316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07092" y="4430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000" b="1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POMOC SPOŁECZNA </a:t>
            </a:r>
          </a:p>
          <a:p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ogółem </a:t>
            </a:r>
            <a:r>
              <a:rPr lang="pl-PL" sz="66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24 261 918 zł</a:t>
            </a:r>
            <a:endParaRPr lang="pl-PL" sz="3200" dirty="0">
              <a:ln w="0"/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– 24 161 918 zł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– 100 000 zł</a:t>
            </a: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7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0" y="876226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6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wydatków majątkowych zaplanowano zakup samochodu służbowego na potrzeby Powiatowego Centrum Pomocy Rodzinie w Mielcu  </a:t>
            </a:r>
          </a:p>
        </p:txBody>
      </p:sp>
    </p:spTree>
    <p:extLst>
      <p:ext uri="{BB962C8B-B14F-4D97-AF65-F5344CB8AC3E}">
        <p14:creationId xmlns:p14="http://schemas.microsoft.com/office/powerpoint/2010/main" val="160328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07092" y="4430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000" b="1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BEZPIECZEŃSTO PUBLICZNE</a:t>
            </a:r>
          </a:p>
          <a:p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ogółem </a:t>
            </a:r>
            <a:r>
              <a:rPr lang="pl-PL" sz="66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17 153 515 zł</a:t>
            </a:r>
            <a:endParaRPr lang="pl-PL" sz="3200" dirty="0">
              <a:ln w="0"/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– 13 578 515 zł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– 3 575 000 zł</a:t>
            </a: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62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0" y="603510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wydatków majątkowych zaplanowano rozbudowę i przebudowę budynku Komendy Powiatowej Państwowej Straży Pożarnej w Mielcu – 3 550 000 zł </a:t>
            </a:r>
            <a:b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b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systemu ostrzegania głosowego na potrzeby Starostwa Powiatowego w Mielcu – </a:t>
            </a:r>
            <a:b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25 000 zł  </a:t>
            </a:r>
          </a:p>
        </p:txBody>
      </p:sp>
    </p:spTree>
    <p:extLst>
      <p:ext uri="{BB962C8B-B14F-4D97-AF65-F5344CB8AC3E}">
        <p14:creationId xmlns:p14="http://schemas.microsoft.com/office/powerpoint/2010/main" val="359827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CBD6-A230-48C0-9FDE-7720EA99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987" y="574462"/>
            <a:ext cx="9120316" cy="1027036"/>
          </a:xfrm>
        </p:spPr>
        <p:txBody>
          <a:bodyPr>
            <a:normAutofit fontScale="90000"/>
          </a:bodyPr>
          <a:lstStyle/>
          <a:p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006699"/>
                </a:solidFill>
                <a:latin typeface="Bookman Old Style" panose="02050604050505020204" pitchFamily="18" charset="0"/>
              </a:rPr>
              <a:t>   </a:t>
            </a:r>
            <a:r>
              <a:rPr lang="pl-PL" sz="53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Zasada zrównoważenia budżetu 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  <a:t>                                  </a:t>
            </a: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900" b="1" dirty="0">
                <a:solidFill>
                  <a:srgbClr val="43728F"/>
                </a:solidFill>
                <a:latin typeface="Bookman Old Style" panose="02050604050505020204" pitchFamily="18" charset="0"/>
              </a:rPr>
            </a:br>
            <a:br>
              <a:rPr lang="pl-PL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Batang" panose="02030600000101010101" pitchFamily="18" charset="-127"/>
              </a:rPr>
            </a:br>
            <a:endParaRPr lang="pl-PL" dirty="0">
              <a:latin typeface="Franklin Gothic Medium" panose="020B0603020102020204" pitchFamily="34" charset="0"/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03396B25-450B-44B9-B0A1-CB86F89FF1FA}"/>
              </a:ext>
            </a:extLst>
          </p:cNvPr>
          <p:cNvSpPr/>
          <p:nvPr/>
        </p:nvSpPr>
        <p:spPr>
          <a:xfrm>
            <a:off x="305395" y="2092031"/>
            <a:ext cx="3503176" cy="120760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Dochody ogółem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240 310 382 zł</a:t>
            </a:r>
          </a:p>
          <a:p>
            <a:pPr algn="ctr"/>
            <a:endParaRPr lang="pl-PL" dirty="0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518FAF55-AD71-405F-9AC9-0B44C782064A}"/>
              </a:ext>
            </a:extLst>
          </p:cNvPr>
          <p:cNvSpPr/>
          <p:nvPr/>
        </p:nvSpPr>
        <p:spPr>
          <a:xfrm>
            <a:off x="239492" y="3856225"/>
            <a:ext cx="3502109" cy="1207603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Wydatki ogółem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285 310 382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2A336BE0-FB48-4E05-A11F-579505254D9B}"/>
              </a:ext>
            </a:extLst>
          </p:cNvPr>
          <p:cNvSpPr/>
          <p:nvPr/>
        </p:nvSpPr>
        <p:spPr>
          <a:xfrm>
            <a:off x="4252527" y="2148421"/>
            <a:ext cx="3502110" cy="109482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Przychody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47 000 000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2E716EC7-004E-4C4A-A0BB-245C8E32D8E9}"/>
              </a:ext>
            </a:extLst>
          </p:cNvPr>
          <p:cNvSpPr/>
          <p:nvPr/>
        </p:nvSpPr>
        <p:spPr>
          <a:xfrm>
            <a:off x="4344945" y="3915762"/>
            <a:ext cx="3502109" cy="1065339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Rozchody</a:t>
            </a:r>
          </a:p>
          <a:p>
            <a:pPr algn="ctr"/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2 000 000 zł</a:t>
            </a:r>
          </a:p>
          <a:p>
            <a:pPr algn="ctr"/>
            <a:r>
              <a:rPr lang="pl-PL" dirty="0"/>
              <a:t> 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2D929F9B-832F-4B12-825E-B2A8B147381A}"/>
              </a:ext>
            </a:extLst>
          </p:cNvPr>
          <p:cNvSpPr/>
          <p:nvPr/>
        </p:nvSpPr>
        <p:spPr>
          <a:xfrm>
            <a:off x="8198593" y="2480399"/>
            <a:ext cx="3753915" cy="1968033"/>
          </a:xfrm>
          <a:prstGeom prst="roundRect">
            <a:avLst/>
          </a:prstGeom>
          <a:noFill/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Zrównoważenie budżetu</a:t>
            </a:r>
          </a:p>
          <a:p>
            <a:pPr algn="ctr"/>
            <a:r>
              <a:rPr lang="pl-P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287 310 382 zł</a:t>
            </a:r>
          </a:p>
          <a:p>
            <a:pPr algn="ctr"/>
            <a:r>
              <a:rPr lang="pl-PL" sz="3200" dirty="0"/>
              <a:t> </a:t>
            </a:r>
          </a:p>
        </p:txBody>
      </p:sp>
      <p:sp>
        <p:nvSpPr>
          <p:cNvPr id="3" name="Znak plus 2">
            <a:extLst>
              <a:ext uri="{FF2B5EF4-FFF2-40B4-BE49-F238E27FC236}">
                <a16:creationId xmlns:a16="http://schemas.microsoft.com/office/drawing/2014/main" id="{2B037A81-A594-4830-B87A-C2A7731112D9}"/>
              </a:ext>
            </a:extLst>
          </p:cNvPr>
          <p:cNvSpPr/>
          <p:nvPr/>
        </p:nvSpPr>
        <p:spPr>
          <a:xfrm>
            <a:off x="4025837" y="2480399"/>
            <a:ext cx="319108" cy="313789"/>
          </a:xfrm>
          <a:prstGeom prst="mathPl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ówna się 3">
            <a:extLst>
              <a:ext uri="{FF2B5EF4-FFF2-40B4-BE49-F238E27FC236}">
                <a16:creationId xmlns:a16="http://schemas.microsoft.com/office/drawing/2014/main" id="{C12816D1-6A93-4253-8CB7-5919289D70CB}"/>
              </a:ext>
            </a:extLst>
          </p:cNvPr>
          <p:cNvSpPr/>
          <p:nvPr/>
        </p:nvSpPr>
        <p:spPr>
          <a:xfrm>
            <a:off x="7533632" y="3299633"/>
            <a:ext cx="424119" cy="315125"/>
          </a:xfrm>
          <a:prstGeom prst="mathEqual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Znak plus 12">
            <a:extLst>
              <a:ext uri="{FF2B5EF4-FFF2-40B4-BE49-F238E27FC236}">
                <a16:creationId xmlns:a16="http://schemas.microsoft.com/office/drawing/2014/main" id="{3A9EEF6E-7DB7-42F5-AD08-44DA81AA3373}"/>
              </a:ext>
            </a:extLst>
          </p:cNvPr>
          <p:cNvSpPr/>
          <p:nvPr/>
        </p:nvSpPr>
        <p:spPr>
          <a:xfrm>
            <a:off x="4025837" y="4203027"/>
            <a:ext cx="319108" cy="313789"/>
          </a:xfrm>
          <a:prstGeom prst="mathPl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630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07092" y="4430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000" b="1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OCHRONA ZDROWIA</a:t>
            </a:r>
          </a:p>
          <a:p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ogółem </a:t>
            </a:r>
            <a:r>
              <a:rPr lang="pl-PL" sz="66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4 779 000 zł</a:t>
            </a:r>
            <a:endParaRPr lang="pl-PL" sz="3200" dirty="0">
              <a:ln w="0"/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– 29 000 zł</a:t>
            </a: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– 4 750 000 zł</a:t>
            </a: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2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56147" y="699763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ramach wydatków majątkowych zabezpieczono środki z przeznaczeniem na  dofinansowanie infrastruktury i wyposażenia </a:t>
            </a:r>
            <a:b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obecnych wymogów i przepisów </a:t>
            </a:r>
            <a:b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Szpitalu Specjalistycznym </a:t>
            </a:r>
            <a:b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Mielcu – 2 350 000 zł</a:t>
            </a:r>
          </a:p>
          <a:p>
            <a:r>
              <a:rPr lang="pl-PL" sz="48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oraz modernizację Szpitala – 2 400 000 zł</a:t>
            </a:r>
          </a:p>
          <a:p>
            <a:endParaRPr lang="pl-PL" sz="48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46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07092" y="443089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8000" b="1" u="sng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POZOSTAŁE WYDATKI</a:t>
            </a:r>
          </a:p>
          <a:p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ogółem </a:t>
            </a:r>
            <a:r>
              <a:rPr lang="pl-PL" sz="66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6600" dirty="0">
                <a:ln w="0"/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42 857 464 zł</a:t>
            </a:r>
            <a:endParaRPr lang="pl-PL" sz="3200" dirty="0">
              <a:ln w="0"/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</a:t>
            </a:r>
            <a:r>
              <a:rPr lang="pl-PL" sz="480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40 066 170 zł</a:t>
            </a:r>
            <a:endParaRPr lang="pl-PL" sz="4800" dirty="0">
              <a:ln w="0"/>
              <a:solidFill>
                <a:schemeClr val="bg1">
                  <a:lumMod val="8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l">
              <a:buFont typeface="Wingdings" panose="05000000000000000000" pitchFamily="2" charset="2"/>
              <a:buChar char="Ø"/>
            </a:pPr>
            <a:r>
              <a:rPr lang="pl-PL" sz="4800" dirty="0">
                <a:ln w="0"/>
                <a:solidFill>
                  <a:schemeClr val="bg1">
                    <a:lumMod val="8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– 2 791 294 zł</a:t>
            </a:r>
          </a:p>
          <a:p>
            <a:endParaRPr lang="pl-PL" sz="6600" b="1" dirty="0">
              <a:ln w="10160">
                <a:solidFill>
                  <a:srgbClr val="CAA2A2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8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106875" y="1068731"/>
            <a:ext cx="12084908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600" b="1" u="sng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KLUCZOWE INWESTYCJE</a:t>
            </a:r>
            <a:endParaRPr lang="pl-PL" sz="66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4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-192505" y="-617621"/>
            <a:ext cx="1196741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Zwiększenie dostępności cyfrowej oraz poprawa cyberbezpieczeństwa w Powiecie Mieleckim –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1 462 385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Wypłaty odszkodowań/wykupy nieruchomości zajętych pod pasy dróg powiatowych – 700 000 zł</a:t>
            </a:r>
          </a:p>
          <a:p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1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>
            <a:extLst>
              <a:ext uri="{FF2B5EF4-FFF2-40B4-BE49-F238E27FC236}">
                <a16:creationId xmlns:a16="http://schemas.microsoft.com/office/drawing/2014/main" id="{F83DA52A-82F3-485C-B573-49A8BB2D8CBF}"/>
              </a:ext>
            </a:extLst>
          </p:cNvPr>
          <p:cNvSpPr txBox="1">
            <a:spLocks/>
          </p:cNvSpPr>
          <p:nvPr/>
        </p:nvSpPr>
        <p:spPr>
          <a:xfrm>
            <a:off x="112295" y="-1315452"/>
            <a:ext cx="11967410" cy="9647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200" u="sng" dirty="0">
              <a:ln w="0"/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Zakup sprzętu informatycznego na potrzeby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Starostwa Powiatowego – 300 000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Budowa instalacji OZE na budynkach użyteczności publicznej należących do Powiatu Mieleckiego – </a:t>
            </a:r>
            <a:b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225 000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Cyberbezpieczny samorząd – 63 978 zł</a:t>
            </a:r>
          </a:p>
          <a:p>
            <a:endParaRPr lang="pl-PL" sz="2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pl-PL" sz="4000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Mielecki Klaster Energii – 39 931 zł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pl-PL" sz="4000" dirty="0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0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FE05F963-887C-4E42-9A5B-CB8D649FF3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2" y="177799"/>
            <a:ext cx="2095500" cy="24384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AE2D574F-5F6B-44D1-E458-43147E90A532}"/>
              </a:ext>
            </a:extLst>
          </p:cNvPr>
          <p:cNvSpPr txBox="1"/>
          <p:nvPr/>
        </p:nvSpPr>
        <p:spPr>
          <a:xfrm>
            <a:off x="6264443" y="5237293"/>
            <a:ext cx="54944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5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cs typeface="Times New Roman" panose="02020603050405020304" pitchFamily="18" charset="0"/>
              </a:rPr>
              <a:t>Dziękuję za uwagę 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02270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200353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DOCHODY POWIATU MIELECKIEGO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– 240 310 382 zł  </a:t>
            </a: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484E960-DD8E-4571-B570-DDB44C05E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801" y="1554328"/>
            <a:ext cx="78933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dochody bieżące 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201 157 539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  <a:p>
            <a:pPr marL="571500" indent="-571500">
              <a:buFont typeface="Wingdings" panose="05000000000000000000" pitchFamily="2" charset="2"/>
              <a:buChar char="§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dochody majątkowe 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 39 152 843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1865101"/>
              </p:ext>
            </p:extLst>
          </p:nvPr>
        </p:nvGraphicFramePr>
        <p:xfrm>
          <a:off x="1963777" y="2754657"/>
          <a:ext cx="8970607" cy="433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78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tytuł 2">
            <a:extLst>
              <a:ext uri="{FF2B5EF4-FFF2-40B4-BE49-F238E27FC236}">
                <a16:creationId xmlns:a16="http://schemas.microsoft.com/office/drawing/2014/main" id="{2811CA8D-5D45-4E61-9A5C-ED1166F11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210" y="246817"/>
            <a:ext cx="11235580" cy="964734"/>
          </a:xfrm>
        </p:spPr>
        <p:txBody>
          <a:bodyPr>
            <a:noAutofit/>
          </a:bodyPr>
          <a:lstStyle/>
          <a:p>
            <a:pPr algn="ctr"/>
            <a:r>
              <a:rPr lang="pl-PL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Źródła dochodów </a:t>
            </a:r>
            <a:br>
              <a:rPr lang="pl-PL" sz="60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12" name="Wykres 11">
            <a:extLst>
              <a:ext uri="{FF2B5EF4-FFF2-40B4-BE49-F238E27FC236}">
                <a16:creationId xmlns:a16="http://schemas.microsoft.com/office/drawing/2014/main" id="{0C1E3AFF-7009-48D6-B61E-5BC6501B27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0836982"/>
              </p:ext>
            </p:extLst>
          </p:nvPr>
        </p:nvGraphicFramePr>
        <p:xfrm>
          <a:off x="-105747" y="1211551"/>
          <a:ext cx="12297747" cy="545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316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89470" y="465410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 procentowy poszczególnych źródeł </a:t>
            </a:r>
            <a:b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endParaRPr lang="pl-PL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831781"/>
              </p:ext>
            </p:extLst>
          </p:nvPr>
        </p:nvGraphicFramePr>
        <p:xfrm>
          <a:off x="641479" y="465410"/>
          <a:ext cx="10909041" cy="7111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67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>
            <a:extLst>
              <a:ext uri="{FF2B5EF4-FFF2-40B4-BE49-F238E27FC236}">
                <a16:creationId xmlns:a16="http://schemas.microsoft.com/office/drawing/2014/main" id="{2A0208B5-3A29-4A26-A164-331455437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522" y="245508"/>
            <a:ext cx="11002500" cy="6366983"/>
          </a:xfrm>
        </p:spPr>
        <p:txBody>
          <a:bodyPr>
            <a:noAutofit/>
          </a:bodyPr>
          <a:lstStyle/>
          <a:p>
            <a:r>
              <a:rPr lang="pl-PL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Źródła dochodów</a:t>
            </a:r>
            <a:endParaRPr lang="pl-PL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endParaRPr lang="pl-PL" sz="1000" b="1" u="sng" dirty="0">
              <a:solidFill>
                <a:srgbClr val="E9D7D7"/>
              </a:solidFill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l"/>
            <a:r>
              <a:rPr lang="pl-PL" sz="2000" b="1" u="sng" dirty="0">
                <a:solidFill>
                  <a:srgbClr val="CCFFFF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Subwencja ogólna </a:t>
            </a:r>
            <a:r>
              <a:rPr lang="pl-PL" sz="2000" b="1" dirty="0">
                <a:solidFill>
                  <a:srgbClr val="CCFFFF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 kwocie 117 093 012 złotych, w tym:</a:t>
            </a:r>
            <a:r>
              <a:rPr lang="pl-PL" sz="2000" dirty="0">
                <a:solidFill>
                  <a:srgbClr val="CC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oświatowa – 103 728 148 zł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wyrównawcza – 12 647 935 zł</a:t>
            </a:r>
          </a:p>
          <a:p>
            <a:pPr marL="742950" lvl="1" indent="-285750" algn="l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część równoważąca – 716 929 zł</a:t>
            </a:r>
          </a:p>
          <a:p>
            <a:pPr algn="l"/>
            <a:r>
              <a:rPr lang="pl-PL" sz="2000" b="1" u="sng" dirty="0">
                <a:solidFill>
                  <a:srgbClr val="CCFFFF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Dochody własne </a:t>
            </a:r>
            <a:r>
              <a:rPr lang="pl-PL" sz="2000" b="1" dirty="0">
                <a:solidFill>
                  <a:srgbClr val="CCFFFF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w kwocie 96 318 924 złotych, w szczególności:</a:t>
            </a:r>
          </a:p>
          <a:p>
            <a:pPr marL="742950" lvl="1" indent="-285750" algn="l" fontAlgn="ctr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udziały we wpływach z podatku dochodowego od osób fizycznych i prawnych – 44 024 418 zł</a:t>
            </a:r>
          </a:p>
          <a:p>
            <a:pPr marL="742950" lvl="1" indent="-285750" algn="l" fontAlgn="ctr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dochody własne (w tym wpływy z usług, najem, opłaty komunikacyjne, odsetki) – 21 598 966 zł </a:t>
            </a:r>
          </a:p>
          <a:p>
            <a:pPr marL="742950" lvl="1" indent="-285750" algn="l" fontAlgn="ctr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Rządowy Fundusz Polski Ład – 13 537 500 zł</a:t>
            </a:r>
          </a:p>
          <a:p>
            <a:pPr marL="742950" lvl="1" indent="-285750" algn="l" fontAlgn="ctr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Rządowy Fundusz Rozwoju Dróg – 11 740 243 zł</a:t>
            </a:r>
          </a:p>
          <a:p>
            <a:pPr marL="742950" lvl="1" indent="-285750" algn="l" fontAlgn="ctr"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środki pochodzące z budżetu Unii Europejskiej – 5 417 797 zł</a:t>
            </a:r>
          </a:p>
          <a:p>
            <a:pPr algn="l"/>
            <a:r>
              <a:rPr lang="pl-PL" sz="2000" b="1" u="sng" dirty="0">
                <a:solidFill>
                  <a:srgbClr val="CCFFFF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Dotacje celowe budżetu państwa </a:t>
            </a:r>
            <a:r>
              <a:rPr lang="pl-PL" sz="2000" b="1" dirty="0">
                <a:solidFill>
                  <a:srgbClr val="CC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kwocie 26 898 446 złotych z przeznaczeniem na: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pl-PL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bieżące funkcjonowanie Powiatowego Inspektoratu Nadzoru Budowlanego, Komendy Powiatowej Państwowej Straży Pożarnej, Domu Pomocy Społecznej, Środowiskowego Domu Samopomocy, Powiatowego Zespołu ds. Orzekania o Niepełnosprawności, gospodarowanie gruntami i nieruchomościami Skarbu Państwa, kwalifikację wojskową, nieodpłatną pomoc prawną</a:t>
            </a:r>
            <a:endParaRPr lang="pl-PL" sz="18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pl-PL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zadania inwestycyjne realizowane w Komendzie Powiatowej Państwowej Straży Pożarnej oraz </a:t>
            </a:r>
            <a:br>
              <a:rPr lang="pl-PL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 placówkach oświatowych</a:t>
            </a:r>
            <a:endParaRPr lang="pl-PL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285750" lvl="0" indent="-28575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dirty="0">
              <a:solidFill>
                <a:schemeClr val="tx1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pPr algn="l"/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endParaRPr lang="pl-PL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  <a:p>
            <a:r>
              <a:rPr lang="pl-PL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267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0" y="200353"/>
            <a:ext cx="11656541" cy="964734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POWIATU MIELECKIEGO</a:t>
            </a:r>
            <a:b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Plan – 285 310 382 zł  </a:t>
            </a:r>
            <a:br>
              <a:rPr lang="pl-PL" sz="4400" b="1" dirty="0">
                <a:solidFill>
                  <a:srgbClr val="162F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lang="pl-PL" sz="44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484E960-DD8E-4571-B570-DDB44C05E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453" y="1554328"/>
            <a:ext cx="778909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§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bieżące  </a:t>
            </a:r>
            <a:r>
              <a:rPr lang="pl-P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195 779 099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  <a:p>
            <a:pPr marL="571500" indent="-571500">
              <a:buFont typeface="Wingdings" panose="05000000000000000000" pitchFamily="2" charset="2"/>
              <a:buChar char="§"/>
              <a:defRPr/>
            </a:pP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wydatki majątkowe  </a:t>
            </a:r>
            <a:r>
              <a:rPr lang="pl-PL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89 531 283 </a:t>
            </a:r>
            <a:r>
              <a:rPr lang="pl-PL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zł</a:t>
            </a:r>
          </a:p>
        </p:txBody>
      </p: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8078C78F-F80B-4B4D-8D24-F7B0FC7F2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756074"/>
              </p:ext>
            </p:extLst>
          </p:nvPr>
        </p:nvGraphicFramePr>
        <p:xfrm>
          <a:off x="1963777" y="2754657"/>
          <a:ext cx="8970607" cy="433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837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3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EE843F8-F854-4BA8-ADB7-0E214EE2BA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8331084"/>
              </p:ext>
            </p:extLst>
          </p:nvPr>
        </p:nvGraphicFramePr>
        <p:xfrm>
          <a:off x="439278" y="1075410"/>
          <a:ext cx="1089598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dtytuł 2">
            <a:extLst>
              <a:ext uri="{FF2B5EF4-FFF2-40B4-BE49-F238E27FC236}">
                <a16:creationId xmlns:a16="http://schemas.microsoft.com/office/drawing/2014/main" id="{7734E655-3C17-4FF8-A623-2BB99497AC46}"/>
              </a:ext>
            </a:extLst>
          </p:cNvPr>
          <p:cNvSpPr txBox="1">
            <a:spLocks/>
          </p:cNvSpPr>
          <p:nvPr/>
        </p:nvSpPr>
        <p:spPr>
          <a:xfrm>
            <a:off x="165172" y="93259"/>
            <a:ext cx="11235580" cy="6938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Wydatki według rodzaju</a:t>
            </a:r>
            <a:endParaRPr lang="pl-PL" sz="6000" dirty="0">
              <a:solidFill>
                <a:srgbClr val="162F4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5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2984</TotalTime>
  <Words>1321</Words>
  <Application>Microsoft Office PowerPoint</Application>
  <PresentationFormat>Panoramiczny</PresentationFormat>
  <Paragraphs>238</Paragraphs>
  <Slides>36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6" baseType="lpstr">
      <vt:lpstr>Arial</vt:lpstr>
      <vt:lpstr>Bookman Old Style</vt:lpstr>
      <vt:lpstr>Calibri</vt:lpstr>
      <vt:lpstr>Calibri Light</vt:lpstr>
      <vt:lpstr>Franklin Gothic Medium</vt:lpstr>
      <vt:lpstr>Garamond</vt:lpstr>
      <vt:lpstr>Monotype Corsiva</vt:lpstr>
      <vt:lpstr>Times New Roman</vt:lpstr>
      <vt:lpstr>Wingdings</vt:lpstr>
      <vt:lpstr>Motyw pakietu Office</vt:lpstr>
      <vt:lpstr>     BUDŻET  POWIATU MIELECKIEGO  NA ROK 2024</vt:lpstr>
      <vt:lpstr>          BUDŻET – podstawowe założenia      </vt:lpstr>
      <vt:lpstr>         Zasada zrównoważenia budżetu                                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BUDŻET POWIATU MIELECKIEGO  NA ROK 2021</dc:title>
  <dc:creator>RENATA.GODEK</dc:creator>
  <cp:lastModifiedBy>IRENA.TUREK</cp:lastModifiedBy>
  <cp:revision>212</cp:revision>
  <cp:lastPrinted>2021-12-14T12:02:08Z</cp:lastPrinted>
  <dcterms:created xsi:type="dcterms:W3CDTF">2020-12-02T12:58:02Z</dcterms:created>
  <dcterms:modified xsi:type="dcterms:W3CDTF">2023-12-14T09:29:32Z</dcterms:modified>
</cp:coreProperties>
</file>