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2"/>
  </p:sldMasterIdLst>
  <p:notesMasterIdLst>
    <p:notesMasterId r:id="rId31"/>
  </p:notesMasterIdLst>
  <p:handoutMasterIdLst>
    <p:handoutMasterId r:id="rId32"/>
  </p:handoutMasterIdLst>
  <p:sldIdLst>
    <p:sldId id="267" r:id="rId3"/>
    <p:sldId id="336" r:id="rId4"/>
    <p:sldId id="354" r:id="rId5"/>
    <p:sldId id="272" r:id="rId6"/>
    <p:sldId id="334" r:id="rId7"/>
    <p:sldId id="369" r:id="rId8"/>
    <p:sldId id="351" r:id="rId9"/>
    <p:sldId id="370" r:id="rId10"/>
    <p:sldId id="353" r:id="rId11"/>
    <p:sldId id="273" r:id="rId12"/>
    <p:sldId id="355" r:id="rId13"/>
    <p:sldId id="356" r:id="rId14"/>
    <p:sldId id="341" r:id="rId15"/>
    <p:sldId id="372" r:id="rId16"/>
    <p:sldId id="358" r:id="rId17"/>
    <p:sldId id="373" r:id="rId18"/>
    <p:sldId id="359" r:id="rId19"/>
    <p:sldId id="357" r:id="rId20"/>
    <p:sldId id="363" r:id="rId21"/>
    <p:sldId id="360" r:id="rId22"/>
    <p:sldId id="364" r:id="rId23"/>
    <p:sldId id="365" r:id="rId24"/>
    <p:sldId id="367" r:id="rId25"/>
    <p:sldId id="368" r:id="rId26"/>
    <p:sldId id="366" r:id="rId27"/>
    <p:sldId id="371" r:id="rId28"/>
    <p:sldId id="374" r:id="rId29"/>
    <p:sldId id="350" r:id="rId3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2060"/>
    <a:srgbClr val="5CF248"/>
    <a:srgbClr val="2A858A"/>
    <a:srgbClr val="352963"/>
    <a:srgbClr val="D6F1F2"/>
    <a:srgbClr val="8FD9DD"/>
    <a:srgbClr val="FF9966"/>
    <a:srgbClr val="CC9900"/>
    <a:srgbClr val="C2E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31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092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30"/>
      <c:rotY val="20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973886959419966E-3"/>
          <c:y val="1.1826968720647201E-3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bg1">
                  <a:lumMod val="50000"/>
                  <a:lumOff val="5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1BB4-4681-957E-B433E7B98312}"/>
              </c:ext>
            </c:extLst>
          </c:dPt>
          <c:dPt>
            <c:idx val="1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BB4-4681-957E-B433E7B98312}"/>
              </c:ext>
            </c:extLst>
          </c:dPt>
          <c:dLbls>
            <c:dLbl>
              <c:idx val="0"/>
              <c:layout>
                <c:manualLayout>
                  <c:x val="0.19784033658095948"/>
                  <c:y val="0.2733427145126902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defRPr>
                    </a:pPr>
                    <a:fld id="{ABC7B980-2E64-4C9C-AA98-3602F52AA2D4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Garamond" panose="02020404030301010803" pitchFamily="18" charset="0"/>
                        </a:defRPr>
                      </a:pPr>
                      <a:t>[NAZWA KATEGORII]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90%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>
                          <a:lumMod val="50000"/>
                        </a:schemeClr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BB4-4681-957E-B433E7B98312}"/>
                </c:ext>
              </c:extLst>
            </c:dLbl>
            <c:dLbl>
              <c:idx val="1"/>
              <c:layout>
                <c:manualLayout>
                  <c:x val="7.6682301000371936E-3"/>
                  <c:y val="-0.262409005932182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5">
                            <a:lumMod val="50000"/>
                          </a:schemeClr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defRPr>
                    </a:pPr>
                    <a:fld id="{95D9ADBF-8187-451F-BD32-4B9EE6D6FBF5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 sz="14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Garamond" panose="02020404030301010803" pitchFamily="18" charset="0"/>
                        </a:defRPr>
                      </a:pPr>
                      <a:t>[NAZWA KATEGORII]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>
                          <a:lumMod val="50000"/>
                        </a:schemeClr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BB4-4681-957E-B433E7B983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5">
                        <a:lumMod val="50000"/>
                      </a:schemeClr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dochody bieżące</c:v>
                </c:pt>
                <c:pt idx="1">
                  <c:v>dochody majątkowe</c:v>
                </c:pt>
              </c:strCache>
            </c:strRef>
          </c:cat>
          <c:val>
            <c:numRef>
              <c:f>Arkusz1!$B$2:$B$3</c:f>
              <c:numCache>
                <c:formatCode>#,##0.00_ ;\-#,##0.00\ </c:formatCode>
                <c:ptCount val="2"/>
                <c:pt idx="0">
                  <c:v>152279138</c:v>
                </c:pt>
                <c:pt idx="1">
                  <c:v>17465862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BB4-4681-957E-B433E7B9831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30"/>
      <c:rotY val="202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973886959419966E-3"/>
          <c:y val="1.1826968720647201E-3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bg1">
                  <a:lumMod val="50000"/>
                  <a:lumOff val="5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1BB4-4681-957E-B433E7B98312}"/>
              </c:ext>
            </c:extLst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BB4-4681-957E-B433E7B98312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1BB4-4681-957E-B433E7B98312}"/>
              </c:ext>
            </c:extLst>
          </c:dPt>
          <c:dPt>
            <c:idx val="3"/>
            <c:bubble3D val="0"/>
            <c:spPr>
              <a:solidFill>
                <a:schemeClr val="tx2">
                  <a:lumMod val="9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1BB4-4681-957E-B433E7B98312}"/>
              </c:ext>
            </c:extLst>
          </c:dPt>
          <c:dPt>
            <c:idx val="4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1BB4-4681-957E-B433E7B98312}"/>
              </c:ext>
            </c:extLst>
          </c:dPt>
          <c:dLbls>
            <c:dLbl>
              <c:idx val="0"/>
              <c:layout>
                <c:manualLayout>
                  <c:x val="0.3788105669418374"/>
                  <c:y val="-0.1366713572563451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defRPr>
                    </a:pPr>
                    <a:fld id="{ABC7B980-2E64-4C9C-AA98-3602F52AA2D4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pPr>
                      <a:t>[NAZWA KATEGORII]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47%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BB4-4681-957E-B433E7B98312}"/>
                </c:ext>
              </c:extLst>
            </c:dLbl>
            <c:dLbl>
              <c:idx val="1"/>
              <c:layout>
                <c:manualLayout>
                  <c:x val="-0.11502345150055791"/>
                  <c:y val="6.013539719279184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defRPr>
                    </a:pPr>
                    <a:fld id="{95D9ADBF-8187-451F-BD32-4B9EE6D6FBF5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pPr>
                      <a:t>[NAZWA KATEGORII]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BB4-4681-957E-B433E7B98312}"/>
                </c:ext>
              </c:extLst>
            </c:dLbl>
            <c:dLbl>
              <c:idx val="2"/>
              <c:layout>
                <c:manualLayout>
                  <c:x val="-0.11348980548055058"/>
                  <c:y val="3.5534552886649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defRPr>
                    </a:pPr>
                    <a:fld id="{FA2F5C99-615C-41D5-B7B3-6FAE440437F7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pPr>
                      <a:t>[NAZWA KATEGORII]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20%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BB4-4681-957E-B433E7B98312}"/>
                </c:ext>
              </c:extLst>
            </c:dLbl>
            <c:dLbl>
              <c:idx val="3"/>
              <c:layout>
                <c:manualLayout>
                  <c:x val="-0.1779029383208629"/>
                  <c:y val="-0.270609287367563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defRPr>
                    </a:pPr>
                    <a:fld id="{52F78564-5822-41C4-8899-17A64B9C8BFC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pPr>
                      <a:t>[NAZWA KATEGORII]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18%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BB4-4681-957E-B433E7B98312}"/>
                </c:ext>
              </c:extLst>
            </c:dLbl>
            <c:dLbl>
              <c:idx val="4"/>
              <c:layout>
                <c:manualLayout>
                  <c:x val="9.0485115180438891E-2"/>
                  <c:y val="-0.2186741716101521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defRPr>
                    </a:pPr>
                    <a:fld id="{7AB698C3-5E8B-4793-980A-658660D3E25F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pPr>
                      <a:t>[NAZWA KATEGORII]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BB4-4681-957E-B433E7B983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tx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Arkusz1!$A$2:$A$6</c:f>
              <c:strCache>
                <c:ptCount val="5"/>
                <c:pt idx="0">
                  <c:v>subwencja</c:v>
                </c:pt>
                <c:pt idx="1">
                  <c:v>dotacje celowe</c:v>
                </c:pt>
                <c:pt idx="2">
                  <c:v>udział w podatkach</c:v>
                </c:pt>
                <c:pt idx="3">
                  <c:v>pozostałe dochody</c:v>
                </c:pt>
                <c:pt idx="4">
                  <c:v>środki europejskie</c:v>
                </c:pt>
              </c:strCache>
            </c:strRef>
          </c:cat>
          <c:val>
            <c:numRef>
              <c:f>Arkusz1!$B$2:$B$6</c:f>
              <c:numCache>
                <c:formatCode>#,##0.00_ ;\-#,##0.00\ </c:formatCode>
                <c:ptCount val="5"/>
                <c:pt idx="0">
                  <c:v>79560669</c:v>
                </c:pt>
                <c:pt idx="1">
                  <c:v>15645146</c:v>
                </c:pt>
                <c:pt idx="2">
                  <c:v>33931791</c:v>
                </c:pt>
                <c:pt idx="3">
                  <c:v>30673526</c:v>
                </c:pt>
                <c:pt idx="4">
                  <c:v>9933868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BB4-4681-957E-B433E7B9831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30"/>
      <c:rotY val="20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310347159494355E-3"/>
          <c:y val="1.1826915088560888E-3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bg1">
                  <a:lumMod val="50000"/>
                  <a:lumOff val="5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1BB4-4681-957E-B433E7B98312}"/>
              </c:ext>
            </c:extLst>
          </c:dPt>
          <c:dPt>
            <c:idx val="1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BB4-4681-957E-B433E7B98312}"/>
              </c:ext>
            </c:extLst>
          </c:dPt>
          <c:dLbls>
            <c:dLbl>
              <c:idx val="0"/>
              <c:layout>
                <c:manualLayout>
                  <c:x val="0.33740212440163653"/>
                  <c:y val="0.1858730458686293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defRPr>
                    </a:pPr>
                    <a:fld id="{ABC7B980-2E64-4C9C-AA98-3602F52AA2D4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pPr>
                      <a:t>[NAZWA KATEGORII]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84%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BB4-4681-957E-B433E7B98312}"/>
                </c:ext>
              </c:extLst>
            </c:dLbl>
            <c:dLbl>
              <c:idx val="1"/>
              <c:layout>
                <c:manualLayout>
                  <c:x val="-0.13189355772063979"/>
                  <c:y val="-0.3088772673993400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defRPr>
                    </a:pPr>
                    <a:fld id="{95D9ADBF-8187-451F-BD32-4B9EE6D6FBF5}" type="CATEGORYNAME">
                      <a:rPr lang="en-US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rPr>
                      <a:pPr>
                        <a:defRPr sz="14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Garamond" panose="02020404030301010803" pitchFamily="18" charset="0"/>
                        </a:defRPr>
                      </a:pPr>
                      <a:t>[NAZWA KATEGORII]</a:t>
                    </a:fld>
                    <a:r>
                      <a:rPr lang="en-US" baseline="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rPr>
                      <a:t>
16%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BB4-4681-957E-B433E7B983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bg1">
                        <a:lumMod val="95000"/>
                        <a:lumOff val="5000"/>
                      </a:schemeClr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wydatki bieżące</c:v>
                </c:pt>
                <c:pt idx="1">
                  <c:v>wydatki majątkowe</c:v>
                </c:pt>
              </c:strCache>
            </c:strRef>
          </c:cat>
          <c:val>
            <c:numRef>
              <c:f>Arkusz1!$B$2:$B$3</c:f>
              <c:numCache>
                <c:formatCode>#,##0.00_ ;\-#,##0.00\ </c:formatCode>
                <c:ptCount val="2"/>
                <c:pt idx="0">
                  <c:v>158073985</c:v>
                </c:pt>
                <c:pt idx="1">
                  <c:v>30871015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BB4-4681-957E-B433E7B9831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"/>
      <c:hPercent val="40"/>
      <c:rotY val="323"/>
      <c:depthPercent val="20"/>
      <c:rAngAx val="1"/>
    </c:view3D>
    <c:floor>
      <c:thickness val="0"/>
      <c:spPr>
        <a:gradFill rotWithShape="0">
          <a:gsLst>
            <a:gs pos="0">
              <a:srgbClr xmlns:mc="http://schemas.openxmlformats.org/markup-compatibility/2006" xmlns:a14="http://schemas.microsoft.com/office/drawing/2010/main" val="969696" mc:Ignorable="a14" a14:legacySpreadsheetColorIndex="55"/>
            </a:gs>
            <a:gs pos="100000">
              <a:srgbClr xmlns:mc="http://schemas.openxmlformats.org/markup-compatibility/2006" xmlns:a14="http://schemas.microsoft.com/office/drawing/2010/main" val="FEFEFE" mc:Ignorable="a14" a14:legacySpreadsheetColorIndex="55">
                <a:gamma/>
                <a:tint val="72549"/>
                <a:invGamma/>
              </a:srgbClr>
            </a:gs>
          </a:gsLst>
          <a:lin ang="5400000" scaled="1"/>
        </a:gradFill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"/>
          <c:y val="6.2079772170694429E-2"/>
          <c:w val="0.88058090439723213"/>
          <c:h val="0.83457265032895811"/>
        </c:manualLayout>
      </c:layout>
      <c:bar3DChart>
        <c:barDir val="col"/>
        <c:grouping val="clustered"/>
        <c:varyColors val="0"/>
        <c:ser>
          <c:idx val="7"/>
          <c:order val="0"/>
          <c:tx>
            <c:strRef>
              <c:f>Sheet1!$A$2</c:f>
              <c:strCache>
                <c:ptCount val="1"/>
                <c:pt idx="0">
                  <c:v>Plan </c:v>
                </c:pt>
              </c:strCache>
            </c:strRef>
          </c:tx>
          <c:spPr>
            <a:solidFill>
              <a:srgbClr val="92D050"/>
            </a:solidFill>
            <a:ln w="21675">
              <a:noFill/>
            </a:ln>
            <a:effectLst>
              <a:outerShdw blurRad="50800" dist="50800" dir="5400000" algn="ctr" rotWithShape="0">
                <a:srgbClr val="000000">
                  <a:alpha val="85000"/>
                </a:srgbClr>
              </a:outerShdw>
            </a:effectLst>
          </c:spPr>
          <c:invertIfNegative val="0"/>
          <c:cat>
            <c:strRef>
              <c:f>Sheet1!$B$1:$G$1</c:f>
              <c:strCache>
                <c:ptCount val="6"/>
                <c:pt idx="0">
                  <c:v>Edukacja</c:v>
                </c:pt>
                <c:pt idx="1">
                  <c:v>Transport i łączność</c:v>
                </c:pt>
                <c:pt idx="2">
                  <c:v>Polityka i pomoc społeczna, rodzina</c:v>
                </c:pt>
                <c:pt idx="3">
                  <c:v>Bezpieczeństwo publiczne</c:v>
                </c:pt>
                <c:pt idx="4">
                  <c:v>Ochrona zdrowia</c:v>
                </c:pt>
                <c:pt idx="5">
                  <c:v>Pozostała działalność </c:v>
                </c:pt>
              </c:strCache>
            </c:strRef>
          </c:cat>
          <c:val>
            <c:numRef>
              <c:f>Sheet1!$B$2:$G$2</c:f>
              <c:numCache>
                <c:formatCode>#,##0.00</c:formatCode>
                <c:ptCount val="6"/>
                <c:pt idx="0">
                  <c:v>85325541</c:v>
                </c:pt>
                <c:pt idx="1">
                  <c:v>32811021</c:v>
                </c:pt>
                <c:pt idx="2">
                  <c:v>19524698</c:v>
                </c:pt>
                <c:pt idx="3">
                  <c:v>9731022</c:v>
                </c:pt>
                <c:pt idx="4">
                  <c:v>9296834</c:v>
                </c:pt>
                <c:pt idx="5">
                  <c:v>32255884</c:v>
                </c:pt>
              </c:numCache>
            </c:numRef>
          </c:val>
          <c:shape val="box"/>
          <c:extLst>
            <c:ext xmlns:c16="http://schemas.microsoft.com/office/drawing/2014/chart" uri="{C3380CC4-5D6E-409C-BE32-E72D297353CC}">
              <c16:uniqueId val="{00000008-E8D7-462F-B4FA-E3E1CC7018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gapDepth val="0"/>
        <c:shape val="cylinder"/>
        <c:axId val="188272960"/>
        <c:axId val="1"/>
        <c:axId val="0"/>
      </c:bar3DChart>
      <c:catAx>
        <c:axId val="18827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5419">
            <a:noFill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Garamond"/>
                <a:ea typeface="Garamond"/>
                <a:cs typeface="Garamond"/>
              </a:defRPr>
            </a:pPr>
            <a:endParaRPr lang="pl-PL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r"/>
        <c:majorGridlines>
          <c:spPr>
            <a:ln>
              <a:solidFill>
                <a:schemeClr val="tx1"/>
              </a:solidFill>
            </a:ln>
          </c:spPr>
        </c:majorGridlines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 b="0" i="0" baseline="0">
                <a:latin typeface="Garamond" panose="02020404030301010803" pitchFamily="18" charset="0"/>
              </a:defRPr>
            </a:pPr>
            <a:endParaRPr lang="pl-PL"/>
          </a:p>
        </c:txPr>
        <c:crossAx val="188272960"/>
        <c:crosses val="max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30"/>
      <c:rotY val="10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973886959419966E-3"/>
          <c:y val="1.1826968720647201E-3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bg1">
                  <a:lumMod val="50000"/>
                  <a:lumOff val="5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1BB4-4681-957E-B433E7B98312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BB4-4681-957E-B433E7B98312}"/>
              </c:ext>
            </c:extLst>
          </c:dPt>
          <c:dPt>
            <c:idx val="2"/>
            <c:bubble3D val="0"/>
            <c:spPr>
              <a:solidFill>
                <a:schemeClr val="accent2">
                  <a:tint val="9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1BB4-4681-957E-B433E7B98312}"/>
              </c:ext>
            </c:extLst>
          </c:dPt>
          <c:dPt>
            <c:idx val="3"/>
            <c:bubble3D val="0"/>
            <c:spPr>
              <a:solidFill>
                <a:schemeClr val="tx2">
                  <a:lumMod val="9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1BB4-4681-957E-B433E7B98312}"/>
              </c:ext>
            </c:extLst>
          </c:dPt>
          <c:dPt>
            <c:idx val="4"/>
            <c:bubble3D val="0"/>
            <c:spPr>
              <a:solidFill>
                <a:schemeClr val="tx1">
                  <a:lumMod val="9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1BB4-4681-957E-B433E7B98312}"/>
              </c:ext>
            </c:extLst>
          </c:dPt>
          <c:dPt>
            <c:idx val="5"/>
            <c:bubble3D val="0"/>
            <c:spPr>
              <a:solidFill>
                <a:schemeClr val="accent2">
                  <a:shade val="5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0-AF78-408B-9519-166843A13A64}"/>
              </c:ext>
            </c:extLst>
          </c:dPt>
          <c:dLbls>
            <c:dLbl>
              <c:idx val="0"/>
              <c:layout>
                <c:manualLayout>
                  <c:x val="-1.8403752240089267E-2"/>
                  <c:y val="-0.289977817762762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defRPr>
                    </a:pPr>
                    <a:fld id="{ABC7B980-2E64-4C9C-AA98-3602F52AA2D4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pPr>
                      <a:t>[NAZWA KATEGORII]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47%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BB4-4681-957E-B433E7B98312}"/>
                </c:ext>
              </c:extLst>
            </c:dLbl>
            <c:dLbl>
              <c:idx val="1"/>
              <c:layout>
                <c:manualLayout>
                  <c:x val="0.46622839008226141"/>
                  <c:y val="-0.1665983740645842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defRPr>
                    </a:pPr>
                    <a:fld id="{95D9ADBF-8187-451F-BD32-4B9EE6D6FBF5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pPr>
                      <a:t>[NAZWA KATEGORII]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BB4-4681-957E-B433E7B98312}"/>
                </c:ext>
              </c:extLst>
            </c:dLbl>
            <c:dLbl>
              <c:idx val="2"/>
              <c:layout>
                <c:manualLayout>
                  <c:x val="-6.1345840800297549E-2"/>
                  <c:y val="0.1995742713479387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defRPr>
                    </a:pPr>
                    <a:fld id="{FA2F5C99-615C-41D5-B7B3-6FAE440437F7}" type="CATEGORYNAME">
                      <a:rPr lang="pl-PL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pPr>
                      <a:t>[NAZWA KATEGORII]</a:t>
                    </a:fld>
                    <a:r>
                      <a:rPr lang="pl-PL" baseline="0" dirty="0">
                        <a:solidFill>
                          <a:schemeClr val="tx1"/>
                        </a:solidFill>
                      </a:rPr>
                      <a:t>
20%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BB4-4681-957E-B433E7B98312}"/>
                </c:ext>
              </c:extLst>
            </c:dLbl>
            <c:dLbl>
              <c:idx val="3"/>
              <c:layout>
                <c:manualLayout>
                  <c:x val="-0.30979649604150261"/>
                  <c:y val="1.667725344870496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defRPr>
                    </a:pPr>
                    <a:fld id="{52F78564-5822-41C4-8899-17A64B9C8BFC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pPr>
                      <a:t>[NAZWA KATEGORII]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18%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BB4-4681-957E-B433E7B98312}"/>
                </c:ext>
              </c:extLst>
            </c:dLbl>
            <c:dLbl>
              <c:idx val="4"/>
              <c:layout>
                <c:manualLayout>
                  <c:x val="-4.7543026620230605E-2"/>
                  <c:y val="1.230381235593189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Garamond" panose="02020404030301010803" pitchFamily="18" charset="0"/>
                        <a:ea typeface="+mn-ea"/>
                        <a:cs typeface="+mn-cs"/>
                      </a:defRPr>
                    </a:pPr>
                    <a:fld id="{7AB698C3-5E8B-4793-980A-658660D3E25F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pPr>
                      <a:t>[NAZWA KATEGORII]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BB4-4681-957E-B433E7B98312}"/>
                </c:ext>
              </c:extLst>
            </c:dLbl>
            <c:dLbl>
              <c:idx val="5"/>
              <c:layout>
                <c:manualLayout>
                  <c:x val="-8.9718231790670608E-2"/>
                  <c:y val="4.71761866268225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33234954570261"/>
                      <c:h val="9.11770529999168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F78-408B-9519-166843A13A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tx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Arkusz1!$A$2:$A$7</c:f>
              <c:strCache>
                <c:ptCount val="6"/>
                <c:pt idx="0">
                  <c:v>Edukacja</c:v>
                </c:pt>
                <c:pt idx="1">
                  <c:v>Transport i łączność</c:v>
                </c:pt>
                <c:pt idx="2">
                  <c:v>Polityka i pomoc społeczna, rodzina</c:v>
                </c:pt>
                <c:pt idx="3">
                  <c:v>Bezpieczeństwo publiczne</c:v>
                </c:pt>
                <c:pt idx="4">
                  <c:v>Ochrona zdrowia</c:v>
                </c:pt>
                <c:pt idx="5">
                  <c:v>Pozostała działalność </c:v>
                </c:pt>
              </c:strCache>
            </c:strRef>
          </c:cat>
          <c:val>
            <c:numRef>
              <c:f>Arkusz1!$B$2:$B$7</c:f>
              <c:numCache>
                <c:formatCode>#,##0.00_ ;\-#,##0.00\ </c:formatCode>
                <c:ptCount val="6"/>
                <c:pt idx="0">
                  <c:v>85325541</c:v>
                </c:pt>
                <c:pt idx="1">
                  <c:v>32811021</c:v>
                </c:pt>
                <c:pt idx="2">
                  <c:v>19524698</c:v>
                </c:pt>
                <c:pt idx="3">
                  <c:v>9731022</c:v>
                </c:pt>
                <c:pt idx="4">
                  <c:v>9296834</c:v>
                </c:pt>
                <c:pt idx="5">
                  <c:v>32255884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BB4-4681-957E-B433E7B9831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92BBC4-778E-4096-B8B2-E8EC012F198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F5E1681-DCEC-40A4-9DBB-018FE2EEC859}">
      <dgm:prSet phldrT="[Tekst]" custT="1"/>
      <dgm:spPr>
        <a:solidFill>
          <a:schemeClr val="accent2">
            <a:lumMod val="5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pl-PL" sz="3600" b="1" dirty="0">
              <a:solidFill>
                <a:schemeClr val="tx1"/>
              </a:solidFill>
              <a:latin typeface="Garamond" panose="02020404030301010803" pitchFamily="18" charset="0"/>
            </a:rPr>
            <a:t>Dochody </a:t>
          </a:r>
        </a:p>
        <a:p>
          <a:r>
            <a:rPr lang="pl-PL" sz="3600" b="1" dirty="0">
              <a:solidFill>
                <a:schemeClr val="tx1"/>
              </a:solidFill>
              <a:latin typeface="Garamond" panose="02020404030301010803" pitchFamily="18" charset="0"/>
            </a:rPr>
            <a:t>169 745 000 zł </a:t>
          </a:r>
        </a:p>
      </dgm:t>
    </dgm:pt>
    <dgm:pt modelId="{78E8CBFE-D427-4328-8BCB-D16643A70755}" type="parTrans" cxnId="{F29C7818-555D-4AF3-B765-20C248073E44}">
      <dgm:prSet/>
      <dgm:spPr/>
      <dgm:t>
        <a:bodyPr/>
        <a:lstStyle/>
        <a:p>
          <a:endParaRPr lang="pl-PL"/>
        </a:p>
      </dgm:t>
    </dgm:pt>
    <dgm:pt modelId="{B997B393-BE9E-4D5C-8BCC-0A0928F06D00}" type="sibTrans" cxnId="{F29C7818-555D-4AF3-B765-20C248073E44}">
      <dgm:prSet/>
      <dgm:spPr/>
      <dgm:t>
        <a:bodyPr/>
        <a:lstStyle/>
        <a:p>
          <a:endParaRPr lang="pl-PL"/>
        </a:p>
      </dgm:t>
    </dgm:pt>
    <dgm:pt modelId="{2114F282-009E-46D7-91BF-DED5A12408B5}">
      <dgm:prSet phldrT="[Tekst]" custT="1"/>
      <dgm:spPr>
        <a:solidFill>
          <a:schemeClr val="accent2">
            <a:lumMod val="5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pl-PL" sz="3600" dirty="0">
              <a:solidFill>
                <a:schemeClr val="tx1"/>
              </a:solidFill>
              <a:latin typeface="Garamond" panose="02020404030301010803" pitchFamily="18" charset="0"/>
            </a:rPr>
            <a:t>Dochody </a:t>
          </a:r>
          <a:br>
            <a:rPr lang="pl-PL" sz="3600" dirty="0">
              <a:solidFill>
                <a:schemeClr val="tx1"/>
              </a:solidFill>
              <a:latin typeface="Garamond" panose="02020404030301010803" pitchFamily="18" charset="0"/>
            </a:rPr>
          </a:br>
          <a:r>
            <a:rPr lang="pl-PL" sz="3600" dirty="0">
              <a:solidFill>
                <a:schemeClr val="tx1"/>
              </a:solidFill>
              <a:latin typeface="Garamond" panose="02020404030301010803" pitchFamily="18" charset="0"/>
            </a:rPr>
            <a:t>bieżące</a:t>
          </a:r>
        </a:p>
        <a:p>
          <a:r>
            <a:rPr lang="pl-PL" sz="3600" dirty="0">
              <a:solidFill>
                <a:schemeClr val="tx1"/>
              </a:solidFill>
              <a:latin typeface="Garamond" panose="02020404030301010803" pitchFamily="18" charset="0"/>
            </a:rPr>
            <a:t>152 279 138 zł</a:t>
          </a:r>
        </a:p>
      </dgm:t>
    </dgm:pt>
    <dgm:pt modelId="{8DD07D22-7E55-43D0-99CE-D9CF65934512}" type="parTrans" cxnId="{B9421387-F545-4E38-BF87-739E1FFAE427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l-PL"/>
        </a:p>
      </dgm:t>
    </dgm:pt>
    <dgm:pt modelId="{53F12854-6B93-4B3A-B3BB-5EAA66411E2C}" type="sibTrans" cxnId="{B9421387-F545-4E38-BF87-739E1FFAE427}">
      <dgm:prSet/>
      <dgm:spPr/>
      <dgm:t>
        <a:bodyPr/>
        <a:lstStyle/>
        <a:p>
          <a:endParaRPr lang="pl-PL"/>
        </a:p>
      </dgm:t>
    </dgm:pt>
    <dgm:pt modelId="{8269FA68-0F5B-44B1-94DF-AA6D55C63776}">
      <dgm:prSet phldrT="[Tekst]" custT="1"/>
      <dgm:spPr>
        <a:solidFill>
          <a:schemeClr val="accent2">
            <a:lumMod val="5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pl-PL" sz="3600" dirty="0">
              <a:solidFill>
                <a:schemeClr val="tx1"/>
              </a:solidFill>
              <a:latin typeface="Garamond" panose="02020404030301010803" pitchFamily="18" charset="0"/>
            </a:rPr>
            <a:t>Dochody majątkowe</a:t>
          </a:r>
        </a:p>
        <a:p>
          <a:r>
            <a:rPr lang="pl-PL" sz="3600" dirty="0">
              <a:solidFill>
                <a:schemeClr val="tx1"/>
              </a:solidFill>
              <a:latin typeface="Garamond" panose="02020404030301010803" pitchFamily="18" charset="0"/>
            </a:rPr>
            <a:t>17 465 862 zł</a:t>
          </a:r>
        </a:p>
      </dgm:t>
    </dgm:pt>
    <dgm:pt modelId="{CA3B414C-25A1-4F76-80AD-0D55A228A459}" type="parTrans" cxnId="{22D14F1D-B0F5-4AE5-81AD-737B3ABCD864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l-PL"/>
        </a:p>
      </dgm:t>
    </dgm:pt>
    <dgm:pt modelId="{A0F8A4B0-AD3B-482E-B0C1-2F8AFE5DBC06}" type="sibTrans" cxnId="{22D14F1D-B0F5-4AE5-81AD-737B3ABCD864}">
      <dgm:prSet/>
      <dgm:spPr/>
      <dgm:t>
        <a:bodyPr/>
        <a:lstStyle/>
        <a:p>
          <a:endParaRPr lang="pl-PL"/>
        </a:p>
      </dgm:t>
    </dgm:pt>
    <dgm:pt modelId="{92172624-BA76-42DE-9B6F-2DEE40D594EF}" type="pres">
      <dgm:prSet presAssocID="{6092BBC4-778E-4096-B8B2-E8EC012F19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B68170C-9D25-45DB-89C3-A1DD099A1FF9}" type="pres">
      <dgm:prSet presAssocID="{3F5E1681-DCEC-40A4-9DBB-018FE2EEC859}" presName="hierRoot1" presStyleCnt="0"/>
      <dgm:spPr/>
    </dgm:pt>
    <dgm:pt modelId="{04F16B9E-ADD7-43B8-B6A3-33C47AD0A3F7}" type="pres">
      <dgm:prSet presAssocID="{3F5E1681-DCEC-40A4-9DBB-018FE2EEC859}" presName="composite" presStyleCnt="0"/>
      <dgm:spPr/>
    </dgm:pt>
    <dgm:pt modelId="{401FE43E-9B9F-43C0-BF43-9B254B9CB23A}" type="pres">
      <dgm:prSet presAssocID="{3F5E1681-DCEC-40A4-9DBB-018FE2EEC859}" presName="background" presStyleLbl="node0" presStyleIdx="0" presStyleCnt="1"/>
      <dgm:spPr>
        <a:solidFill>
          <a:schemeClr val="tx1">
            <a:lumMod val="65000"/>
          </a:schemeClr>
        </a:solidFill>
        <a:ln>
          <a:solidFill>
            <a:schemeClr val="bg1"/>
          </a:solidFill>
        </a:ln>
      </dgm:spPr>
    </dgm:pt>
    <dgm:pt modelId="{C16E5DCB-0010-4B02-B11B-8C5F7BDE3F64}" type="pres">
      <dgm:prSet presAssocID="{3F5E1681-DCEC-40A4-9DBB-018FE2EEC859}" presName="text" presStyleLbl="fgAcc0" presStyleIdx="0" presStyleCnt="1" custLinFactNeighborX="-1267" custLinFactNeighborY="19431">
        <dgm:presLayoutVars>
          <dgm:chPref val="3"/>
        </dgm:presLayoutVars>
      </dgm:prSet>
      <dgm:spPr/>
    </dgm:pt>
    <dgm:pt modelId="{FD0F47F4-9750-4AFC-B49F-32808CC543B0}" type="pres">
      <dgm:prSet presAssocID="{3F5E1681-DCEC-40A4-9DBB-018FE2EEC859}" presName="hierChild2" presStyleCnt="0"/>
      <dgm:spPr/>
    </dgm:pt>
    <dgm:pt modelId="{7E3D077E-4166-4B2A-979D-69D32D34A05A}" type="pres">
      <dgm:prSet presAssocID="{8DD07D22-7E55-43D0-99CE-D9CF65934512}" presName="Name10" presStyleLbl="parChTrans1D2" presStyleIdx="0" presStyleCnt="2"/>
      <dgm:spPr/>
    </dgm:pt>
    <dgm:pt modelId="{FDC834F4-3625-4C92-9AB6-2990419E50B5}" type="pres">
      <dgm:prSet presAssocID="{2114F282-009E-46D7-91BF-DED5A12408B5}" presName="hierRoot2" presStyleCnt="0"/>
      <dgm:spPr/>
    </dgm:pt>
    <dgm:pt modelId="{4F1CE89E-5AAE-4140-AF82-E6D831775665}" type="pres">
      <dgm:prSet presAssocID="{2114F282-009E-46D7-91BF-DED5A12408B5}" presName="composite2" presStyleCnt="0"/>
      <dgm:spPr/>
    </dgm:pt>
    <dgm:pt modelId="{219C63FA-9B14-4B9A-ABC2-D1C777F03252}" type="pres">
      <dgm:prSet presAssocID="{2114F282-009E-46D7-91BF-DED5A12408B5}" presName="background2" presStyleLbl="node2" presStyleIdx="0" presStyleCnt="2"/>
      <dgm:spPr>
        <a:solidFill>
          <a:schemeClr val="tx1">
            <a:lumMod val="65000"/>
          </a:schemeClr>
        </a:solidFill>
        <a:ln>
          <a:solidFill>
            <a:schemeClr val="bg1"/>
          </a:solidFill>
        </a:ln>
      </dgm:spPr>
    </dgm:pt>
    <dgm:pt modelId="{71A11B7A-DC4F-40CE-88B6-061316D68FFB}" type="pres">
      <dgm:prSet presAssocID="{2114F282-009E-46D7-91BF-DED5A12408B5}" presName="text2" presStyleLbl="fgAcc2" presStyleIdx="0" presStyleCnt="2">
        <dgm:presLayoutVars>
          <dgm:chPref val="3"/>
        </dgm:presLayoutVars>
      </dgm:prSet>
      <dgm:spPr/>
    </dgm:pt>
    <dgm:pt modelId="{9F8CDD7C-ABE5-48C0-8429-59966007B329}" type="pres">
      <dgm:prSet presAssocID="{2114F282-009E-46D7-91BF-DED5A12408B5}" presName="hierChild3" presStyleCnt="0"/>
      <dgm:spPr/>
    </dgm:pt>
    <dgm:pt modelId="{CAAA76AC-1C32-440E-9764-96784D0FBEBA}" type="pres">
      <dgm:prSet presAssocID="{CA3B414C-25A1-4F76-80AD-0D55A228A459}" presName="Name10" presStyleLbl="parChTrans1D2" presStyleIdx="1" presStyleCnt="2"/>
      <dgm:spPr/>
    </dgm:pt>
    <dgm:pt modelId="{E4233969-DFDF-4018-A499-B68586104065}" type="pres">
      <dgm:prSet presAssocID="{8269FA68-0F5B-44B1-94DF-AA6D55C63776}" presName="hierRoot2" presStyleCnt="0"/>
      <dgm:spPr/>
    </dgm:pt>
    <dgm:pt modelId="{774FC23D-FA57-4874-ACFB-56D3AA2F2C1E}" type="pres">
      <dgm:prSet presAssocID="{8269FA68-0F5B-44B1-94DF-AA6D55C63776}" presName="composite2" presStyleCnt="0"/>
      <dgm:spPr/>
    </dgm:pt>
    <dgm:pt modelId="{1837A033-4428-4CBB-BB92-FDB05C1D2850}" type="pres">
      <dgm:prSet presAssocID="{8269FA68-0F5B-44B1-94DF-AA6D55C63776}" presName="background2" presStyleLbl="node2" presStyleIdx="1" presStyleCnt="2"/>
      <dgm:spPr>
        <a:solidFill>
          <a:schemeClr val="tx1">
            <a:lumMod val="65000"/>
          </a:schemeClr>
        </a:solidFill>
        <a:ln>
          <a:solidFill>
            <a:schemeClr val="bg1"/>
          </a:solidFill>
        </a:ln>
      </dgm:spPr>
    </dgm:pt>
    <dgm:pt modelId="{CCB4EAE3-6135-4E4B-B7C0-AA37BE732DBC}" type="pres">
      <dgm:prSet presAssocID="{8269FA68-0F5B-44B1-94DF-AA6D55C63776}" presName="text2" presStyleLbl="fgAcc2" presStyleIdx="1" presStyleCnt="2" custLinFactNeighborX="18054" custLinFactNeighborY="2721">
        <dgm:presLayoutVars>
          <dgm:chPref val="3"/>
        </dgm:presLayoutVars>
      </dgm:prSet>
      <dgm:spPr/>
    </dgm:pt>
    <dgm:pt modelId="{77468F53-F301-4B9F-82B0-87371A840159}" type="pres">
      <dgm:prSet presAssocID="{8269FA68-0F5B-44B1-94DF-AA6D55C63776}" presName="hierChild3" presStyleCnt="0"/>
      <dgm:spPr/>
    </dgm:pt>
  </dgm:ptLst>
  <dgm:cxnLst>
    <dgm:cxn modelId="{1E976A04-2ACE-47EE-A407-53C970106FD3}" type="presOf" srcId="{6092BBC4-778E-4096-B8B2-E8EC012F1989}" destId="{92172624-BA76-42DE-9B6F-2DEE40D594EF}" srcOrd="0" destOrd="0" presId="urn:microsoft.com/office/officeart/2005/8/layout/hierarchy1"/>
    <dgm:cxn modelId="{CCA3C417-8662-4391-BD10-9A47C218B1D3}" type="presOf" srcId="{8269FA68-0F5B-44B1-94DF-AA6D55C63776}" destId="{CCB4EAE3-6135-4E4B-B7C0-AA37BE732DBC}" srcOrd="0" destOrd="0" presId="urn:microsoft.com/office/officeart/2005/8/layout/hierarchy1"/>
    <dgm:cxn modelId="{F29C7818-555D-4AF3-B765-20C248073E44}" srcId="{6092BBC4-778E-4096-B8B2-E8EC012F1989}" destId="{3F5E1681-DCEC-40A4-9DBB-018FE2EEC859}" srcOrd="0" destOrd="0" parTransId="{78E8CBFE-D427-4328-8BCB-D16643A70755}" sibTransId="{B997B393-BE9E-4D5C-8BCC-0A0928F06D00}"/>
    <dgm:cxn modelId="{22D14F1D-B0F5-4AE5-81AD-737B3ABCD864}" srcId="{3F5E1681-DCEC-40A4-9DBB-018FE2EEC859}" destId="{8269FA68-0F5B-44B1-94DF-AA6D55C63776}" srcOrd="1" destOrd="0" parTransId="{CA3B414C-25A1-4F76-80AD-0D55A228A459}" sibTransId="{A0F8A4B0-AD3B-482E-B0C1-2F8AFE5DBC06}"/>
    <dgm:cxn modelId="{D9564225-B5DB-4E6B-8DE6-511F07B3DF10}" type="presOf" srcId="{2114F282-009E-46D7-91BF-DED5A12408B5}" destId="{71A11B7A-DC4F-40CE-88B6-061316D68FFB}" srcOrd="0" destOrd="0" presId="urn:microsoft.com/office/officeart/2005/8/layout/hierarchy1"/>
    <dgm:cxn modelId="{B9421387-F545-4E38-BF87-739E1FFAE427}" srcId="{3F5E1681-DCEC-40A4-9DBB-018FE2EEC859}" destId="{2114F282-009E-46D7-91BF-DED5A12408B5}" srcOrd="0" destOrd="0" parTransId="{8DD07D22-7E55-43D0-99CE-D9CF65934512}" sibTransId="{53F12854-6B93-4B3A-B3BB-5EAA66411E2C}"/>
    <dgm:cxn modelId="{6C4F07D2-258E-47E9-A96E-4FBACE2F8E58}" type="presOf" srcId="{CA3B414C-25A1-4F76-80AD-0D55A228A459}" destId="{CAAA76AC-1C32-440E-9764-96784D0FBEBA}" srcOrd="0" destOrd="0" presId="urn:microsoft.com/office/officeart/2005/8/layout/hierarchy1"/>
    <dgm:cxn modelId="{1213EAF7-F555-4AB5-B9F8-1FC141FE2684}" type="presOf" srcId="{3F5E1681-DCEC-40A4-9DBB-018FE2EEC859}" destId="{C16E5DCB-0010-4B02-B11B-8C5F7BDE3F64}" srcOrd="0" destOrd="0" presId="urn:microsoft.com/office/officeart/2005/8/layout/hierarchy1"/>
    <dgm:cxn modelId="{5C81D0FD-4208-4B44-ABB8-ACB9E4A9F921}" type="presOf" srcId="{8DD07D22-7E55-43D0-99CE-D9CF65934512}" destId="{7E3D077E-4166-4B2A-979D-69D32D34A05A}" srcOrd="0" destOrd="0" presId="urn:microsoft.com/office/officeart/2005/8/layout/hierarchy1"/>
    <dgm:cxn modelId="{9BD618F1-7945-4F96-8448-F9C89A5AF235}" type="presParOf" srcId="{92172624-BA76-42DE-9B6F-2DEE40D594EF}" destId="{FB68170C-9D25-45DB-89C3-A1DD099A1FF9}" srcOrd="0" destOrd="0" presId="urn:microsoft.com/office/officeart/2005/8/layout/hierarchy1"/>
    <dgm:cxn modelId="{48A6C28C-9619-48C6-972A-B8256C20B9A3}" type="presParOf" srcId="{FB68170C-9D25-45DB-89C3-A1DD099A1FF9}" destId="{04F16B9E-ADD7-43B8-B6A3-33C47AD0A3F7}" srcOrd="0" destOrd="0" presId="urn:microsoft.com/office/officeart/2005/8/layout/hierarchy1"/>
    <dgm:cxn modelId="{A6286160-9C0D-428F-BEDE-D74A53411D26}" type="presParOf" srcId="{04F16B9E-ADD7-43B8-B6A3-33C47AD0A3F7}" destId="{401FE43E-9B9F-43C0-BF43-9B254B9CB23A}" srcOrd="0" destOrd="0" presId="urn:microsoft.com/office/officeart/2005/8/layout/hierarchy1"/>
    <dgm:cxn modelId="{CD0904C9-7C40-490F-927F-898A6ED754E7}" type="presParOf" srcId="{04F16B9E-ADD7-43B8-B6A3-33C47AD0A3F7}" destId="{C16E5DCB-0010-4B02-B11B-8C5F7BDE3F64}" srcOrd="1" destOrd="0" presId="urn:microsoft.com/office/officeart/2005/8/layout/hierarchy1"/>
    <dgm:cxn modelId="{9C7AF646-E22F-4FC3-BC24-CDFF7A9E60B3}" type="presParOf" srcId="{FB68170C-9D25-45DB-89C3-A1DD099A1FF9}" destId="{FD0F47F4-9750-4AFC-B49F-32808CC543B0}" srcOrd="1" destOrd="0" presId="urn:microsoft.com/office/officeart/2005/8/layout/hierarchy1"/>
    <dgm:cxn modelId="{1DCBAF78-E920-4178-AED5-8F88AAEE5630}" type="presParOf" srcId="{FD0F47F4-9750-4AFC-B49F-32808CC543B0}" destId="{7E3D077E-4166-4B2A-979D-69D32D34A05A}" srcOrd="0" destOrd="0" presId="urn:microsoft.com/office/officeart/2005/8/layout/hierarchy1"/>
    <dgm:cxn modelId="{060182EC-61ED-48DB-86FA-A57E11FAA806}" type="presParOf" srcId="{FD0F47F4-9750-4AFC-B49F-32808CC543B0}" destId="{FDC834F4-3625-4C92-9AB6-2990419E50B5}" srcOrd="1" destOrd="0" presId="urn:microsoft.com/office/officeart/2005/8/layout/hierarchy1"/>
    <dgm:cxn modelId="{F721145C-2288-4FAB-9DED-B4121D6FEE39}" type="presParOf" srcId="{FDC834F4-3625-4C92-9AB6-2990419E50B5}" destId="{4F1CE89E-5AAE-4140-AF82-E6D831775665}" srcOrd="0" destOrd="0" presId="urn:microsoft.com/office/officeart/2005/8/layout/hierarchy1"/>
    <dgm:cxn modelId="{573D5D00-7319-437D-B23F-E2F0397A12A4}" type="presParOf" srcId="{4F1CE89E-5AAE-4140-AF82-E6D831775665}" destId="{219C63FA-9B14-4B9A-ABC2-D1C777F03252}" srcOrd="0" destOrd="0" presId="urn:microsoft.com/office/officeart/2005/8/layout/hierarchy1"/>
    <dgm:cxn modelId="{172A0479-5B1E-403D-AA42-C09BA4EDDCCE}" type="presParOf" srcId="{4F1CE89E-5AAE-4140-AF82-E6D831775665}" destId="{71A11B7A-DC4F-40CE-88B6-061316D68FFB}" srcOrd="1" destOrd="0" presId="urn:microsoft.com/office/officeart/2005/8/layout/hierarchy1"/>
    <dgm:cxn modelId="{EF33A7FC-A065-458A-94E6-B0F4852BDA45}" type="presParOf" srcId="{FDC834F4-3625-4C92-9AB6-2990419E50B5}" destId="{9F8CDD7C-ABE5-48C0-8429-59966007B329}" srcOrd="1" destOrd="0" presId="urn:microsoft.com/office/officeart/2005/8/layout/hierarchy1"/>
    <dgm:cxn modelId="{9FBA89AC-0DE8-4CB7-8BAD-B2EF7FE81820}" type="presParOf" srcId="{FD0F47F4-9750-4AFC-B49F-32808CC543B0}" destId="{CAAA76AC-1C32-440E-9764-96784D0FBEBA}" srcOrd="2" destOrd="0" presId="urn:microsoft.com/office/officeart/2005/8/layout/hierarchy1"/>
    <dgm:cxn modelId="{ECA37802-33A5-40D4-83EC-27C918C77586}" type="presParOf" srcId="{FD0F47F4-9750-4AFC-B49F-32808CC543B0}" destId="{E4233969-DFDF-4018-A499-B68586104065}" srcOrd="3" destOrd="0" presId="urn:microsoft.com/office/officeart/2005/8/layout/hierarchy1"/>
    <dgm:cxn modelId="{24D71AF3-AE0B-4D5D-9E0D-201045552F34}" type="presParOf" srcId="{E4233969-DFDF-4018-A499-B68586104065}" destId="{774FC23D-FA57-4874-ACFB-56D3AA2F2C1E}" srcOrd="0" destOrd="0" presId="urn:microsoft.com/office/officeart/2005/8/layout/hierarchy1"/>
    <dgm:cxn modelId="{525C3F31-203D-405D-81E4-05DC8ED45F08}" type="presParOf" srcId="{774FC23D-FA57-4874-ACFB-56D3AA2F2C1E}" destId="{1837A033-4428-4CBB-BB92-FDB05C1D2850}" srcOrd="0" destOrd="0" presId="urn:microsoft.com/office/officeart/2005/8/layout/hierarchy1"/>
    <dgm:cxn modelId="{C99FD1ED-E7E4-4019-8C0B-AB3020A35002}" type="presParOf" srcId="{774FC23D-FA57-4874-ACFB-56D3AA2F2C1E}" destId="{CCB4EAE3-6135-4E4B-B7C0-AA37BE732DBC}" srcOrd="1" destOrd="0" presId="urn:microsoft.com/office/officeart/2005/8/layout/hierarchy1"/>
    <dgm:cxn modelId="{B2B200F1-6792-4171-962A-C75A82ADAEB7}" type="presParOf" srcId="{E4233969-DFDF-4018-A499-B68586104065}" destId="{77468F53-F301-4B9F-82B0-87371A84015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92BBC4-778E-4096-B8B2-E8EC012F198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F5E1681-DCEC-40A4-9DBB-018FE2EEC859}">
      <dgm:prSet phldrT="[Tekst]" custT="1"/>
      <dgm:spPr>
        <a:solidFill>
          <a:schemeClr val="accent2">
            <a:lumMod val="5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pl-PL" sz="3600" b="1" dirty="0">
              <a:solidFill>
                <a:schemeClr val="tx1"/>
              </a:solidFill>
              <a:latin typeface="Garamond" panose="02020404030301010803" pitchFamily="18" charset="0"/>
            </a:rPr>
            <a:t>Wydatki </a:t>
          </a:r>
        </a:p>
        <a:p>
          <a:r>
            <a:rPr lang="pl-PL" sz="3600" b="1" dirty="0">
              <a:solidFill>
                <a:schemeClr val="tx1"/>
              </a:solidFill>
              <a:latin typeface="Garamond" panose="02020404030301010803" pitchFamily="18" charset="0"/>
            </a:rPr>
            <a:t>188 945 000 zł </a:t>
          </a:r>
        </a:p>
      </dgm:t>
    </dgm:pt>
    <dgm:pt modelId="{78E8CBFE-D427-4328-8BCB-D16643A70755}" type="parTrans" cxnId="{F29C7818-555D-4AF3-B765-20C248073E44}">
      <dgm:prSet/>
      <dgm:spPr/>
      <dgm:t>
        <a:bodyPr/>
        <a:lstStyle/>
        <a:p>
          <a:endParaRPr lang="pl-PL"/>
        </a:p>
      </dgm:t>
    </dgm:pt>
    <dgm:pt modelId="{B997B393-BE9E-4D5C-8BCC-0A0928F06D00}" type="sibTrans" cxnId="{F29C7818-555D-4AF3-B765-20C248073E44}">
      <dgm:prSet/>
      <dgm:spPr/>
      <dgm:t>
        <a:bodyPr/>
        <a:lstStyle/>
        <a:p>
          <a:endParaRPr lang="pl-PL"/>
        </a:p>
      </dgm:t>
    </dgm:pt>
    <dgm:pt modelId="{2114F282-009E-46D7-91BF-DED5A12408B5}">
      <dgm:prSet phldrT="[Tekst]" custT="1"/>
      <dgm:spPr>
        <a:solidFill>
          <a:schemeClr val="accent2">
            <a:lumMod val="5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pl-PL" sz="3600" dirty="0">
              <a:solidFill>
                <a:schemeClr val="tx1"/>
              </a:solidFill>
              <a:latin typeface="Garamond" panose="02020404030301010803" pitchFamily="18" charset="0"/>
            </a:rPr>
            <a:t>Wydatki </a:t>
          </a:r>
          <a:br>
            <a:rPr lang="pl-PL" sz="3600" dirty="0">
              <a:solidFill>
                <a:schemeClr val="tx1"/>
              </a:solidFill>
              <a:latin typeface="Garamond" panose="02020404030301010803" pitchFamily="18" charset="0"/>
            </a:rPr>
          </a:br>
          <a:r>
            <a:rPr lang="pl-PL" sz="3600" dirty="0">
              <a:solidFill>
                <a:schemeClr val="tx1"/>
              </a:solidFill>
              <a:latin typeface="Garamond" panose="02020404030301010803" pitchFamily="18" charset="0"/>
            </a:rPr>
            <a:t>bieżące</a:t>
          </a:r>
        </a:p>
        <a:p>
          <a:r>
            <a:rPr lang="pl-PL" sz="3600" dirty="0">
              <a:solidFill>
                <a:schemeClr val="tx1"/>
              </a:solidFill>
              <a:latin typeface="Garamond" panose="02020404030301010803" pitchFamily="18" charset="0"/>
            </a:rPr>
            <a:t>158 073 985 zł</a:t>
          </a:r>
        </a:p>
      </dgm:t>
    </dgm:pt>
    <dgm:pt modelId="{8DD07D22-7E55-43D0-99CE-D9CF65934512}" type="parTrans" cxnId="{B9421387-F545-4E38-BF87-739E1FFAE427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l-PL"/>
        </a:p>
      </dgm:t>
    </dgm:pt>
    <dgm:pt modelId="{53F12854-6B93-4B3A-B3BB-5EAA66411E2C}" type="sibTrans" cxnId="{B9421387-F545-4E38-BF87-739E1FFAE427}">
      <dgm:prSet/>
      <dgm:spPr/>
      <dgm:t>
        <a:bodyPr/>
        <a:lstStyle/>
        <a:p>
          <a:endParaRPr lang="pl-PL"/>
        </a:p>
      </dgm:t>
    </dgm:pt>
    <dgm:pt modelId="{8269FA68-0F5B-44B1-94DF-AA6D55C63776}">
      <dgm:prSet phldrT="[Tekst]" custT="1"/>
      <dgm:spPr>
        <a:solidFill>
          <a:schemeClr val="accent2">
            <a:lumMod val="5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pl-PL" sz="3600" dirty="0">
              <a:solidFill>
                <a:schemeClr val="tx1"/>
              </a:solidFill>
              <a:latin typeface="Garamond" panose="02020404030301010803" pitchFamily="18" charset="0"/>
            </a:rPr>
            <a:t>Wydatki majątkowe</a:t>
          </a:r>
        </a:p>
        <a:p>
          <a:r>
            <a:rPr lang="pl-PL" sz="3600" dirty="0">
              <a:solidFill>
                <a:schemeClr val="tx1"/>
              </a:solidFill>
              <a:latin typeface="Garamond" panose="02020404030301010803" pitchFamily="18" charset="0"/>
            </a:rPr>
            <a:t>30 871 015 zł</a:t>
          </a:r>
        </a:p>
      </dgm:t>
    </dgm:pt>
    <dgm:pt modelId="{CA3B414C-25A1-4F76-80AD-0D55A228A459}" type="parTrans" cxnId="{22D14F1D-B0F5-4AE5-81AD-737B3ABCD864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pl-PL"/>
        </a:p>
      </dgm:t>
    </dgm:pt>
    <dgm:pt modelId="{A0F8A4B0-AD3B-482E-B0C1-2F8AFE5DBC06}" type="sibTrans" cxnId="{22D14F1D-B0F5-4AE5-81AD-737B3ABCD864}">
      <dgm:prSet/>
      <dgm:spPr/>
      <dgm:t>
        <a:bodyPr/>
        <a:lstStyle/>
        <a:p>
          <a:endParaRPr lang="pl-PL"/>
        </a:p>
      </dgm:t>
    </dgm:pt>
    <dgm:pt modelId="{92172624-BA76-42DE-9B6F-2DEE40D594EF}" type="pres">
      <dgm:prSet presAssocID="{6092BBC4-778E-4096-B8B2-E8EC012F19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B68170C-9D25-45DB-89C3-A1DD099A1FF9}" type="pres">
      <dgm:prSet presAssocID="{3F5E1681-DCEC-40A4-9DBB-018FE2EEC859}" presName="hierRoot1" presStyleCnt="0"/>
      <dgm:spPr/>
    </dgm:pt>
    <dgm:pt modelId="{04F16B9E-ADD7-43B8-B6A3-33C47AD0A3F7}" type="pres">
      <dgm:prSet presAssocID="{3F5E1681-DCEC-40A4-9DBB-018FE2EEC859}" presName="composite" presStyleCnt="0"/>
      <dgm:spPr/>
    </dgm:pt>
    <dgm:pt modelId="{401FE43E-9B9F-43C0-BF43-9B254B9CB23A}" type="pres">
      <dgm:prSet presAssocID="{3F5E1681-DCEC-40A4-9DBB-018FE2EEC859}" presName="background" presStyleLbl="node0" presStyleIdx="0" presStyleCnt="1"/>
      <dgm:spPr>
        <a:solidFill>
          <a:schemeClr val="tx1">
            <a:lumMod val="65000"/>
          </a:schemeClr>
        </a:solidFill>
        <a:ln>
          <a:solidFill>
            <a:schemeClr val="bg1"/>
          </a:solidFill>
        </a:ln>
      </dgm:spPr>
    </dgm:pt>
    <dgm:pt modelId="{C16E5DCB-0010-4B02-B11B-8C5F7BDE3F64}" type="pres">
      <dgm:prSet presAssocID="{3F5E1681-DCEC-40A4-9DBB-018FE2EEC859}" presName="text" presStyleLbl="fgAcc0" presStyleIdx="0" presStyleCnt="1" custLinFactNeighborX="-1267" custLinFactNeighborY="19431">
        <dgm:presLayoutVars>
          <dgm:chPref val="3"/>
        </dgm:presLayoutVars>
      </dgm:prSet>
      <dgm:spPr/>
    </dgm:pt>
    <dgm:pt modelId="{FD0F47F4-9750-4AFC-B49F-32808CC543B0}" type="pres">
      <dgm:prSet presAssocID="{3F5E1681-DCEC-40A4-9DBB-018FE2EEC859}" presName="hierChild2" presStyleCnt="0"/>
      <dgm:spPr/>
    </dgm:pt>
    <dgm:pt modelId="{7E3D077E-4166-4B2A-979D-69D32D34A05A}" type="pres">
      <dgm:prSet presAssocID="{8DD07D22-7E55-43D0-99CE-D9CF65934512}" presName="Name10" presStyleLbl="parChTrans1D2" presStyleIdx="0" presStyleCnt="2"/>
      <dgm:spPr/>
    </dgm:pt>
    <dgm:pt modelId="{FDC834F4-3625-4C92-9AB6-2990419E50B5}" type="pres">
      <dgm:prSet presAssocID="{2114F282-009E-46D7-91BF-DED5A12408B5}" presName="hierRoot2" presStyleCnt="0"/>
      <dgm:spPr/>
    </dgm:pt>
    <dgm:pt modelId="{4F1CE89E-5AAE-4140-AF82-E6D831775665}" type="pres">
      <dgm:prSet presAssocID="{2114F282-009E-46D7-91BF-DED5A12408B5}" presName="composite2" presStyleCnt="0"/>
      <dgm:spPr/>
    </dgm:pt>
    <dgm:pt modelId="{219C63FA-9B14-4B9A-ABC2-D1C777F03252}" type="pres">
      <dgm:prSet presAssocID="{2114F282-009E-46D7-91BF-DED5A12408B5}" presName="background2" presStyleLbl="node2" presStyleIdx="0" presStyleCnt="2"/>
      <dgm:spPr>
        <a:solidFill>
          <a:schemeClr val="tx1">
            <a:lumMod val="65000"/>
          </a:schemeClr>
        </a:solidFill>
        <a:ln>
          <a:solidFill>
            <a:schemeClr val="bg1"/>
          </a:solidFill>
        </a:ln>
      </dgm:spPr>
    </dgm:pt>
    <dgm:pt modelId="{71A11B7A-DC4F-40CE-88B6-061316D68FFB}" type="pres">
      <dgm:prSet presAssocID="{2114F282-009E-46D7-91BF-DED5A12408B5}" presName="text2" presStyleLbl="fgAcc2" presStyleIdx="0" presStyleCnt="2">
        <dgm:presLayoutVars>
          <dgm:chPref val="3"/>
        </dgm:presLayoutVars>
      </dgm:prSet>
      <dgm:spPr/>
    </dgm:pt>
    <dgm:pt modelId="{9F8CDD7C-ABE5-48C0-8429-59966007B329}" type="pres">
      <dgm:prSet presAssocID="{2114F282-009E-46D7-91BF-DED5A12408B5}" presName="hierChild3" presStyleCnt="0"/>
      <dgm:spPr/>
    </dgm:pt>
    <dgm:pt modelId="{CAAA76AC-1C32-440E-9764-96784D0FBEBA}" type="pres">
      <dgm:prSet presAssocID="{CA3B414C-25A1-4F76-80AD-0D55A228A459}" presName="Name10" presStyleLbl="parChTrans1D2" presStyleIdx="1" presStyleCnt="2"/>
      <dgm:spPr/>
    </dgm:pt>
    <dgm:pt modelId="{E4233969-DFDF-4018-A499-B68586104065}" type="pres">
      <dgm:prSet presAssocID="{8269FA68-0F5B-44B1-94DF-AA6D55C63776}" presName="hierRoot2" presStyleCnt="0"/>
      <dgm:spPr/>
    </dgm:pt>
    <dgm:pt modelId="{774FC23D-FA57-4874-ACFB-56D3AA2F2C1E}" type="pres">
      <dgm:prSet presAssocID="{8269FA68-0F5B-44B1-94DF-AA6D55C63776}" presName="composite2" presStyleCnt="0"/>
      <dgm:spPr/>
    </dgm:pt>
    <dgm:pt modelId="{1837A033-4428-4CBB-BB92-FDB05C1D2850}" type="pres">
      <dgm:prSet presAssocID="{8269FA68-0F5B-44B1-94DF-AA6D55C63776}" presName="background2" presStyleLbl="node2" presStyleIdx="1" presStyleCnt="2"/>
      <dgm:spPr>
        <a:solidFill>
          <a:schemeClr val="tx1">
            <a:lumMod val="65000"/>
          </a:schemeClr>
        </a:solidFill>
        <a:ln>
          <a:solidFill>
            <a:schemeClr val="bg1"/>
          </a:solidFill>
        </a:ln>
      </dgm:spPr>
    </dgm:pt>
    <dgm:pt modelId="{CCB4EAE3-6135-4E4B-B7C0-AA37BE732DBC}" type="pres">
      <dgm:prSet presAssocID="{8269FA68-0F5B-44B1-94DF-AA6D55C63776}" presName="text2" presStyleLbl="fgAcc2" presStyleIdx="1" presStyleCnt="2" custLinFactNeighborX="18054" custLinFactNeighborY="2721">
        <dgm:presLayoutVars>
          <dgm:chPref val="3"/>
        </dgm:presLayoutVars>
      </dgm:prSet>
      <dgm:spPr/>
    </dgm:pt>
    <dgm:pt modelId="{77468F53-F301-4B9F-82B0-87371A840159}" type="pres">
      <dgm:prSet presAssocID="{8269FA68-0F5B-44B1-94DF-AA6D55C63776}" presName="hierChild3" presStyleCnt="0"/>
      <dgm:spPr/>
    </dgm:pt>
  </dgm:ptLst>
  <dgm:cxnLst>
    <dgm:cxn modelId="{1E976A04-2ACE-47EE-A407-53C970106FD3}" type="presOf" srcId="{6092BBC4-778E-4096-B8B2-E8EC012F1989}" destId="{92172624-BA76-42DE-9B6F-2DEE40D594EF}" srcOrd="0" destOrd="0" presId="urn:microsoft.com/office/officeart/2005/8/layout/hierarchy1"/>
    <dgm:cxn modelId="{CCA3C417-8662-4391-BD10-9A47C218B1D3}" type="presOf" srcId="{8269FA68-0F5B-44B1-94DF-AA6D55C63776}" destId="{CCB4EAE3-6135-4E4B-B7C0-AA37BE732DBC}" srcOrd="0" destOrd="0" presId="urn:microsoft.com/office/officeart/2005/8/layout/hierarchy1"/>
    <dgm:cxn modelId="{F29C7818-555D-4AF3-B765-20C248073E44}" srcId="{6092BBC4-778E-4096-B8B2-E8EC012F1989}" destId="{3F5E1681-DCEC-40A4-9DBB-018FE2EEC859}" srcOrd="0" destOrd="0" parTransId="{78E8CBFE-D427-4328-8BCB-D16643A70755}" sibTransId="{B997B393-BE9E-4D5C-8BCC-0A0928F06D00}"/>
    <dgm:cxn modelId="{22D14F1D-B0F5-4AE5-81AD-737B3ABCD864}" srcId="{3F5E1681-DCEC-40A4-9DBB-018FE2EEC859}" destId="{8269FA68-0F5B-44B1-94DF-AA6D55C63776}" srcOrd="1" destOrd="0" parTransId="{CA3B414C-25A1-4F76-80AD-0D55A228A459}" sibTransId="{A0F8A4B0-AD3B-482E-B0C1-2F8AFE5DBC06}"/>
    <dgm:cxn modelId="{D9564225-B5DB-4E6B-8DE6-511F07B3DF10}" type="presOf" srcId="{2114F282-009E-46D7-91BF-DED5A12408B5}" destId="{71A11B7A-DC4F-40CE-88B6-061316D68FFB}" srcOrd="0" destOrd="0" presId="urn:microsoft.com/office/officeart/2005/8/layout/hierarchy1"/>
    <dgm:cxn modelId="{B9421387-F545-4E38-BF87-739E1FFAE427}" srcId="{3F5E1681-DCEC-40A4-9DBB-018FE2EEC859}" destId="{2114F282-009E-46D7-91BF-DED5A12408B5}" srcOrd="0" destOrd="0" parTransId="{8DD07D22-7E55-43D0-99CE-D9CF65934512}" sibTransId="{53F12854-6B93-4B3A-B3BB-5EAA66411E2C}"/>
    <dgm:cxn modelId="{6C4F07D2-258E-47E9-A96E-4FBACE2F8E58}" type="presOf" srcId="{CA3B414C-25A1-4F76-80AD-0D55A228A459}" destId="{CAAA76AC-1C32-440E-9764-96784D0FBEBA}" srcOrd="0" destOrd="0" presId="urn:microsoft.com/office/officeart/2005/8/layout/hierarchy1"/>
    <dgm:cxn modelId="{1213EAF7-F555-4AB5-B9F8-1FC141FE2684}" type="presOf" srcId="{3F5E1681-DCEC-40A4-9DBB-018FE2EEC859}" destId="{C16E5DCB-0010-4B02-B11B-8C5F7BDE3F64}" srcOrd="0" destOrd="0" presId="urn:microsoft.com/office/officeart/2005/8/layout/hierarchy1"/>
    <dgm:cxn modelId="{5C81D0FD-4208-4B44-ABB8-ACB9E4A9F921}" type="presOf" srcId="{8DD07D22-7E55-43D0-99CE-D9CF65934512}" destId="{7E3D077E-4166-4B2A-979D-69D32D34A05A}" srcOrd="0" destOrd="0" presId="urn:microsoft.com/office/officeart/2005/8/layout/hierarchy1"/>
    <dgm:cxn modelId="{9BD618F1-7945-4F96-8448-F9C89A5AF235}" type="presParOf" srcId="{92172624-BA76-42DE-9B6F-2DEE40D594EF}" destId="{FB68170C-9D25-45DB-89C3-A1DD099A1FF9}" srcOrd="0" destOrd="0" presId="urn:microsoft.com/office/officeart/2005/8/layout/hierarchy1"/>
    <dgm:cxn modelId="{48A6C28C-9619-48C6-972A-B8256C20B9A3}" type="presParOf" srcId="{FB68170C-9D25-45DB-89C3-A1DD099A1FF9}" destId="{04F16B9E-ADD7-43B8-B6A3-33C47AD0A3F7}" srcOrd="0" destOrd="0" presId="urn:microsoft.com/office/officeart/2005/8/layout/hierarchy1"/>
    <dgm:cxn modelId="{A6286160-9C0D-428F-BEDE-D74A53411D26}" type="presParOf" srcId="{04F16B9E-ADD7-43B8-B6A3-33C47AD0A3F7}" destId="{401FE43E-9B9F-43C0-BF43-9B254B9CB23A}" srcOrd="0" destOrd="0" presId="urn:microsoft.com/office/officeart/2005/8/layout/hierarchy1"/>
    <dgm:cxn modelId="{CD0904C9-7C40-490F-927F-898A6ED754E7}" type="presParOf" srcId="{04F16B9E-ADD7-43B8-B6A3-33C47AD0A3F7}" destId="{C16E5DCB-0010-4B02-B11B-8C5F7BDE3F64}" srcOrd="1" destOrd="0" presId="urn:microsoft.com/office/officeart/2005/8/layout/hierarchy1"/>
    <dgm:cxn modelId="{9C7AF646-E22F-4FC3-BC24-CDFF7A9E60B3}" type="presParOf" srcId="{FB68170C-9D25-45DB-89C3-A1DD099A1FF9}" destId="{FD0F47F4-9750-4AFC-B49F-32808CC543B0}" srcOrd="1" destOrd="0" presId="urn:microsoft.com/office/officeart/2005/8/layout/hierarchy1"/>
    <dgm:cxn modelId="{1DCBAF78-E920-4178-AED5-8F88AAEE5630}" type="presParOf" srcId="{FD0F47F4-9750-4AFC-B49F-32808CC543B0}" destId="{7E3D077E-4166-4B2A-979D-69D32D34A05A}" srcOrd="0" destOrd="0" presId="urn:microsoft.com/office/officeart/2005/8/layout/hierarchy1"/>
    <dgm:cxn modelId="{060182EC-61ED-48DB-86FA-A57E11FAA806}" type="presParOf" srcId="{FD0F47F4-9750-4AFC-B49F-32808CC543B0}" destId="{FDC834F4-3625-4C92-9AB6-2990419E50B5}" srcOrd="1" destOrd="0" presId="urn:microsoft.com/office/officeart/2005/8/layout/hierarchy1"/>
    <dgm:cxn modelId="{F721145C-2288-4FAB-9DED-B4121D6FEE39}" type="presParOf" srcId="{FDC834F4-3625-4C92-9AB6-2990419E50B5}" destId="{4F1CE89E-5AAE-4140-AF82-E6D831775665}" srcOrd="0" destOrd="0" presId="urn:microsoft.com/office/officeart/2005/8/layout/hierarchy1"/>
    <dgm:cxn modelId="{573D5D00-7319-437D-B23F-E2F0397A12A4}" type="presParOf" srcId="{4F1CE89E-5AAE-4140-AF82-E6D831775665}" destId="{219C63FA-9B14-4B9A-ABC2-D1C777F03252}" srcOrd="0" destOrd="0" presId="urn:microsoft.com/office/officeart/2005/8/layout/hierarchy1"/>
    <dgm:cxn modelId="{172A0479-5B1E-403D-AA42-C09BA4EDDCCE}" type="presParOf" srcId="{4F1CE89E-5AAE-4140-AF82-E6D831775665}" destId="{71A11B7A-DC4F-40CE-88B6-061316D68FFB}" srcOrd="1" destOrd="0" presId="urn:microsoft.com/office/officeart/2005/8/layout/hierarchy1"/>
    <dgm:cxn modelId="{EF33A7FC-A065-458A-94E6-B0F4852BDA45}" type="presParOf" srcId="{FDC834F4-3625-4C92-9AB6-2990419E50B5}" destId="{9F8CDD7C-ABE5-48C0-8429-59966007B329}" srcOrd="1" destOrd="0" presId="urn:microsoft.com/office/officeart/2005/8/layout/hierarchy1"/>
    <dgm:cxn modelId="{9FBA89AC-0DE8-4CB7-8BAD-B2EF7FE81820}" type="presParOf" srcId="{FD0F47F4-9750-4AFC-B49F-32808CC543B0}" destId="{CAAA76AC-1C32-440E-9764-96784D0FBEBA}" srcOrd="2" destOrd="0" presId="urn:microsoft.com/office/officeart/2005/8/layout/hierarchy1"/>
    <dgm:cxn modelId="{ECA37802-33A5-40D4-83EC-27C918C77586}" type="presParOf" srcId="{FD0F47F4-9750-4AFC-B49F-32808CC543B0}" destId="{E4233969-DFDF-4018-A499-B68586104065}" srcOrd="3" destOrd="0" presId="urn:microsoft.com/office/officeart/2005/8/layout/hierarchy1"/>
    <dgm:cxn modelId="{24D71AF3-AE0B-4D5D-9E0D-201045552F34}" type="presParOf" srcId="{E4233969-DFDF-4018-A499-B68586104065}" destId="{774FC23D-FA57-4874-ACFB-56D3AA2F2C1E}" srcOrd="0" destOrd="0" presId="urn:microsoft.com/office/officeart/2005/8/layout/hierarchy1"/>
    <dgm:cxn modelId="{525C3F31-203D-405D-81E4-05DC8ED45F08}" type="presParOf" srcId="{774FC23D-FA57-4874-ACFB-56D3AA2F2C1E}" destId="{1837A033-4428-4CBB-BB92-FDB05C1D2850}" srcOrd="0" destOrd="0" presId="urn:microsoft.com/office/officeart/2005/8/layout/hierarchy1"/>
    <dgm:cxn modelId="{C99FD1ED-E7E4-4019-8C0B-AB3020A35002}" type="presParOf" srcId="{774FC23D-FA57-4874-ACFB-56D3AA2F2C1E}" destId="{CCB4EAE3-6135-4E4B-B7C0-AA37BE732DBC}" srcOrd="1" destOrd="0" presId="urn:microsoft.com/office/officeart/2005/8/layout/hierarchy1"/>
    <dgm:cxn modelId="{B2B200F1-6792-4171-962A-C75A82ADAEB7}" type="presParOf" srcId="{E4233969-DFDF-4018-A499-B68586104065}" destId="{77468F53-F301-4B9F-82B0-87371A84015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12F26D-1038-4E27-9F99-C006DCEAA7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C136F42-A562-4552-B9F4-E2792AA3A287}">
      <dgm:prSet phldrT="[Teks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pl-PL" b="1" dirty="0">
              <a:latin typeface="Garamond" panose="02020404030301010803" pitchFamily="18" charset="0"/>
            </a:rPr>
            <a:t>Wydatki bieżące – 158 073 985 zł, w tym: </a:t>
          </a:r>
        </a:p>
      </dgm:t>
    </dgm:pt>
    <dgm:pt modelId="{D0614556-83C8-4801-BA69-148DF83C3522}" type="parTrans" cxnId="{A4EA269D-D5D6-4539-AA3B-A9F79DB90DD1}">
      <dgm:prSet/>
      <dgm:spPr/>
      <dgm:t>
        <a:bodyPr/>
        <a:lstStyle/>
        <a:p>
          <a:endParaRPr lang="pl-PL"/>
        </a:p>
      </dgm:t>
    </dgm:pt>
    <dgm:pt modelId="{791AE48A-0B47-41C5-9CF8-FF8F86506331}" type="sibTrans" cxnId="{A4EA269D-D5D6-4539-AA3B-A9F79DB90DD1}">
      <dgm:prSet/>
      <dgm:spPr/>
      <dgm:t>
        <a:bodyPr/>
        <a:lstStyle/>
        <a:p>
          <a:endParaRPr lang="pl-PL"/>
        </a:p>
      </dgm:t>
    </dgm:pt>
    <dgm:pt modelId="{AF57DA05-EB25-497A-A68F-A33886AF3ED2}">
      <dgm:prSet phldrT="[Tekst]"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  <a:latin typeface="Garamond" panose="02020404030301010803" pitchFamily="18" charset="0"/>
            </a:rPr>
            <a:t>wynagrodzenia i pochodne – 90 670 146 zł</a:t>
          </a:r>
        </a:p>
      </dgm:t>
    </dgm:pt>
    <dgm:pt modelId="{1231F3F5-4D1F-44B0-A5E0-9FBBFDF5958D}" type="parTrans" cxnId="{3FD2BB4D-9763-4C2A-B48C-2F0BA4010328}">
      <dgm:prSet/>
      <dgm:spPr/>
      <dgm:t>
        <a:bodyPr/>
        <a:lstStyle/>
        <a:p>
          <a:endParaRPr lang="pl-PL"/>
        </a:p>
      </dgm:t>
    </dgm:pt>
    <dgm:pt modelId="{F5072483-23F4-4598-8020-89823A082CB8}" type="sibTrans" cxnId="{3FD2BB4D-9763-4C2A-B48C-2F0BA4010328}">
      <dgm:prSet/>
      <dgm:spPr/>
      <dgm:t>
        <a:bodyPr/>
        <a:lstStyle/>
        <a:p>
          <a:endParaRPr lang="pl-PL"/>
        </a:p>
      </dgm:t>
    </dgm:pt>
    <dgm:pt modelId="{328D8144-A240-4C0D-B325-0611D7AA5C8D}">
      <dgm:prSet phldrT="[Tekst]"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  <a:latin typeface="Garamond" panose="02020404030301010803" pitchFamily="18" charset="0"/>
            </a:rPr>
            <a:t>wydatki statutowe – 36 076 800 zł</a:t>
          </a:r>
        </a:p>
      </dgm:t>
    </dgm:pt>
    <dgm:pt modelId="{5FF21DD1-4D5C-49C4-AA9C-C086466B40E2}" type="parTrans" cxnId="{7F1BD589-DF34-45FA-AB7F-56A58E8C8181}">
      <dgm:prSet/>
      <dgm:spPr/>
      <dgm:t>
        <a:bodyPr/>
        <a:lstStyle/>
        <a:p>
          <a:endParaRPr lang="pl-PL"/>
        </a:p>
      </dgm:t>
    </dgm:pt>
    <dgm:pt modelId="{6A50427B-CA10-4A9B-8B46-A64528BD32CC}" type="sibTrans" cxnId="{7F1BD589-DF34-45FA-AB7F-56A58E8C8181}">
      <dgm:prSet/>
      <dgm:spPr/>
      <dgm:t>
        <a:bodyPr/>
        <a:lstStyle/>
        <a:p>
          <a:endParaRPr lang="pl-PL"/>
        </a:p>
      </dgm:t>
    </dgm:pt>
    <dgm:pt modelId="{B7F46FAE-99F7-49ED-BA66-0939F4B1CC16}">
      <dgm:prSet phldrT="[Tekst]" custT="1"/>
      <dgm:spPr/>
      <dgm:t>
        <a:bodyPr/>
        <a:lstStyle/>
        <a:p>
          <a:r>
            <a:rPr lang="pl-PL" sz="2400" b="0" dirty="0">
              <a:solidFill>
                <a:schemeClr val="tx1"/>
              </a:solidFill>
              <a:latin typeface="Garamond" panose="02020404030301010803" pitchFamily="18" charset="0"/>
            </a:rPr>
            <a:t>dotacje na zadania bieżące – 24 359 793 zł</a:t>
          </a:r>
          <a:endParaRPr lang="pl-PL" sz="2400" dirty="0">
            <a:solidFill>
              <a:schemeClr val="tx1"/>
            </a:solidFill>
            <a:latin typeface="Garamond" panose="02020404030301010803" pitchFamily="18" charset="0"/>
          </a:endParaRPr>
        </a:p>
      </dgm:t>
    </dgm:pt>
    <dgm:pt modelId="{1D8D897C-6720-4EF1-8ED1-CEE4AD678879}" type="parTrans" cxnId="{343E488B-37D0-48C1-8E0E-36F90BFE978E}">
      <dgm:prSet/>
      <dgm:spPr/>
      <dgm:t>
        <a:bodyPr/>
        <a:lstStyle/>
        <a:p>
          <a:endParaRPr lang="pl-PL"/>
        </a:p>
      </dgm:t>
    </dgm:pt>
    <dgm:pt modelId="{00A3C504-6546-4D10-92D6-D2F9D9256583}" type="sibTrans" cxnId="{343E488B-37D0-48C1-8E0E-36F90BFE978E}">
      <dgm:prSet/>
      <dgm:spPr/>
      <dgm:t>
        <a:bodyPr/>
        <a:lstStyle/>
        <a:p>
          <a:endParaRPr lang="pl-PL"/>
        </a:p>
      </dgm:t>
    </dgm:pt>
    <dgm:pt modelId="{4DBC3278-A41B-4727-9B33-C3715DA6941F}">
      <dgm:prSet phldrT="[Tekst]" custT="1"/>
      <dgm:spPr/>
      <dgm:t>
        <a:bodyPr/>
        <a:lstStyle/>
        <a:p>
          <a:r>
            <a:rPr lang="pl-PL" sz="2400" b="0" dirty="0">
              <a:solidFill>
                <a:schemeClr val="tx1"/>
              </a:solidFill>
              <a:latin typeface="Garamond" panose="02020404030301010803" pitchFamily="18" charset="0"/>
            </a:rPr>
            <a:t>świadczenia na rzecz osób fizycznych – 3 645 406 zł</a:t>
          </a:r>
          <a:endParaRPr lang="pl-PL" sz="2400" dirty="0">
            <a:solidFill>
              <a:schemeClr val="tx1"/>
            </a:solidFill>
            <a:latin typeface="Garamond" panose="02020404030301010803" pitchFamily="18" charset="0"/>
          </a:endParaRPr>
        </a:p>
      </dgm:t>
    </dgm:pt>
    <dgm:pt modelId="{3A8D68D8-BD23-4AD5-9893-AEA38F28853D}" type="parTrans" cxnId="{D43D8577-DAEC-479C-A4EE-8F8197018191}">
      <dgm:prSet/>
      <dgm:spPr/>
      <dgm:t>
        <a:bodyPr/>
        <a:lstStyle/>
        <a:p>
          <a:endParaRPr lang="pl-PL"/>
        </a:p>
      </dgm:t>
    </dgm:pt>
    <dgm:pt modelId="{0A153182-5A53-4938-AE30-4B62FA7AC897}" type="sibTrans" cxnId="{D43D8577-DAEC-479C-A4EE-8F8197018191}">
      <dgm:prSet/>
      <dgm:spPr/>
      <dgm:t>
        <a:bodyPr/>
        <a:lstStyle/>
        <a:p>
          <a:endParaRPr lang="pl-PL"/>
        </a:p>
      </dgm:t>
    </dgm:pt>
    <dgm:pt modelId="{8903884C-958B-49CF-AA67-85309C534599}">
      <dgm:prSet phldrT="[Tekst]" custT="1"/>
      <dgm:spPr/>
      <dgm:t>
        <a:bodyPr/>
        <a:lstStyle/>
        <a:p>
          <a:r>
            <a:rPr lang="pl-PL" sz="2400" b="0" dirty="0">
              <a:solidFill>
                <a:schemeClr val="tx1"/>
              </a:solidFill>
              <a:latin typeface="Garamond" panose="02020404030301010803" pitchFamily="18" charset="0"/>
            </a:rPr>
            <a:t>wydatki z udziałem środków europejskich – 2 721 853 zł</a:t>
          </a:r>
          <a:endParaRPr lang="pl-PL" sz="2400" dirty="0">
            <a:solidFill>
              <a:schemeClr val="tx1"/>
            </a:solidFill>
            <a:latin typeface="Garamond" panose="02020404030301010803" pitchFamily="18" charset="0"/>
          </a:endParaRPr>
        </a:p>
      </dgm:t>
    </dgm:pt>
    <dgm:pt modelId="{153F5685-F7AC-40BC-8A4A-822979329015}" type="parTrans" cxnId="{88E785C1-B793-4F7A-912D-08516831ED90}">
      <dgm:prSet/>
      <dgm:spPr/>
      <dgm:t>
        <a:bodyPr/>
        <a:lstStyle/>
        <a:p>
          <a:endParaRPr lang="pl-PL"/>
        </a:p>
      </dgm:t>
    </dgm:pt>
    <dgm:pt modelId="{972EB3FB-B3AF-4F4F-B5FF-C7A6B30F44CB}" type="sibTrans" cxnId="{88E785C1-B793-4F7A-912D-08516831ED90}">
      <dgm:prSet/>
      <dgm:spPr/>
      <dgm:t>
        <a:bodyPr/>
        <a:lstStyle/>
        <a:p>
          <a:endParaRPr lang="pl-PL"/>
        </a:p>
      </dgm:t>
    </dgm:pt>
    <dgm:pt modelId="{A5E0DFDE-5BAF-49C2-9CE0-6CE838AED2BA}">
      <dgm:prSet phldrT="[Tekst]" custT="1"/>
      <dgm:spPr/>
      <dgm:t>
        <a:bodyPr/>
        <a:lstStyle/>
        <a:p>
          <a:r>
            <a:rPr lang="pl-PL" sz="2400" b="0" dirty="0">
              <a:solidFill>
                <a:schemeClr val="tx1"/>
              </a:solidFill>
              <a:latin typeface="Garamond" panose="02020404030301010803" pitchFamily="18" charset="0"/>
            </a:rPr>
            <a:t>wypłaty z tytułu poręczeń i gwarancji – 99 987 zł</a:t>
          </a:r>
          <a:endParaRPr lang="pl-PL" sz="2400" dirty="0">
            <a:solidFill>
              <a:schemeClr val="tx1"/>
            </a:solidFill>
            <a:latin typeface="Garamond" panose="02020404030301010803" pitchFamily="18" charset="0"/>
          </a:endParaRPr>
        </a:p>
      </dgm:t>
    </dgm:pt>
    <dgm:pt modelId="{CE90D5AD-08C7-411A-AEE5-98315452B67F}" type="parTrans" cxnId="{A7CA51B9-9BB4-4D9F-AFFC-3F4E29B2951B}">
      <dgm:prSet/>
      <dgm:spPr/>
      <dgm:t>
        <a:bodyPr/>
        <a:lstStyle/>
        <a:p>
          <a:endParaRPr lang="pl-PL"/>
        </a:p>
      </dgm:t>
    </dgm:pt>
    <dgm:pt modelId="{F7AF9046-F230-4BFA-87F7-972C960241BA}" type="sibTrans" cxnId="{A7CA51B9-9BB4-4D9F-AFFC-3F4E29B2951B}">
      <dgm:prSet/>
      <dgm:spPr/>
      <dgm:t>
        <a:bodyPr/>
        <a:lstStyle/>
        <a:p>
          <a:endParaRPr lang="pl-PL"/>
        </a:p>
      </dgm:t>
    </dgm:pt>
    <dgm:pt modelId="{82B35CD8-BB87-45A3-BFC4-485F539A0845}">
      <dgm:prSet phldrT="[Tekst]" custT="1"/>
      <dgm:spPr/>
      <dgm:t>
        <a:bodyPr/>
        <a:lstStyle/>
        <a:p>
          <a:r>
            <a:rPr lang="pl-PL" sz="2400" b="0" dirty="0">
              <a:solidFill>
                <a:schemeClr val="tx1"/>
              </a:solidFill>
              <a:latin typeface="Garamond" panose="02020404030301010803" pitchFamily="18" charset="0"/>
            </a:rPr>
            <a:t>obsługa długu – 500 000 zł</a:t>
          </a:r>
          <a:endParaRPr lang="pl-PL" sz="2400" dirty="0">
            <a:solidFill>
              <a:schemeClr val="tx1"/>
            </a:solidFill>
            <a:latin typeface="Garamond" panose="02020404030301010803" pitchFamily="18" charset="0"/>
          </a:endParaRPr>
        </a:p>
      </dgm:t>
    </dgm:pt>
    <dgm:pt modelId="{97B2FE9E-5742-4C44-8F8F-BA6B355DA6BC}" type="parTrans" cxnId="{091B13D9-11FA-40E4-8A83-EB8F0F3BF054}">
      <dgm:prSet/>
      <dgm:spPr/>
      <dgm:t>
        <a:bodyPr/>
        <a:lstStyle/>
        <a:p>
          <a:endParaRPr lang="pl-PL"/>
        </a:p>
      </dgm:t>
    </dgm:pt>
    <dgm:pt modelId="{3E9F9CEF-D57F-468A-A88D-618C1D52CB4D}" type="sibTrans" cxnId="{091B13D9-11FA-40E4-8A83-EB8F0F3BF054}">
      <dgm:prSet/>
      <dgm:spPr/>
      <dgm:t>
        <a:bodyPr/>
        <a:lstStyle/>
        <a:p>
          <a:endParaRPr lang="pl-PL"/>
        </a:p>
      </dgm:t>
    </dgm:pt>
    <dgm:pt modelId="{83294006-2C7F-4DA6-B6DE-2E323C95DE9E}">
      <dgm:prSet phldrT="[Tekst]" custT="1"/>
      <dgm:spPr/>
      <dgm:t>
        <a:bodyPr/>
        <a:lstStyle/>
        <a:p>
          <a:r>
            <a:rPr lang="pl-PL" sz="2400" dirty="0">
              <a:latin typeface="Garamond" panose="02020404030301010803" pitchFamily="18" charset="0"/>
            </a:rPr>
            <a:t>wydatki z udziałem środków europejskich – 8 030 967 zł</a:t>
          </a:r>
        </a:p>
      </dgm:t>
    </dgm:pt>
    <dgm:pt modelId="{71B2DBF8-CB49-4A36-892E-8DE145A5D259}" type="sibTrans" cxnId="{68A9E754-5DDA-473C-9712-F7E4F7C34B12}">
      <dgm:prSet/>
      <dgm:spPr/>
      <dgm:t>
        <a:bodyPr/>
        <a:lstStyle/>
        <a:p>
          <a:endParaRPr lang="pl-PL"/>
        </a:p>
      </dgm:t>
    </dgm:pt>
    <dgm:pt modelId="{B521F354-0BC6-48F5-B5FD-6467FE23C3C1}" type="parTrans" cxnId="{68A9E754-5DDA-473C-9712-F7E4F7C34B12}">
      <dgm:prSet/>
      <dgm:spPr/>
      <dgm:t>
        <a:bodyPr/>
        <a:lstStyle/>
        <a:p>
          <a:endParaRPr lang="pl-PL"/>
        </a:p>
      </dgm:t>
    </dgm:pt>
    <dgm:pt modelId="{294AA6C3-F97A-4DD3-A669-223E27C80D4C}">
      <dgm:prSet phldrT="[Teks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pl-PL" b="1" dirty="0">
              <a:latin typeface="Garamond" panose="02020404030301010803" pitchFamily="18" charset="0"/>
            </a:rPr>
            <a:t>Wydatki majątkowe – 30 871 015 zł, z tego:</a:t>
          </a:r>
        </a:p>
      </dgm:t>
    </dgm:pt>
    <dgm:pt modelId="{B9415017-15B7-4FAD-9611-3530A96F2859}" type="sibTrans" cxnId="{FE8D8CF8-0B99-4E1F-A30A-A2884759D637}">
      <dgm:prSet/>
      <dgm:spPr/>
      <dgm:t>
        <a:bodyPr/>
        <a:lstStyle/>
        <a:p>
          <a:endParaRPr lang="pl-PL"/>
        </a:p>
      </dgm:t>
    </dgm:pt>
    <dgm:pt modelId="{FA187627-5F68-40D9-968B-BB41670539D9}" type="parTrans" cxnId="{FE8D8CF8-0B99-4E1F-A30A-A2884759D637}">
      <dgm:prSet/>
      <dgm:spPr/>
      <dgm:t>
        <a:bodyPr/>
        <a:lstStyle/>
        <a:p>
          <a:endParaRPr lang="pl-PL"/>
        </a:p>
      </dgm:t>
    </dgm:pt>
    <dgm:pt modelId="{42E618E8-8249-4EF4-AB84-84D7D9634324}" type="pres">
      <dgm:prSet presAssocID="{2912F26D-1038-4E27-9F99-C006DCEAA7D1}" presName="linear" presStyleCnt="0">
        <dgm:presLayoutVars>
          <dgm:animLvl val="lvl"/>
          <dgm:resizeHandles val="exact"/>
        </dgm:presLayoutVars>
      </dgm:prSet>
      <dgm:spPr/>
    </dgm:pt>
    <dgm:pt modelId="{04316114-0896-4D55-A419-92310DD33108}" type="pres">
      <dgm:prSet presAssocID="{7C136F42-A562-4552-B9F4-E2792AA3A28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3D41965-09CD-4952-9BAD-532F88A73CE5}" type="pres">
      <dgm:prSet presAssocID="{7C136F42-A562-4552-B9F4-E2792AA3A287}" presName="childText" presStyleLbl="revTx" presStyleIdx="0" presStyleCnt="2">
        <dgm:presLayoutVars>
          <dgm:bulletEnabled val="1"/>
        </dgm:presLayoutVars>
      </dgm:prSet>
      <dgm:spPr/>
    </dgm:pt>
    <dgm:pt modelId="{4F5EFEC9-B98F-4413-AEDB-ED55E20BA349}" type="pres">
      <dgm:prSet presAssocID="{294AA6C3-F97A-4DD3-A669-223E27C80D4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03A4743-02FF-4598-B8C9-42845ED2E014}" type="pres">
      <dgm:prSet presAssocID="{294AA6C3-F97A-4DD3-A669-223E27C80D4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11D531E-F1C6-4BBC-8F57-FD110B35AADB}" type="presOf" srcId="{2912F26D-1038-4E27-9F99-C006DCEAA7D1}" destId="{42E618E8-8249-4EF4-AB84-84D7D9634324}" srcOrd="0" destOrd="0" presId="urn:microsoft.com/office/officeart/2005/8/layout/vList2"/>
    <dgm:cxn modelId="{A668EE3E-24C1-4DC9-9C32-DBCCF3B5DC04}" type="presOf" srcId="{B7F46FAE-99F7-49ED-BA66-0939F4B1CC16}" destId="{63D41965-09CD-4952-9BAD-532F88A73CE5}" srcOrd="0" destOrd="2" presId="urn:microsoft.com/office/officeart/2005/8/layout/vList2"/>
    <dgm:cxn modelId="{3FD2BB4D-9763-4C2A-B48C-2F0BA4010328}" srcId="{7C136F42-A562-4552-B9F4-E2792AA3A287}" destId="{AF57DA05-EB25-497A-A68F-A33886AF3ED2}" srcOrd="0" destOrd="0" parTransId="{1231F3F5-4D1F-44B0-A5E0-9FBBFDF5958D}" sibTransId="{F5072483-23F4-4598-8020-89823A082CB8}"/>
    <dgm:cxn modelId="{D31AF64F-CE59-4F9E-B923-2856DA3EEF90}" type="presOf" srcId="{7C136F42-A562-4552-B9F4-E2792AA3A287}" destId="{04316114-0896-4D55-A419-92310DD33108}" srcOrd="0" destOrd="0" presId="urn:microsoft.com/office/officeart/2005/8/layout/vList2"/>
    <dgm:cxn modelId="{68A9E754-5DDA-473C-9712-F7E4F7C34B12}" srcId="{294AA6C3-F97A-4DD3-A669-223E27C80D4C}" destId="{83294006-2C7F-4DA6-B6DE-2E323C95DE9E}" srcOrd="0" destOrd="0" parTransId="{B521F354-0BC6-48F5-B5FD-6467FE23C3C1}" sibTransId="{71B2DBF8-CB49-4A36-892E-8DE145A5D259}"/>
    <dgm:cxn modelId="{D43D8577-DAEC-479C-A4EE-8F8197018191}" srcId="{7C136F42-A562-4552-B9F4-E2792AA3A287}" destId="{4DBC3278-A41B-4727-9B33-C3715DA6941F}" srcOrd="3" destOrd="0" parTransId="{3A8D68D8-BD23-4AD5-9893-AEA38F28853D}" sibTransId="{0A153182-5A53-4938-AE30-4B62FA7AC897}"/>
    <dgm:cxn modelId="{854F7278-67A3-46B6-A619-266B38D93C2A}" type="presOf" srcId="{A5E0DFDE-5BAF-49C2-9CE0-6CE838AED2BA}" destId="{63D41965-09CD-4952-9BAD-532F88A73CE5}" srcOrd="0" destOrd="5" presId="urn:microsoft.com/office/officeart/2005/8/layout/vList2"/>
    <dgm:cxn modelId="{C6616B83-2319-4D16-9062-79F5171207DE}" type="presOf" srcId="{328D8144-A240-4C0D-B325-0611D7AA5C8D}" destId="{63D41965-09CD-4952-9BAD-532F88A73CE5}" srcOrd="0" destOrd="1" presId="urn:microsoft.com/office/officeart/2005/8/layout/vList2"/>
    <dgm:cxn modelId="{7F1BD589-DF34-45FA-AB7F-56A58E8C8181}" srcId="{7C136F42-A562-4552-B9F4-E2792AA3A287}" destId="{328D8144-A240-4C0D-B325-0611D7AA5C8D}" srcOrd="1" destOrd="0" parTransId="{5FF21DD1-4D5C-49C4-AA9C-C086466B40E2}" sibTransId="{6A50427B-CA10-4A9B-8B46-A64528BD32CC}"/>
    <dgm:cxn modelId="{343E488B-37D0-48C1-8E0E-36F90BFE978E}" srcId="{7C136F42-A562-4552-B9F4-E2792AA3A287}" destId="{B7F46FAE-99F7-49ED-BA66-0939F4B1CC16}" srcOrd="2" destOrd="0" parTransId="{1D8D897C-6720-4EF1-8ED1-CEE4AD678879}" sibTransId="{00A3C504-6546-4D10-92D6-D2F9D9256583}"/>
    <dgm:cxn modelId="{A4EA269D-D5D6-4539-AA3B-A9F79DB90DD1}" srcId="{2912F26D-1038-4E27-9F99-C006DCEAA7D1}" destId="{7C136F42-A562-4552-B9F4-E2792AA3A287}" srcOrd="0" destOrd="0" parTransId="{D0614556-83C8-4801-BA69-148DF83C3522}" sibTransId="{791AE48A-0B47-41C5-9CF8-FF8F86506331}"/>
    <dgm:cxn modelId="{5104F8AE-593E-4561-B937-A04B0E1E4E1E}" type="presOf" srcId="{83294006-2C7F-4DA6-B6DE-2E323C95DE9E}" destId="{503A4743-02FF-4598-B8C9-42845ED2E014}" srcOrd="0" destOrd="0" presId="urn:microsoft.com/office/officeart/2005/8/layout/vList2"/>
    <dgm:cxn modelId="{FED5EBB5-4AC6-41CC-8280-E5A7E842B6F1}" type="presOf" srcId="{294AA6C3-F97A-4DD3-A669-223E27C80D4C}" destId="{4F5EFEC9-B98F-4413-AEDB-ED55E20BA349}" srcOrd="0" destOrd="0" presId="urn:microsoft.com/office/officeart/2005/8/layout/vList2"/>
    <dgm:cxn modelId="{A7CA51B9-9BB4-4D9F-AFFC-3F4E29B2951B}" srcId="{7C136F42-A562-4552-B9F4-E2792AA3A287}" destId="{A5E0DFDE-5BAF-49C2-9CE0-6CE838AED2BA}" srcOrd="5" destOrd="0" parTransId="{CE90D5AD-08C7-411A-AEE5-98315452B67F}" sibTransId="{F7AF9046-F230-4BFA-87F7-972C960241BA}"/>
    <dgm:cxn modelId="{88E785C1-B793-4F7A-912D-08516831ED90}" srcId="{7C136F42-A562-4552-B9F4-E2792AA3A287}" destId="{8903884C-958B-49CF-AA67-85309C534599}" srcOrd="4" destOrd="0" parTransId="{153F5685-F7AC-40BC-8A4A-822979329015}" sibTransId="{972EB3FB-B3AF-4F4F-B5FF-C7A6B30F44CB}"/>
    <dgm:cxn modelId="{7FE27AD4-BAD1-4C96-B83D-CEE120930D8D}" type="presOf" srcId="{8903884C-958B-49CF-AA67-85309C534599}" destId="{63D41965-09CD-4952-9BAD-532F88A73CE5}" srcOrd="0" destOrd="4" presId="urn:microsoft.com/office/officeart/2005/8/layout/vList2"/>
    <dgm:cxn modelId="{091B13D9-11FA-40E4-8A83-EB8F0F3BF054}" srcId="{7C136F42-A562-4552-B9F4-E2792AA3A287}" destId="{82B35CD8-BB87-45A3-BFC4-485F539A0845}" srcOrd="6" destOrd="0" parTransId="{97B2FE9E-5742-4C44-8F8F-BA6B355DA6BC}" sibTransId="{3E9F9CEF-D57F-468A-A88D-618C1D52CB4D}"/>
    <dgm:cxn modelId="{6257F5F1-DF98-4579-8358-42A1C9B18758}" type="presOf" srcId="{4DBC3278-A41B-4727-9B33-C3715DA6941F}" destId="{63D41965-09CD-4952-9BAD-532F88A73CE5}" srcOrd="0" destOrd="3" presId="urn:microsoft.com/office/officeart/2005/8/layout/vList2"/>
    <dgm:cxn modelId="{049AF6F7-3ECA-4CA0-8B53-DD939E59767A}" type="presOf" srcId="{AF57DA05-EB25-497A-A68F-A33886AF3ED2}" destId="{63D41965-09CD-4952-9BAD-532F88A73CE5}" srcOrd="0" destOrd="0" presId="urn:microsoft.com/office/officeart/2005/8/layout/vList2"/>
    <dgm:cxn modelId="{FE8D8CF8-0B99-4E1F-A30A-A2884759D637}" srcId="{2912F26D-1038-4E27-9F99-C006DCEAA7D1}" destId="{294AA6C3-F97A-4DD3-A669-223E27C80D4C}" srcOrd="1" destOrd="0" parTransId="{FA187627-5F68-40D9-968B-BB41670539D9}" sibTransId="{B9415017-15B7-4FAD-9611-3530A96F2859}"/>
    <dgm:cxn modelId="{9FCF3CFD-7AC4-424C-A2D7-2203E290DEAD}" type="presOf" srcId="{82B35CD8-BB87-45A3-BFC4-485F539A0845}" destId="{63D41965-09CD-4952-9BAD-532F88A73CE5}" srcOrd="0" destOrd="6" presId="urn:microsoft.com/office/officeart/2005/8/layout/vList2"/>
    <dgm:cxn modelId="{A52F7362-9FA7-46F2-B158-CDF60550D8F5}" type="presParOf" srcId="{42E618E8-8249-4EF4-AB84-84D7D9634324}" destId="{04316114-0896-4D55-A419-92310DD33108}" srcOrd="0" destOrd="0" presId="urn:microsoft.com/office/officeart/2005/8/layout/vList2"/>
    <dgm:cxn modelId="{994AD606-A6EB-4D15-AE9F-2D28B0B26272}" type="presParOf" srcId="{42E618E8-8249-4EF4-AB84-84D7D9634324}" destId="{63D41965-09CD-4952-9BAD-532F88A73CE5}" srcOrd="1" destOrd="0" presId="urn:microsoft.com/office/officeart/2005/8/layout/vList2"/>
    <dgm:cxn modelId="{CEC00AB0-1321-4ED2-AC5D-F3D6E1802BA8}" type="presParOf" srcId="{42E618E8-8249-4EF4-AB84-84D7D9634324}" destId="{4F5EFEC9-B98F-4413-AEDB-ED55E20BA349}" srcOrd="2" destOrd="0" presId="urn:microsoft.com/office/officeart/2005/8/layout/vList2"/>
    <dgm:cxn modelId="{FAFD6370-713C-4D6C-9DBF-3121BAFBB45F}" type="presParOf" srcId="{42E618E8-8249-4EF4-AB84-84D7D9634324}" destId="{503A4743-02FF-4598-B8C9-42845ED2E01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92D050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– 83 424 061 zł </a:t>
          </a:r>
          <a:endParaRPr lang="pl-PL" sz="2000" b="1" i="1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92D050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1 901 480 zł </a:t>
          </a:r>
          <a:endParaRPr lang="pl-PL" sz="2000" b="1" i="1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8514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92D050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– 15 868 453 zł </a:t>
          </a:r>
          <a:endParaRPr lang="pl-PL" sz="2000" b="1" i="1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92D050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16 942 568 zł </a:t>
          </a:r>
          <a:endParaRPr lang="pl-PL" sz="2000" b="1" i="1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8514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92D050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– 19 461 698 zł </a:t>
          </a:r>
          <a:endParaRPr lang="pl-PL" sz="2000" b="1" i="1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92D050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63 000 zł </a:t>
          </a:r>
          <a:endParaRPr lang="pl-PL" sz="2000" b="1" i="1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8514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92D050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– 9 540 022 zł </a:t>
          </a:r>
          <a:endParaRPr lang="pl-PL" sz="2000" b="1" i="1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92D050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191 000 zł </a:t>
          </a:r>
          <a:endParaRPr lang="pl-PL" sz="2000" b="1" i="1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8514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92D050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– 7 696 834 zł </a:t>
          </a:r>
          <a:endParaRPr lang="pl-PL" sz="2000" b="1" i="1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92D050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1 600 000 zł </a:t>
          </a:r>
          <a:endParaRPr lang="pl-PL" sz="2000" b="1" i="1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8514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rgbClr val="92D050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– 22 082 917 zł </a:t>
          </a:r>
          <a:endParaRPr lang="pl-PL" sz="2000" b="1" i="1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rgbClr val="92D050"/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10 172 967 zł </a:t>
          </a:r>
          <a:endParaRPr lang="pl-PL" sz="2000" b="1" i="1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</dgm:pt>
    <dgm:pt modelId="{A01C2331-1453-4606-9130-8B271FF89174}" type="pres">
      <dgm:prSet presAssocID="{47A64000-EAD7-4EC0-B048-DC19F552F062}" presName="parentText" presStyleLbl="node1" presStyleIdx="0" presStyleCnt="2" custScaleX="128514">
        <dgm:presLayoutVars>
          <dgm:chMax val="0"/>
          <dgm:bulletEnabled val="1"/>
        </dgm:presLayoutVars>
      </dgm:prSet>
      <dgm:spPr/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</dgm:pt>
  </dgm:ptLst>
  <dgm:cxnLst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AA76AC-1C32-440E-9764-96784D0FBEBA}">
      <dsp:nvSpPr>
        <dsp:cNvPr id="0" name=""/>
        <dsp:cNvSpPr/>
      </dsp:nvSpPr>
      <dsp:spPr>
        <a:xfrm>
          <a:off x="4164459" y="2466223"/>
          <a:ext cx="2613881" cy="545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728"/>
              </a:lnTo>
              <a:lnTo>
                <a:pt x="2613881" y="244728"/>
              </a:lnTo>
              <a:lnTo>
                <a:pt x="2613881" y="545786"/>
              </a:lnTo>
            </a:path>
          </a:pathLst>
        </a:custGeom>
        <a:noFill/>
        <a:ln w="127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3D077E-4166-4B2A-979D-69D32D34A05A}">
      <dsp:nvSpPr>
        <dsp:cNvPr id="0" name=""/>
        <dsp:cNvSpPr/>
      </dsp:nvSpPr>
      <dsp:spPr>
        <a:xfrm>
          <a:off x="2219646" y="2466223"/>
          <a:ext cx="1944813" cy="544167"/>
        </a:xfrm>
        <a:custGeom>
          <a:avLst/>
          <a:gdLst/>
          <a:ahLst/>
          <a:cxnLst/>
          <a:rect l="0" t="0" r="0" b="0"/>
          <a:pathLst>
            <a:path>
              <a:moveTo>
                <a:pt x="1944813" y="0"/>
              </a:moveTo>
              <a:lnTo>
                <a:pt x="1944813" y="243109"/>
              </a:lnTo>
              <a:lnTo>
                <a:pt x="0" y="243109"/>
              </a:lnTo>
              <a:lnTo>
                <a:pt x="0" y="544167"/>
              </a:lnTo>
            </a:path>
          </a:pathLst>
        </a:custGeom>
        <a:noFill/>
        <a:ln w="127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1FE43E-9B9F-43C0-BF43-9B254B9CB23A}">
      <dsp:nvSpPr>
        <dsp:cNvPr id="0" name=""/>
        <dsp:cNvSpPr/>
      </dsp:nvSpPr>
      <dsp:spPr>
        <a:xfrm>
          <a:off x="2539560" y="402601"/>
          <a:ext cx="3249798" cy="206362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6E5DCB-0010-4B02-B11B-8C5F7BDE3F64}">
      <dsp:nvSpPr>
        <dsp:cNvPr id="0" name=""/>
        <dsp:cNvSpPr/>
      </dsp:nvSpPr>
      <dsp:spPr>
        <a:xfrm>
          <a:off x="2900649" y="745635"/>
          <a:ext cx="3249798" cy="2063622"/>
        </a:xfrm>
        <a:prstGeom prst="roundRect">
          <a:avLst>
            <a:gd name="adj" fmla="val 10000"/>
          </a:avLst>
        </a:prstGeom>
        <a:solidFill>
          <a:schemeClr val="accent2">
            <a:lumMod val="50000"/>
            <a:alpha val="90000"/>
          </a:schemeClr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>
              <a:solidFill>
                <a:schemeClr val="tx1"/>
              </a:solidFill>
              <a:latin typeface="Garamond" panose="02020404030301010803" pitchFamily="18" charset="0"/>
            </a:rPr>
            <a:t>Dochody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>
              <a:solidFill>
                <a:schemeClr val="tx1"/>
              </a:solidFill>
              <a:latin typeface="Garamond" panose="02020404030301010803" pitchFamily="18" charset="0"/>
            </a:rPr>
            <a:t>169 745 000 zł </a:t>
          </a:r>
        </a:p>
      </dsp:txBody>
      <dsp:txXfrm>
        <a:off x="2961090" y="806076"/>
        <a:ext cx="3128916" cy="1942740"/>
      </dsp:txXfrm>
    </dsp:sp>
    <dsp:sp modelId="{219C63FA-9B14-4B9A-ABC2-D1C777F03252}">
      <dsp:nvSpPr>
        <dsp:cNvPr id="0" name=""/>
        <dsp:cNvSpPr/>
      </dsp:nvSpPr>
      <dsp:spPr>
        <a:xfrm>
          <a:off x="594747" y="3010391"/>
          <a:ext cx="3249798" cy="206362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11B7A-DC4F-40CE-88B6-061316D68FFB}">
      <dsp:nvSpPr>
        <dsp:cNvPr id="0" name=""/>
        <dsp:cNvSpPr/>
      </dsp:nvSpPr>
      <dsp:spPr>
        <a:xfrm>
          <a:off x="955835" y="3353425"/>
          <a:ext cx="3249798" cy="2063622"/>
        </a:xfrm>
        <a:prstGeom prst="roundRect">
          <a:avLst>
            <a:gd name="adj" fmla="val 10000"/>
          </a:avLst>
        </a:prstGeom>
        <a:solidFill>
          <a:schemeClr val="accent2">
            <a:lumMod val="50000"/>
            <a:alpha val="90000"/>
          </a:schemeClr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  <a:latin typeface="Garamond" panose="02020404030301010803" pitchFamily="18" charset="0"/>
            </a:rPr>
            <a:t>Dochody </a:t>
          </a:r>
          <a:br>
            <a:rPr lang="pl-PL" sz="3600" kern="1200" dirty="0">
              <a:solidFill>
                <a:schemeClr val="tx1"/>
              </a:solidFill>
              <a:latin typeface="Garamond" panose="02020404030301010803" pitchFamily="18" charset="0"/>
            </a:rPr>
          </a:br>
          <a:r>
            <a:rPr lang="pl-PL" sz="3600" kern="1200" dirty="0">
              <a:solidFill>
                <a:schemeClr val="tx1"/>
              </a:solidFill>
              <a:latin typeface="Garamond" panose="02020404030301010803" pitchFamily="18" charset="0"/>
            </a:rPr>
            <a:t>bieżące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  <a:latin typeface="Garamond" panose="02020404030301010803" pitchFamily="18" charset="0"/>
            </a:rPr>
            <a:t>152 279 138 zł</a:t>
          </a:r>
        </a:p>
      </dsp:txBody>
      <dsp:txXfrm>
        <a:off x="1016276" y="3413866"/>
        <a:ext cx="3128916" cy="1942740"/>
      </dsp:txXfrm>
    </dsp:sp>
    <dsp:sp modelId="{1837A033-4428-4CBB-BB92-FDB05C1D2850}">
      <dsp:nvSpPr>
        <dsp:cNvPr id="0" name=""/>
        <dsp:cNvSpPr/>
      </dsp:nvSpPr>
      <dsp:spPr>
        <a:xfrm>
          <a:off x="5153442" y="3012010"/>
          <a:ext cx="3249798" cy="206362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B4EAE3-6135-4E4B-B7C0-AA37BE732DBC}">
      <dsp:nvSpPr>
        <dsp:cNvPr id="0" name=""/>
        <dsp:cNvSpPr/>
      </dsp:nvSpPr>
      <dsp:spPr>
        <a:xfrm>
          <a:off x="5514530" y="3355044"/>
          <a:ext cx="3249798" cy="2063622"/>
        </a:xfrm>
        <a:prstGeom prst="roundRect">
          <a:avLst>
            <a:gd name="adj" fmla="val 10000"/>
          </a:avLst>
        </a:prstGeom>
        <a:solidFill>
          <a:schemeClr val="accent2">
            <a:lumMod val="50000"/>
            <a:alpha val="90000"/>
          </a:schemeClr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  <a:latin typeface="Garamond" panose="02020404030301010803" pitchFamily="18" charset="0"/>
            </a:rPr>
            <a:t>Dochody majątkowe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  <a:latin typeface="Garamond" panose="02020404030301010803" pitchFamily="18" charset="0"/>
            </a:rPr>
            <a:t>17 465 862 zł</a:t>
          </a:r>
        </a:p>
      </dsp:txBody>
      <dsp:txXfrm>
        <a:off x="5574971" y="3415485"/>
        <a:ext cx="3128916" cy="19427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AA76AC-1C32-440E-9764-96784D0FBEBA}">
      <dsp:nvSpPr>
        <dsp:cNvPr id="0" name=""/>
        <dsp:cNvSpPr/>
      </dsp:nvSpPr>
      <dsp:spPr>
        <a:xfrm>
          <a:off x="4164459" y="2466223"/>
          <a:ext cx="2613881" cy="545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728"/>
              </a:lnTo>
              <a:lnTo>
                <a:pt x="2613881" y="244728"/>
              </a:lnTo>
              <a:lnTo>
                <a:pt x="2613881" y="545786"/>
              </a:lnTo>
            </a:path>
          </a:pathLst>
        </a:custGeom>
        <a:noFill/>
        <a:ln w="127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3D077E-4166-4B2A-979D-69D32D34A05A}">
      <dsp:nvSpPr>
        <dsp:cNvPr id="0" name=""/>
        <dsp:cNvSpPr/>
      </dsp:nvSpPr>
      <dsp:spPr>
        <a:xfrm>
          <a:off x="2219646" y="2466223"/>
          <a:ext cx="1944813" cy="544167"/>
        </a:xfrm>
        <a:custGeom>
          <a:avLst/>
          <a:gdLst/>
          <a:ahLst/>
          <a:cxnLst/>
          <a:rect l="0" t="0" r="0" b="0"/>
          <a:pathLst>
            <a:path>
              <a:moveTo>
                <a:pt x="1944813" y="0"/>
              </a:moveTo>
              <a:lnTo>
                <a:pt x="1944813" y="243109"/>
              </a:lnTo>
              <a:lnTo>
                <a:pt x="0" y="243109"/>
              </a:lnTo>
              <a:lnTo>
                <a:pt x="0" y="544167"/>
              </a:lnTo>
            </a:path>
          </a:pathLst>
        </a:custGeom>
        <a:noFill/>
        <a:ln w="127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1FE43E-9B9F-43C0-BF43-9B254B9CB23A}">
      <dsp:nvSpPr>
        <dsp:cNvPr id="0" name=""/>
        <dsp:cNvSpPr/>
      </dsp:nvSpPr>
      <dsp:spPr>
        <a:xfrm>
          <a:off x="2539560" y="402601"/>
          <a:ext cx="3249798" cy="206362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6E5DCB-0010-4B02-B11B-8C5F7BDE3F64}">
      <dsp:nvSpPr>
        <dsp:cNvPr id="0" name=""/>
        <dsp:cNvSpPr/>
      </dsp:nvSpPr>
      <dsp:spPr>
        <a:xfrm>
          <a:off x="2900649" y="745635"/>
          <a:ext cx="3249798" cy="2063622"/>
        </a:xfrm>
        <a:prstGeom prst="roundRect">
          <a:avLst>
            <a:gd name="adj" fmla="val 10000"/>
          </a:avLst>
        </a:prstGeom>
        <a:solidFill>
          <a:schemeClr val="accent2">
            <a:lumMod val="50000"/>
            <a:alpha val="90000"/>
          </a:schemeClr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>
              <a:solidFill>
                <a:schemeClr val="tx1"/>
              </a:solidFill>
              <a:latin typeface="Garamond" panose="02020404030301010803" pitchFamily="18" charset="0"/>
            </a:rPr>
            <a:t>Wydatki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>
              <a:solidFill>
                <a:schemeClr val="tx1"/>
              </a:solidFill>
              <a:latin typeface="Garamond" panose="02020404030301010803" pitchFamily="18" charset="0"/>
            </a:rPr>
            <a:t>188 945 000 zł </a:t>
          </a:r>
        </a:p>
      </dsp:txBody>
      <dsp:txXfrm>
        <a:off x="2961090" y="806076"/>
        <a:ext cx="3128916" cy="1942740"/>
      </dsp:txXfrm>
    </dsp:sp>
    <dsp:sp modelId="{219C63FA-9B14-4B9A-ABC2-D1C777F03252}">
      <dsp:nvSpPr>
        <dsp:cNvPr id="0" name=""/>
        <dsp:cNvSpPr/>
      </dsp:nvSpPr>
      <dsp:spPr>
        <a:xfrm>
          <a:off x="594747" y="3010391"/>
          <a:ext cx="3249798" cy="206362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11B7A-DC4F-40CE-88B6-061316D68FFB}">
      <dsp:nvSpPr>
        <dsp:cNvPr id="0" name=""/>
        <dsp:cNvSpPr/>
      </dsp:nvSpPr>
      <dsp:spPr>
        <a:xfrm>
          <a:off x="955835" y="3353425"/>
          <a:ext cx="3249798" cy="2063622"/>
        </a:xfrm>
        <a:prstGeom prst="roundRect">
          <a:avLst>
            <a:gd name="adj" fmla="val 10000"/>
          </a:avLst>
        </a:prstGeom>
        <a:solidFill>
          <a:schemeClr val="accent2">
            <a:lumMod val="50000"/>
            <a:alpha val="90000"/>
          </a:schemeClr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  <a:latin typeface="Garamond" panose="02020404030301010803" pitchFamily="18" charset="0"/>
            </a:rPr>
            <a:t>Wydatki </a:t>
          </a:r>
          <a:br>
            <a:rPr lang="pl-PL" sz="3600" kern="1200" dirty="0">
              <a:solidFill>
                <a:schemeClr val="tx1"/>
              </a:solidFill>
              <a:latin typeface="Garamond" panose="02020404030301010803" pitchFamily="18" charset="0"/>
            </a:rPr>
          </a:br>
          <a:r>
            <a:rPr lang="pl-PL" sz="3600" kern="1200" dirty="0">
              <a:solidFill>
                <a:schemeClr val="tx1"/>
              </a:solidFill>
              <a:latin typeface="Garamond" panose="02020404030301010803" pitchFamily="18" charset="0"/>
            </a:rPr>
            <a:t>bieżące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  <a:latin typeface="Garamond" panose="02020404030301010803" pitchFamily="18" charset="0"/>
            </a:rPr>
            <a:t>158 073 985 zł</a:t>
          </a:r>
        </a:p>
      </dsp:txBody>
      <dsp:txXfrm>
        <a:off x="1016276" y="3413866"/>
        <a:ext cx="3128916" cy="1942740"/>
      </dsp:txXfrm>
    </dsp:sp>
    <dsp:sp modelId="{1837A033-4428-4CBB-BB92-FDB05C1D2850}">
      <dsp:nvSpPr>
        <dsp:cNvPr id="0" name=""/>
        <dsp:cNvSpPr/>
      </dsp:nvSpPr>
      <dsp:spPr>
        <a:xfrm>
          <a:off x="5153442" y="3012010"/>
          <a:ext cx="3249798" cy="206362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B4EAE3-6135-4E4B-B7C0-AA37BE732DBC}">
      <dsp:nvSpPr>
        <dsp:cNvPr id="0" name=""/>
        <dsp:cNvSpPr/>
      </dsp:nvSpPr>
      <dsp:spPr>
        <a:xfrm>
          <a:off x="5514530" y="3355044"/>
          <a:ext cx="3249798" cy="2063622"/>
        </a:xfrm>
        <a:prstGeom prst="roundRect">
          <a:avLst>
            <a:gd name="adj" fmla="val 10000"/>
          </a:avLst>
        </a:prstGeom>
        <a:solidFill>
          <a:schemeClr val="accent2">
            <a:lumMod val="50000"/>
            <a:alpha val="90000"/>
          </a:schemeClr>
        </a:solidFill>
        <a:ln w="127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  <a:latin typeface="Garamond" panose="02020404030301010803" pitchFamily="18" charset="0"/>
            </a:rPr>
            <a:t>Wydatki majątkowe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  <a:latin typeface="Garamond" panose="02020404030301010803" pitchFamily="18" charset="0"/>
            </a:rPr>
            <a:t>30 871 015 zł</a:t>
          </a:r>
        </a:p>
      </dsp:txBody>
      <dsp:txXfrm>
        <a:off x="5574971" y="3415485"/>
        <a:ext cx="3128916" cy="19427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316114-0896-4D55-A419-92310DD33108}">
      <dsp:nvSpPr>
        <dsp:cNvPr id="0" name=""/>
        <dsp:cNvSpPr/>
      </dsp:nvSpPr>
      <dsp:spPr>
        <a:xfrm>
          <a:off x="0" y="227493"/>
          <a:ext cx="8676105" cy="842400"/>
        </a:xfrm>
        <a:prstGeom prst="round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>
              <a:latin typeface="Garamond" panose="02020404030301010803" pitchFamily="18" charset="0"/>
            </a:rPr>
            <a:t>Wydatki bieżące – 158 073 985 zł, w tym: </a:t>
          </a:r>
        </a:p>
      </dsp:txBody>
      <dsp:txXfrm>
        <a:off x="41123" y="268616"/>
        <a:ext cx="8593859" cy="760154"/>
      </dsp:txXfrm>
    </dsp:sp>
    <dsp:sp modelId="{63D41965-09CD-4952-9BAD-532F88A73CE5}">
      <dsp:nvSpPr>
        <dsp:cNvPr id="0" name=""/>
        <dsp:cNvSpPr/>
      </dsp:nvSpPr>
      <dsp:spPr>
        <a:xfrm>
          <a:off x="0" y="1069893"/>
          <a:ext cx="8676105" cy="268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46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kern="1200" dirty="0">
              <a:solidFill>
                <a:schemeClr val="tx1"/>
              </a:solidFill>
              <a:latin typeface="Garamond" panose="02020404030301010803" pitchFamily="18" charset="0"/>
            </a:rPr>
            <a:t>wynagrodzenia i pochodne – 90 670 146 zł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kern="1200" dirty="0">
              <a:solidFill>
                <a:schemeClr val="tx1"/>
              </a:solidFill>
              <a:latin typeface="Garamond" panose="02020404030301010803" pitchFamily="18" charset="0"/>
            </a:rPr>
            <a:t>wydatki statutowe – 36 076 800 zł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b="0" kern="1200" dirty="0">
              <a:solidFill>
                <a:schemeClr val="tx1"/>
              </a:solidFill>
              <a:latin typeface="Garamond" panose="02020404030301010803" pitchFamily="18" charset="0"/>
            </a:rPr>
            <a:t>dotacje na zadania bieżące – 24 359 793 zł</a:t>
          </a:r>
          <a:endParaRPr lang="pl-PL" sz="2400" kern="1200" dirty="0">
            <a:solidFill>
              <a:schemeClr val="tx1"/>
            </a:solidFill>
            <a:latin typeface="Garamond" panose="02020404030301010803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b="0" kern="1200" dirty="0">
              <a:solidFill>
                <a:schemeClr val="tx1"/>
              </a:solidFill>
              <a:latin typeface="Garamond" panose="02020404030301010803" pitchFamily="18" charset="0"/>
            </a:rPr>
            <a:t>świadczenia na rzecz osób fizycznych – 3 645 406 zł</a:t>
          </a:r>
          <a:endParaRPr lang="pl-PL" sz="2400" kern="1200" dirty="0">
            <a:solidFill>
              <a:schemeClr val="tx1"/>
            </a:solidFill>
            <a:latin typeface="Garamond" panose="02020404030301010803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b="0" kern="1200" dirty="0">
              <a:solidFill>
                <a:schemeClr val="tx1"/>
              </a:solidFill>
              <a:latin typeface="Garamond" panose="02020404030301010803" pitchFamily="18" charset="0"/>
            </a:rPr>
            <a:t>wydatki z udziałem środków europejskich – 2 721 853 zł</a:t>
          </a:r>
          <a:endParaRPr lang="pl-PL" sz="2400" kern="1200" dirty="0">
            <a:solidFill>
              <a:schemeClr val="tx1"/>
            </a:solidFill>
            <a:latin typeface="Garamond" panose="02020404030301010803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b="0" kern="1200" dirty="0">
              <a:solidFill>
                <a:schemeClr val="tx1"/>
              </a:solidFill>
              <a:latin typeface="Garamond" panose="02020404030301010803" pitchFamily="18" charset="0"/>
            </a:rPr>
            <a:t>wypłaty z tytułu poręczeń i gwarancji – 99 987 zł</a:t>
          </a:r>
          <a:endParaRPr lang="pl-PL" sz="2400" kern="1200" dirty="0">
            <a:solidFill>
              <a:schemeClr val="tx1"/>
            </a:solidFill>
            <a:latin typeface="Garamond" panose="02020404030301010803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b="0" kern="1200" dirty="0">
              <a:solidFill>
                <a:schemeClr val="tx1"/>
              </a:solidFill>
              <a:latin typeface="Garamond" panose="02020404030301010803" pitchFamily="18" charset="0"/>
            </a:rPr>
            <a:t>obsługa długu – 500 000 zł</a:t>
          </a:r>
          <a:endParaRPr lang="pl-PL" sz="2400" kern="1200" dirty="0">
            <a:solidFill>
              <a:schemeClr val="tx1"/>
            </a:solidFill>
            <a:latin typeface="Garamond" panose="02020404030301010803" pitchFamily="18" charset="0"/>
          </a:endParaRPr>
        </a:p>
      </dsp:txBody>
      <dsp:txXfrm>
        <a:off x="0" y="1069893"/>
        <a:ext cx="8676105" cy="2682720"/>
      </dsp:txXfrm>
    </dsp:sp>
    <dsp:sp modelId="{4F5EFEC9-B98F-4413-AEDB-ED55E20BA349}">
      <dsp:nvSpPr>
        <dsp:cNvPr id="0" name=""/>
        <dsp:cNvSpPr/>
      </dsp:nvSpPr>
      <dsp:spPr>
        <a:xfrm>
          <a:off x="0" y="3752613"/>
          <a:ext cx="8676105" cy="842400"/>
        </a:xfrm>
        <a:prstGeom prst="round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>
              <a:latin typeface="Garamond" panose="02020404030301010803" pitchFamily="18" charset="0"/>
            </a:rPr>
            <a:t>Wydatki majątkowe – 30 871 015 zł, z tego:</a:t>
          </a:r>
        </a:p>
      </dsp:txBody>
      <dsp:txXfrm>
        <a:off x="41123" y="3793736"/>
        <a:ext cx="8593859" cy="760154"/>
      </dsp:txXfrm>
    </dsp:sp>
    <dsp:sp modelId="{503A4743-02FF-4598-B8C9-42845ED2E014}">
      <dsp:nvSpPr>
        <dsp:cNvPr id="0" name=""/>
        <dsp:cNvSpPr/>
      </dsp:nvSpPr>
      <dsp:spPr>
        <a:xfrm>
          <a:off x="0" y="4595013"/>
          <a:ext cx="8676105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46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400" kern="1200" dirty="0">
              <a:latin typeface="Garamond" panose="02020404030301010803" pitchFamily="18" charset="0"/>
            </a:rPr>
            <a:t>wydatki z udziałem środków europejskich – 8 030 967 zł</a:t>
          </a:r>
        </a:p>
      </dsp:txBody>
      <dsp:txXfrm>
        <a:off x="0" y="4595013"/>
        <a:ext cx="8676105" cy="5961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580550"/>
          <a:ext cx="6031432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301571" y="12411"/>
          <a:ext cx="5425864" cy="10627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582" tIns="0" rIns="15958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– 83 424 061 zł </a:t>
          </a:r>
          <a:endParaRPr lang="pl-PL" sz="2000" b="1" i="1" kern="1200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sp:txBody>
      <dsp:txXfrm>
        <a:off x="353449" y="64289"/>
        <a:ext cx="5322108" cy="958964"/>
      </dsp:txXfrm>
    </dsp:sp>
    <dsp:sp modelId="{CD9D31A6-B4BB-4474-9BCF-CEE6332F3DAF}">
      <dsp:nvSpPr>
        <dsp:cNvPr id="0" name=""/>
        <dsp:cNvSpPr/>
      </dsp:nvSpPr>
      <dsp:spPr>
        <a:xfrm>
          <a:off x="0" y="2176732"/>
          <a:ext cx="6031432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301571" y="1707987"/>
          <a:ext cx="5396014" cy="10627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582" tIns="0" rIns="15958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1 901 480 zł </a:t>
          </a:r>
          <a:endParaRPr lang="pl-PL" sz="2000" b="1" i="1" kern="1200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sp:txBody>
      <dsp:txXfrm>
        <a:off x="353449" y="1759865"/>
        <a:ext cx="5292258" cy="9589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580550"/>
          <a:ext cx="6031432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301571" y="12411"/>
          <a:ext cx="5425864" cy="10627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582" tIns="0" rIns="15958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– 15 868 453 zł </a:t>
          </a:r>
          <a:endParaRPr lang="pl-PL" sz="2000" b="1" i="1" kern="1200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sp:txBody>
      <dsp:txXfrm>
        <a:off x="353449" y="64289"/>
        <a:ext cx="5322108" cy="958964"/>
      </dsp:txXfrm>
    </dsp:sp>
    <dsp:sp modelId="{CD9D31A6-B4BB-4474-9BCF-CEE6332F3DAF}">
      <dsp:nvSpPr>
        <dsp:cNvPr id="0" name=""/>
        <dsp:cNvSpPr/>
      </dsp:nvSpPr>
      <dsp:spPr>
        <a:xfrm>
          <a:off x="0" y="2176732"/>
          <a:ext cx="6031432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301571" y="1707987"/>
          <a:ext cx="5396014" cy="10627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582" tIns="0" rIns="15958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16 942 568 zł </a:t>
          </a:r>
          <a:endParaRPr lang="pl-PL" sz="2000" b="1" i="1" kern="1200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sp:txBody>
      <dsp:txXfrm>
        <a:off x="353449" y="1759865"/>
        <a:ext cx="5292258" cy="9589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580550"/>
          <a:ext cx="6031432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301571" y="12411"/>
          <a:ext cx="5425864" cy="10627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582" tIns="0" rIns="15958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– 19 461 698 zł </a:t>
          </a:r>
          <a:endParaRPr lang="pl-PL" sz="2000" b="1" i="1" kern="1200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sp:txBody>
      <dsp:txXfrm>
        <a:off x="353449" y="64289"/>
        <a:ext cx="5322108" cy="958964"/>
      </dsp:txXfrm>
    </dsp:sp>
    <dsp:sp modelId="{CD9D31A6-B4BB-4474-9BCF-CEE6332F3DAF}">
      <dsp:nvSpPr>
        <dsp:cNvPr id="0" name=""/>
        <dsp:cNvSpPr/>
      </dsp:nvSpPr>
      <dsp:spPr>
        <a:xfrm>
          <a:off x="0" y="2176732"/>
          <a:ext cx="6031432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301571" y="1707987"/>
          <a:ext cx="5396014" cy="10627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582" tIns="0" rIns="15958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63 000 zł </a:t>
          </a:r>
          <a:endParaRPr lang="pl-PL" sz="2000" b="1" i="1" kern="1200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sp:txBody>
      <dsp:txXfrm>
        <a:off x="353449" y="1759865"/>
        <a:ext cx="5292258" cy="9589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580550"/>
          <a:ext cx="6031432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301571" y="12411"/>
          <a:ext cx="5425864" cy="10627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582" tIns="0" rIns="15958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– 9 540 022 zł </a:t>
          </a:r>
          <a:endParaRPr lang="pl-PL" sz="2000" b="1" i="1" kern="1200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sp:txBody>
      <dsp:txXfrm>
        <a:off x="353449" y="64289"/>
        <a:ext cx="5322108" cy="958964"/>
      </dsp:txXfrm>
    </dsp:sp>
    <dsp:sp modelId="{CD9D31A6-B4BB-4474-9BCF-CEE6332F3DAF}">
      <dsp:nvSpPr>
        <dsp:cNvPr id="0" name=""/>
        <dsp:cNvSpPr/>
      </dsp:nvSpPr>
      <dsp:spPr>
        <a:xfrm>
          <a:off x="0" y="2176732"/>
          <a:ext cx="6031432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301571" y="1707987"/>
          <a:ext cx="5396014" cy="10627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582" tIns="0" rIns="15958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191 000 zł </a:t>
          </a:r>
          <a:endParaRPr lang="pl-PL" sz="2000" b="1" i="1" kern="1200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sp:txBody>
      <dsp:txXfrm>
        <a:off x="353449" y="1759865"/>
        <a:ext cx="5292258" cy="95896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580550"/>
          <a:ext cx="6031432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301571" y="12411"/>
          <a:ext cx="5425864" cy="10627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582" tIns="0" rIns="15958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– 7 696 834 zł </a:t>
          </a:r>
          <a:endParaRPr lang="pl-PL" sz="2000" b="1" i="1" kern="1200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sp:txBody>
      <dsp:txXfrm>
        <a:off x="353449" y="64289"/>
        <a:ext cx="5322108" cy="958964"/>
      </dsp:txXfrm>
    </dsp:sp>
    <dsp:sp modelId="{CD9D31A6-B4BB-4474-9BCF-CEE6332F3DAF}">
      <dsp:nvSpPr>
        <dsp:cNvPr id="0" name=""/>
        <dsp:cNvSpPr/>
      </dsp:nvSpPr>
      <dsp:spPr>
        <a:xfrm>
          <a:off x="0" y="2176732"/>
          <a:ext cx="6031432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301571" y="1707987"/>
          <a:ext cx="5396014" cy="10627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582" tIns="0" rIns="15958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1 600 000 zł </a:t>
          </a:r>
          <a:endParaRPr lang="pl-PL" sz="2000" b="1" i="1" kern="1200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sp:txBody>
      <dsp:txXfrm>
        <a:off x="353449" y="1759865"/>
        <a:ext cx="5292258" cy="9589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311E-7417-4D68-B72B-1E38B0CCEA3F}">
      <dsp:nvSpPr>
        <dsp:cNvPr id="0" name=""/>
        <dsp:cNvSpPr/>
      </dsp:nvSpPr>
      <dsp:spPr>
        <a:xfrm>
          <a:off x="0" y="580550"/>
          <a:ext cx="6031432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C2331-1453-4606-9130-8B271FF89174}">
      <dsp:nvSpPr>
        <dsp:cNvPr id="0" name=""/>
        <dsp:cNvSpPr/>
      </dsp:nvSpPr>
      <dsp:spPr>
        <a:xfrm>
          <a:off x="301571" y="12411"/>
          <a:ext cx="5425864" cy="10627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582" tIns="0" rIns="15958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– 22 082 917 zł </a:t>
          </a:r>
          <a:endParaRPr lang="pl-PL" sz="2000" b="1" i="1" kern="1200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sp:txBody>
      <dsp:txXfrm>
        <a:off x="353449" y="64289"/>
        <a:ext cx="5322108" cy="958964"/>
      </dsp:txXfrm>
    </dsp:sp>
    <dsp:sp modelId="{CD9D31A6-B4BB-4474-9BCF-CEE6332F3DAF}">
      <dsp:nvSpPr>
        <dsp:cNvPr id="0" name=""/>
        <dsp:cNvSpPr/>
      </dsp:nvSpPr>
      <dsp:spPr>
        <a:xfrm>
          <a:off x="0" y="2176732"/>
          <a:ext cx="6031432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7A489-4476-4944-9000-D29E752675A9}">
      <dsp:nvSpPr>
        <dsp:cNvPr id="0" name=""/>
        <dsp:cNvSpPr/>
      </dsp:nvSpPr>
      <dsp:spPr>
        <a:xfrm>
          <a:off x="301571" y="1707987"/>
          <a:ext cx="5396014" cy="10627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582" tIns="0" rIns="15958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10 172 967 zł </a:t>
          </a:r>
          <a:endParaRPr lang="pl-PL" sz="2000" b="1" i="1" kern="1200" dirty="0">
            <a:solidFill>
              <a:schemeClr val="tx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sp:txBody>
      <dsp:txXfrm>
        <a:off x="353449" y="1759865"/>
        <a:ext cx="5292258" cy="958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91099-7EBE-4D12-B880-CCA6B38B92A6}" type="datetimeFigureOut">
              <a:rPr lang="pl-PL" smtClean="0"/>
              <a:t>09.12.2019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36C10-A9D4-4995-9BAF-95FBD77A724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921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4299-1721-48C6-878D-74296BE00D21}" type="datetimeFigureOut">
              <a:rPr lang="pl-PL" smtClean="0"/>
              <a:t>09.12.2019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EF9EC-8318-4FF6-847E-A85BBD2B7E4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31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269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0562-E361-4901-81A9-DC99371C70DE}" type="datetime1">
              <a:rPr lang="pl-PL" smtClean="0"/>
              <a:t>09.12.2019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67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088F-5C71-4C3B-A46F-E5E332BBC3D1}" type="datetime1">
              <a:rPr lang="pl-PL" smtClean="0"/>
              <a:t>09.12.2019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911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79E80-105D-4CD8-AF07-4CEB9B9063CC}" type="datetime1">
              <a:rPr lang="pl-PL" smtClean="0"/>
              <a:t>09.12.2019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752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2C64-0D63-44AF-997A-1B1FE1A96E19}" type="datetime1">
              <a:rPr lang="pl-PL" smtClean="0"/>
              <a:t>09.12.2019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07475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EA110-C81D-4C5F-84B3-B5F5E7416EB9}" type="datetime1">
              <a:rPr lang="pl-PL" smtClean="0"/>
              <a:t>09.12.2019</a:t>
            </a:fld>
            <a:endParaRPr lang="pl-PL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641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6EA-95E3-4DA0-97E2-7D1BBAC51A0F}" type="datetime1">
              <a:rPr lang="pl-PL" smtClean="0"/>
              <a:t>09.12.2019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83097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47976-C764-44D0-930D-1AC5846C8450}" type="datetime1">
              <a:rPr lang="pl-PL" smtClean="0"/>
              <a:t>09.12.2019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822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5702-ECF8-4274-B6BF-9D5EEBC26FE5}" type="datetime1">
              <a:rPr lang="pl-PL" smtClean="0"/>
              <a:t>09.12.2019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661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6C6A-A83C-4E27-990F-89F11F779CE0}" type="datetime1">
              <a:rPr lang="pl-PL" smtClean="0"/>
              <a:t>09.12.2019</a:t>
            </a:fld>
            <a:endParaRPr lang="pl-PL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B3136502-6CF9-4348-9B2F-4B49B527205D}"/>
              </a:ext>
            </a:extLst>
          </p:cNvPr>
          <p:cNvSpPr/>
          <p:nvPr userDrawn="1"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194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7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14E86EA-95E3-4DA0-97E2-7D1BBAC51A0F}" type="datetime1">
              <a:rPr lang="pl-PL" smtClean="0"/>
              <a:t>09.12.2019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499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3C17336D-5AF5-4EB8-9331-4DAD220864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52" y="177799"/>
            <a:ext cx="2095500" cy="2438400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62FC6755-DF14-40CE-804F-1BFF2BB982B3}"/>
              </a:ext>
            </a:extLst>
          </p:cNvPr>
          <p:cNvSpPr/>
          <p:nvPr/>
        </p:nvSpPr>
        <p:spPr>
          <a:xfrm>
            <a:off x="232611" y="1544377"/>
            <a:ext cx="1161313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7200" b="1" cap="none" spc="0" dirty="0">
                <a:ln w="12700">
                  <a:solidFill>
                    <a:schemeClr val="bg1">
                      <a:lumMod val="95000"/>
                      <a:lumOff val="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BUDŻET </a:t>
            </a:r>
            <a:br>
              <a:rPr lang="pl-PL" sz="7200" b="1" cap="none" spc="0" dirty="0">
                <a:ln w="12700">
                  <a:solidFill>
                    <a:schemeClr val="bg1">
                      <a:lumMod val="95000"/>
                      <a:lumOff val="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r>
              <a:rPr lang="pl-PL" sz="7200" b="1" cap="none" spc="0" dirty="0">
                <a:ln w="12700">
                  <a:solidFill>
                    <a:schemeClr val="bg1">
                      <a:lumMod val="95000"/>
                      <a:lumOff val="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POWIATU MIELECKIEGO </a:t>
            </a:r>
            <a:br>
              <a:rPr lang="pl-PL" sz="7200" b="1" cap="none" spc="0" dirty="0">
                <a:ln w="12700">
                  <a:solidFill>
                    <a:schemeClr val="bg1">
                      <a:lumMod val="95000"/>
                      <a:lumOff val="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r>
              <a:rPr lang="pl-PL" sz="7200" b="1" cap="none" spc="0" dirty="0">
                <a:ln w="12700">
                  <a:solidFill>
                    <a:schemeClr val="bg1">
                      <a:lumMod val="95000"/>
                      <a:lumOff val="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NA ROK 2020</a:t>
            </a:r>
            <a:endParaRPr lang="pl-PL" sz="7200" b="1" cap="none" spc="0" dirty="0">
              <a:ln w="12700">
                <a:solidFill>
                  <a:schemeClr val="bg1">
                    <a:lumMod val="95000"/>
                    <a:lumOff val="5000"/>
                  </a:schemeClr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187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458598" y="575691"/>
            <a:ext cx="11937534" cy="882032"/>
          </a:xfrm>
        </p:spPr>
        <p:txBody>
          <a:bodyPr>
            <a:noAutofit/>
          </a:bodyPr>
          <a:lstStyle/>
          <a:p>
            <a:r>
              <a:rPr lang="pl-PL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Kierunki wydatkowania środków</a:t>
            </a:r>
            <a:endParaRPr lang="pl-PL" sz="4000" b="1" u="sng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2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6769011"/>
              </p:ext>
            </p:extLst>
          </p:nvPr>
        </p:nvGraphicFramePr>
        <p:xfrm>
          <a:off x="713063" y="237134"/>
          <a:ext cx="10949547" cy="6893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upa 5">
            <a:extLst>
              <a:ext uri="{FF2B5EF4-FFF2-40B4-BE49-F238E27FC236}">
                <a16:creationId xmlns:a16="http://schemas.microsoft.com/office/drawing/2014/main" id="{09D285E9-A996-4B93-905B-6D4141E736C0}"/>
              </a:ext>
            </a:extLst>
          </p:cNvPr>
          <p:cNvGrpSpPr/>
          <p:nvPr/>
        </p:nvGrpSpPr>
        <p:grpSpPr>
          <a:xfrm>
            <a:off x="962527" y="5999001"/>
            <a:ext cx="1234919" cy="283308"/>
            <a:chOff x="-221117" y="12411"/>
            <a:chExt cx="5948552" cy="1062720"/>
          </a:xfrm>
        </p:grpSpPr>
        <p:sp>
          <p:nvSpPr>
            <p:cNvPr id="8" name="Prostokąt: zaokrąglone rogi 7">
              <a:extLst>
                <a:ext uri="{FF2B5EF4-FFF2-40B4-BE49-F238E27FC236}">
                  <a16:creationId xmlns:a16="http://schemas.microsoft.com/office/drawing/2014/main" id="{C03FEC95-F35B-4BEC-AA94-62DFEEDED9E7}"/>
                </a:ext>
              </a:extLst>
            </p:cNvPr>
            <p:cNvSpPr/>
            <p:nvPr/>
          </p:nvSpPr>
          <p:spPr>
            <a:xfrm>
              <a:off x="301571" y="12411"/>
              <a:ext cx="5425864" cy="106272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Prostokąt: zaokrąglone rogi 4">
              <a:extLst>
                <a:ext uri="{FF2B5EF4-FFF2-40B4-BE49-F238E27FC236}">
                  <a16:creationId xmlns:a16="http://schemas.microsoft.com/office/drawing/2014/main" id="{155D79DB-8EDF-42CC-8399-5BC0CCEFC148}"/>
                </a:ext>
              </a:extLst>
            </p:cNvPr>
            <p:cNvSpPr txBox="1"/>
            <p:nvPr/>
          </p:nvSpPr>
          <p:spPr>
            <a:xfrm>
              <a:off x="-221117" y="64289"/>
              <a:ext cx="5896673" cy="9589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9582" tIns="0" rIns="159582" bIns="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200" b="1" kern="1200" dirty="0">
                  <a:solidFill>
                    <a:schemeClr val="tx1"/>
                  </a:solidFill>
                  <a:latin typeface="Garamond" panose="02020404030301010803" pitchFamily="18" charset="0"/>
                  <a:ea typeface="Batang" panose="02030600000101010101" pitchFamily="18" charset="-127"/>
                </a:rPr>
                <a:t>85 325 541 zł</a:t>
              </a:r>
              <a:endParaRPr lang="pl-PL" sz="1200" b="1" i="1" kern="1200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endParaRPr>
            </a:p>
          </p:txBody>
        </p:sp>
      </p:grpSp>
      <p:grpSp>
        <p:nvGrpSpPr>
          <p:cNvPr id="10" name="Grupa 9">
            <a:extLst>
              <a:ext uri="{FF2B5EF4-FFF2-40B4-BE49-F238E27FC236}">
                <a16:creationId xmlns:a16="http://schemas.microsoft.com/office/drawing/2014/main" id="{356238E2-6C24-459C-98BC-C51B7E1DE874}"/>
              </a:ext>
            </a:extLst>
          </p:cNvPr>
          <p:cNvGrpSpPr/>
          <p:nvPr/>
        </p:nvGrpSpPr>
        <p:grpSpPr>
          <a:xfrm>
            <a:off x="2644891" y="5999001"/>
            <a:ext cx="1126409" cy="283308"/>
            <a:chOff x="301571" y="12411"/>
            <a:chExt cx="5425864" cy="1062720"/>
          </a:xfrm>
        </p:grpSpPr>
        <p:sp>
          <p:nvSpPr>
            <p:cNvPr id="11" name="Prostokąt: zaokrąglone rogi 10">
              <a:extLst>
                <a:ext uri="{FF2B5EF4-FFF2-40B4-BE49-F238E27FC236}">
                  <a16:creationId xmlns:a16="http://schemas.microsoft.com/office/drawing/2014/main" id="{63BF1DEC-9DA1-45F9-94C9-724FD99B251E}"/>
                </a:ext>
              </a:extLst>
            </p:cNvPr>
            <p:cNvSpPr/>
            <p:nvPr/>
          </p:nvSpPr>
          <p:spPr>
            <a:xfrm>
              <a:off x="301571" y="12411"/>
              <a:ext cx="5425864" cy="106272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Prostokąt: zaokrąglone rogi 4">
              <a:extLst>
                <a:ext uri="{FF2B5EF4-FFF2-40B4-BE49-F238E27FC236}">
                  <a16:creationId xmlns:a16="http://schemas.microsoft.com/office/drawing/2014/main" id="{529C1BC9-F302-469D-B91E-7014EB219DDD}"/>
                </a:ext>
              </a:extLst>
            </p:cNvPr>
            <p:cNvSpPr txBox="1"/>
            <p:nvPr/>
          </p:nvSpPr>
          <p:spPr>
            <a:xfrm>
              <a:off x="353450" y="64289"/>
              <a:ext cx="5322107" cy="9589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9582" tIns="0" rIns="159582" bIns="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200" b="1" kern="1200" dirty="0">
                  <a:solidFill>
                    <a:schemeClr val="tx1"/>
                  </a:solidFill>
                  <a:latin typeface="Garamond" panose="02020404030301010803" pitchFamily="18" charset="0"/>
                  <a:ea typeface="Batang" panose="02030600000101010101" pitchFamily="18" charset="-127"/>
                </a:rPr>
                <a:t>32 811 021 zł</a:t>
              </a:r>
              <a:endParaRPr lang="pl-PL" sz="1200" b="1" i="1" kern="1200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endParaRPr>
            </a:p>
          </p:txBody>
        </p:sp>
      </p:grpSp>
      <p:grpSp>
        <p:nvGrpSpPr>
          <p:cNvPr id="13" name="Grupa 12">
            <a:extLst>
              <a:ext uri="{FF2B5EF4-FFF2-40B4-BE49-F238E27FC236}">
                <a16:creationId xmlns:a16="http://schemas.microsoft.com/office/drawing/2014/main" id="{361573BB-48C3-4FC4-840A-E154A60FA961}"/>
              </a:ext>
            </a:extLst>
          </p:cNvPr>
          <p:cNvGrpSpPr/>
          <p:nvPr/>
        </p:nvGrpSpPr>
        <p:grpSpPr>
          <a:xfrm>
            <a:off x="4218745" y="5999001"/>
            <a:ext cx="1183427" cy="283308"/>
            <a:chOff x="26918" y="12411"/>
            <a:chExt cx="5700517" cy="1062720"/>
          </a:xfrm>
        </p:grpSpPr>
        <p:sp>
          <p:nvSpPr>
            <p:cNvPr id="14" name="Prostokąt: zaokrąglone rogi 13">
              <a:extLst>
                <a:ext uri="{FF2B5EF4-FFF2-40B4-BE49-F238E27FC236}">
                  <a16:creationId xmlns:a16="http://schemas.microsoft.com/office/drawing/2014/main" id="{DAA17364-46C3-47C4-9E13-39BA53601AF2}"/>
                </a:ext>
              </a:extLst>
            </p:cNvPr>
            <p:cNvSpPr/>
            <p:nvPr/>
          </p:nvSpPr>
          <p:spPr>
            <a:xfrm>
              <a:off x="301571" y="12411"/>
              <a:ext cx="5425864" cy="106272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Prostokąt: zaokrąglone rogi 4">
              <a:extLst>
                <a:ext uri="{FF2B5EF4-FFF2-40B4-BE49-F238E27FC236}">
                  <a16:creationId xmlns:a16="http://schemas.microsoft.com/office/drawing/2014/main" id="{B1F53B16-D429-48A8-8DB3-6747D8419432}"/>
                </a:ext>
              </a:extLst>
            </p:cNvPr>
            <p:cNvSpPr txBox="1"/>
            <p:nvPr/>
          </p:nvSpPr>
          <p:spPr>
            <a:xfrm>
              <a:off x="26918" y="64289"/>
              <a:ext cx="5648643" cy="9589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9582" tIns="0" rIns="159582" bIns="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200" b="1" kern="1200" dirty="0">
                  <a:solidFill>
                    <a:schemeClr val="tx1"/>
                  </a:solidFill>
                  <a:latin typeface="Garamond" panose="02020404030301010803" pitchFamily="18" charset="0"/>
                  <a:ea typeface="Batang" panose="02030600000101010101" pitchFamily="18" charset="-127"/>
                </a:rPr>
                <a:t>19 524 698 zł</a:t>
              </a:r>
              <a:endParaRPr lang="pl-PL" sz="1200" b="1" i="1" kern="1200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endParaRPr>
            </a:p>
          </p:txBody>
        </p:sp>
      </p:grpSp>
      <p:grpSp>
        <p:nvGrpSpPr>
          <p:cNvPr id="16" name="Grupa 15">
            <a:extLst>
              <a:ext uri="{FF2B5EF4-FFF2-40B4-BE49-F238E27FC236}">
                <a16:creationId xmlns:a16="http://schemas.microsoft.com/office/drawing/2014/main" id="{AA276BDF-282C-4B4E-9AC8-4C630DBA1673}"/>
              </a:ext>
            </a:extLst>
          </p:cNvPr>
          <p:cNvGrpSpPr/>
          <p:nvPr/>
        </p:nvGrpSpPr>
        <p:grpSpPr>
          <a:xfrm>
            <a:off x="5775109" y="5999001"/>
            <a:ext cx="1126409" cy="283308"/>
            <a:chOff x="301571" y="12411"/>
            <a:chExt cx="5425864" cy="1062720"/>
          </a:xfrm>
        </p:grpSpPr>
        <p:sp>
          <p:nvSpPr>
            <p:cNvPr id="17" name="Prostokąt: zaokrąglone rogi 16">
              <a:extLst>
                <a:ext uri="{FF2B5EF4-FFF2-40B4-BE49-F238E27FC236}">
                  <a16:creationId xmlns:a16="http://schemas.microsoft.com/office/drawing/2014/main" id="{15A25461-CFE6-4A7F-9A21-30CB0C2C7435}"/>
                </a:ext>
              </a:extLst>
            </p:cNvPr>
            <p:cNvSpPr/>
            <p:nvPr/>
          </p:nvSpPr>
          <p:spPr>
            <a:xfrm>
              <a:off x="301571" y="12411"/>
              <a:ext cx="5425864" cy="106272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Prostokąt: zaokrąglone rogi 4">
              <a:extLst>
                <a:ext uri="{FF2B5EF4-FFF2-40B4-BE49-F238E27FC236}">
                  <a16:creationId xmlns:a16="http://schemas.microsoft.com/office/drawing/2014/main" id="{D629F5A9-A58B-4290-928E-B32456199632}"/>
                </a:ext>
              </a:extLst>
            </p:cNvPr>
            <p:cNvSpPr txBox="1"/>
            <p:nvPr/>
          </p:nvSpPr>
          <p:spPr>
            <a:xfrm>
              <a:off x="353445" y="168045"/>
              <a:ext cx="5322107" cy="803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9582" tIns="0" rIns="159582" bIns="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200" b="1" kern="1200" dirty="0">
                  <a:solidFill>
                    <a:schemeClr val="tx1"/>
                  </a:solidFill>
                  <a:latin typeface="Garamond" panose="02020404030301010803" pitchFamily="18" charset="0"/>
                  <a:ea typeface="Batang" panose="02030600000101010101" pitchFamily="18" charset="-127"/>
                </a:rPr>
                <a:t>9 731 022 zł</a:t>
              </a:r>
              <a:endParaRPr lang="pl-PL" sz="1200" b="1" i="1" kern="1200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endParaRPr>
            </a:p>
          </p:txBody>
        </p:sp>
      </p:grpSp>
      <p:grpSp>
        <p:nvGrpSpPr>
          <p:cNvPr id="19" name="Grupa 18">
            <a:extLst>
              <a:ext uri="{FF2B5EF4-FFF2-40B4-BE49-F238E27FC236}">
                <a16:creationId xmlns:a16="http://schemas.microsoft.com/office/drawing/2014/main" id="{DD8629CF-847E-4BFB-8E52-14D1647D990A}"/>
              </a:ext>
            </a:extLst>
          </p:cNvPr>
          <p:cNvGrpSpPr/>
          <p:nvPr/>
        </p:nvGrpSpPr>
        <p:grpSpPr>
          <a:xfrm>
            <a:off x="7361888" y="5992829"/>
            <a:ext cx="1126409" cy="283308"/>
            <a:chOff x="301571" y="12411"/>
            <a:chExt cx="5425864" cy="1062720"/>
          </a:xfrm>
        </p:grpSpPr>
        <p:sp>
          <p:nvSpPr>
            <p:cNvPr id="20" name="Prostokąt: zaokrąglone rogi 19">
              <a:extLst>
                <a:ext uri="{FF2B5EF4-FFF2-40B4-BE49-F238E27FC236}">
                  <a16:creationId xmlns:a16="http://schemas.microsoft.com/office/drawing/2014/main" id="{67057D2B-98B5-49E8-8194-C9730B0E22C2}"/>
                </a:ext>
              </a:extLst>
            </p:cNvPr>
            <p:cNvSpPr/>
            <p:nvPr/>
          </p:nvSpPr>
          <p:spPr>
            <a:xfrm>
              <a:off x="301571" y="12411"/>
              <a:ext cx="5425864" cy="106272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Prostokąt: zaokrąglone rogi 4">
              <a:extLst>
                <a:ext uri="{FF2B5EF4-FFF2-40B4-BE49-F238E27FC236}">
                  <a16:creationId xmlns:a16="http://schemas.microsoft.com/office/drawing/2014/main" id="{0D3E5831-E9A2-4BA0-B668-F0AB4BB07228}"/>
                </a:ext>
              </a:extLst>
            </p:cNvPr>
            <p:cNvSpPr txBox="1"/>
            <p:nvPr/>
          </p:nvSpPr>
          <p:spPr>
            <a:xfrm>
              <a:off x="353450" y="64289"/>
              <a:ext cx="5322107" cy="9589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9582" tIns="0" rIns="159582" bIns="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200" b="1" kern="1200" dirty="0">
                  <a:solidFill>
                    <a:schemeClr val="tx1"/>
                  </a:solidFill>
                  <a:latin typeface="Garamond" panose="02020404030301010803" pitchFamily="18" charset="0"/>
                  <a:ea typeface="Batang" panose="02030600000101010101" pitchFamily="18" charset="-127"/>
                </a:rPr>
                <a:t>9 296 834 zł</a:t>
              </a:r>
              <a:endParaRPr lang="pl-PL" sz="1200" b="1" i="1" kern="1200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endParaRPr>
            </a:p>
          </p:txBody>
        </p:sp>
      </p:grpSp>
      <p:grpSp>
        <p:nvGrpSpPr>
          <p:cNvPr id="22" name="Grupa 21">
            <a:extLst>
              <a:ext uri="{FF2B5EF4-FFF2-40B4-BE49-F238E27FC236}">
                <a16:creationId xmlns:a16="http://schemas.microsoft.com/office/drawing/2014/main" id="{A9564C1C-5D2F-46B0-9FA0-5E4F98D842B0}"/>
              </a:ext>
            </a:extLst>
          </p:cNvPr>
          <p:cNvGrpSpPr/>
          <p:nvPr/>
        </p:nvGrpSpPr>
        <p:grpSpPr>
          <a:xfrm>
            <a:off x="8924972" y="5975872"/>
            <a:ext cx="1172658" cy="291881"/>
            <a:chOff x="78792" y="-19747"/>
            <a:chExt cx="5648643" cy="1094878"/>
          </a:xfrm>
        </p:grpSpPr>
        <p:sp>
          <p:nvSpPr>
            <p:cNvPr id="23" name="Prostokąt: zaokrąglone rogi 22">
              <a:extLst>
                <a:ext uri="{FF2B5EF4-FFF2-40B4-BE49-F238E27FC236}">
                  <a16:creationId xmlns:a16="http://schemas.microsoft.com/office/drawing/2014/main" id="{80F6E54D-69CA-415B-A75F-F6AA88CE3ECB}"/>
                </a:ext>
              </a:extLst>
            </p:cNvPr>
            <p:cNvSpPr/>
            <p:nvPr/>
          </p:nvSpPr>
          <p:spPr>
            <a:xfrm>
              <a:off x="301571" y="12411"/>
              <a:ext cx="5425864" cy="106272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Prostokąt: zaokrąglone rogi 4">
              <a:extLst>
                <a:ext uri="{FF2B5EF4-FFF2-40B4-BE49-F238E27FC236}">
                  <a16:creationId xmlns:a16="http://schemas.microsoft.com/office/drawing/2014/main" id="{94898BBC-0409-466B-81FF-3BD40C07BF37}"/>
                </a:ext>
              </a:extLst>
            </p:cNvPr>
            <p:cNvSpPr txBox="1"/>
            <p:nvPr/>
          </p:nvSpPr>
          <p:spPr>
            <a:xfrm>
              <a:off x="78792" y="-19747"/>
              <a:ext cx="5596760" cy="9589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9582" tIns="0" rIns="159582" bIns="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200" b="1" kern="1200" dirty="0">
                  <a:solidFill>
                    <a:schemeClr val="tx1"/>
                  </a:solidFill>
                  <a:latin typeface="Garamond" panose="02020404030301010803" pitchFamily="18" charset="0"/>
                  <a:ea typeface="Batang" panose="02030600000101010101" pitchFamily="18" charset="-127"/>
                </a:rPr>
                <a:t>32 255 884 zł</a:t>
              </a:r>
              <a:endParaRPr lang="pl-PL" sz="1200" b="1" i="1" kern="1200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204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28337" y="0"/>
            <a:ext cx="12560969" cy="882032"/>
          </a:xfrm>
        </p:spPr>
        <p:txBody>
          <a:bodyPr>
            <a:noAutofit/>
          </a:bodyPr>
          <a:lstStyle/>
          <a:p>
            <a:r>
              <a:rPr lang="pl-PL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Udział procentowy poszczególnych kierunków wydatkowania </a:t>
            </a:r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3037743865"/>
              </p:ext>
            </p:extLst>
          </p:nvPr>
        </p:nvGraphicFramePr>
        <p:xfrm>
          <a:off x="1749255" y="417096"/>
          <a:ext cx="8280920" cy="6999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3725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368968" y="328030"/>
            <a:ext cx="11454063" cy="882032"/>
          </a:xfrm>
        </p:spPr>
        <p:txBody>
          <a:bodyPr>
            <a:noAutofit/>
          </a:bodyPr>
          <a:lstStyle/>
          <a:p>
            <a:r>
              <a:rPr lang="pl-PL" sz="48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EDUKACJA – 85 325 541 zł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3B66812D-210E-4E2D-A296-8D07D9B996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4252722"/>
              </p:ext>
            </p:extLst>
          </p:nvPr>
        </p:nvGraphicFramePr>
        <p:xfrm>
          <a:off x="748105" y="2278594"/>
          <a:ext cx="603143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Podtytuł 2">
            <a:extLst>
              <a:ext uri="{FF2B5EF4-FFF2-40B4-BE49-F238E27FC236}">
                <a16:creationId xmlns:a16="http://schemas.microsoft.com/office/drawing/2014/main" id="{E6162A4C-28B4-49A2-B5DF-14C5382C0165}"/>
              </a:ext>
            </a:extLst>
          </p:cNvPr>
          <p:cNvSpPr txBox="1">
            <a:spLocks/>
          </p:cNvSpPr>
          <p:nvPr/>
        </p:nvSpPr>
        <p:spPr>
          <a:xfrm>
            <a:off x="7754210" y="2278594"/>
            <a:ext cx="3569369" cy="882032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Źródła finansowania: 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subwencja oświatowa – 71 752 407 zł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dotacja budżetu państwa – 327 600 zł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środki europejskie – 2 356 328 zł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środki własne – 10 889 206 zł</a:t>
            </a:r>
            <a:endParaRPr lang="pl-PL" sz="1400" dirty="0">
              <a:solidFill>
                <a:schemeClr val="tx1"/>
              </a:solidFill>
            </a:endParaRPr>
          </a:p>
          <a:p>
            <a:endParaRPr lang="pl-PL" sz="14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7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781441" y="297064"/>
            <a:ext cx="9846454" cy="882032"/>
          </a:xfrm>
        </p:spPr>
        <p:txBody>
          <a:bodyPr>
            <a:noAutofit/>
          </a:bodyPr>
          <a:lstStyle/>
          <a:p>
            <a:r>
              <a:rPr lang="pl-PL" sz="4800" b="1" u="sng" dirty="0">
                <a:ln w="12700">
                  <a:solidFill>
                    <a:schemeClr val="bg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Kluczowe inwestycje</a:t>
            </a:r>
            <a:endParaRPr lang="pl-PL" sz="4800" b="1" u="sng" dirty="0">
              <a:ln w="12700">
                <a:solidFill>
                  <a:schemeClr val="bg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FDC73632-76B7-4C70-A08A-15EE76C7C692}"/>
              </a:ext>
            </a:extLst>
          </p:cNvPr>
          <p:cNvSpPr/>
          <p:nvPr/>
        </p:nvSpPr>
        <p:spPr>
          <a:xfrm>
            <a:off x="391026" y="1467854"/>
            <a:ext cx="1118535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>
                <a:latin typeface="Garamond" panose="02020404030301010803" pitchFamily="18" charset="0"/>
              </a:rPr>
              <a:t>* Termomodernizacja budynku internatu przy Powiatowym Zespole Placówek Szkolno-Wychowawczych w Mielcu w tym docieplenie i przebudowa dachu – </a:t>
            </a:r>
            <a:r>
              <a:rPr lang="pl-PL" sz="2400" b="1" dirty="0">
                <a:latin typeface="Garamond" panose="02020404030301010803" pitchFamily="18" charset="0"/>
              </a:rPr>
              <a:t>700 000 zł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b="1" dirty="0">
              <a:latin typeface="Garamond" panose="02020404030301010803" pitchFamily="18" charset="0"/>
            </a:endParaRPr>
          </a:p>
          <a:p>
            <a:r>
              <a:rPr lang="pl-PL" sz="2400" dirty="0">
                <a:latin typeface="Garamond" panose="02020404030301010803" pitchFamily="18" charset="0"/>
              </a:rPr>
              <a:t>* Przebudowa boiska na wielofunkcyjne boisko sportowe przy Zespole Placówek Szkolno-Wychowawczych w Mielcu – </a:t>
            </a:r>
            <a:r>
              <a:rPr lang="pl-PL" sz="2400" b="1" dirty="0">
                <a:latin typeface="Garamond" panose="02020404030301010803" pitchFamily="18" charset="0"/>
              </a:rPr>
              <a:t>636 930 zł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b="1" dirty="0">
              <a:latin typeface="Garamond" panose="02020404030301010803" pitchFamily="18" charset="0"/>
            </a:endParaRPr>
          </a:p>
          <a:p>
            <a:r>
              <a:rPr lang="pl-PL" sz="2400" dirty="0">
                <a:latin typeface="Garamond" panose="02020404030301010803" pitchFamily="18" charset="0"/>
              </a:rPr>
              <a:t>* Rozbudowa budynku I Liceum Ogólnokształcącego w Mielcu o platformę pionową zewnętrzną, budowa podjazdu dla osób niepełnosprawnych wraz z przebudową wejścia głównego oraz przebudowa i remont części budynku w zakresie pomieszczeń higieniczno-sanitarnych z dostosowaniem dla osób niepełnosprawnych w ramach likwidacji barier architektonicznych budynku – </a:t>
            </a:r>
            <a:r>
              <a:rPr lang="pl-PL" sz="2400" b="1" dirty="0">
                <a:latin typeface="Garamond" panose="02020404030301010803" pitchFamily="18" charset="0"/>
              </a:rPr>
              <a:t>264 450 zł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19724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046135" y="329148"/>
            <a:ext cx="9846454" cy="882032"/>
          </a:xfrm>
        </p:spPr>
        <p:txBody>
          <a:bodyPr>
            <a:noAutofit/>
          </a:bodyPr>
          <a:lstStyle/>
          <a:p>
            <a:r>
              <a:rPr lang="pl-PL" sz="4800" b="1" u="sng" dirty="0">
                <a:ln w="12700">
                  <a:solidFill>
                    <a:schemeClr val="bg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Kluczowe inwestycje</a:t>
            </a:r>
            <a:endParaRPr lang="pl-PL" sz="4800" b="1" u="sng" dirty="0">
              <a:ln w="12700">
                <a:solidFill>
                  <a:schemeClr val="bg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FDC73632-76B7-4C70-A08A-15EE76C7C692}"/>
              </a:ext>
            </a:extLst>
          </p:cNvPr>
          <p:cNvSpPr/>
          <p:nvPr/>
        </p:nvSpPr>
        <p:spPr>
          <a:xfrm>
            <a:off x="362952" y="1289392"/>
            <a:ext cx="1116330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pl-PL" b="1" dirty="0"/>
          </a:p>
          <a:p>
            <a:r>
              <a:rPr lang="pl-PL" sz="2400" dirty="0">
                <a:latin typeface="Garamond" panose="02020404030301010803" pitchFamily="18" charset="0"/>
              </a:rPr>
              <a:t>* Poprawa jakości środowiska w Mielcu poprzez rozwój zieleni wokół Powiatowego Zespołu Placówek Szkolno-Wychowawczych – </a:t>
            </a:r>
            <a:r>
              <a:rPr lang="pl-PL" sz="2400" b="1" dirty="0">
                <a:latin typeface="Garamond" panose="02020404030301010803" pitchFamily="18" charset="0"/>
              </a:rPr>
              <a:t>100 100 zł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b="1" dirty="0">
              <a:latin typeface="Garamond" panose="02020404030301010803" pitchFamily="18" charset="0"/>
            </a:endParaRPr>
          </a:p>
          <a:p>
            <a:r>
              <a:rPr lang="pl-PL" sz="2400" dirty="0">
                <a:latin typeface="Garamond" panose="02020404030301010803" pitchFamily="18" charset="0"/>
              </a:rPr>
              <a:t>* Dokumentacja budowy hali gimnastycznej wraz z infrastrukturą techniczną przy II Liceum Ogólnokształcącym w Mielcu – </a:t>
            </a:r>
            <a:r>
              <a:rPr lang="pl-PL" sz="2400" b="1" dirty="0">
                <a:latin typeface="Garamond" panose="02020404030301010803" pitchFamily="18" charset="0"/>
              </a:rPr>
              <a:t>100 000 zł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b="1" dirty="0">
              <a:latin typeface="Garamond" panose="02020404030301010803" pitchFamily="18" charset="0"/>
            </a:endParaRPr>
          </a:p>
          <a:p>
            <a:r>
              <a:rPr lang="pl-PL" sz="2400" dirty="0">
                <a:latin typeface="Garamond" panose="02020404030301010803" pitchFamily="18" charset="0"/>
              </a:rPr>
              <a:t>* Ekspertyza i dokumentacja techniczna  dotycząca naprawy dachu w zabytkowej części Zespołu Szkół Ekonomicznych w Mielcu – </a:t>
            </a:r>
            <a:r>
              <a:rPr lang="pl-PL" sz="2400" b="1" dirty="0">
                <a:latin typeface="Garamond" panose="02020404030301010803" pitchFamily="18" charset="0"/>
              </a:rPr>
              <a:t>80 000 zł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b="1" dirty="0"/>
          </a:p>
          <a:p>
            <a:r>
              <a:rPr lang="pl-PL" sz="2400" dirty="0">
                <a:latin typeface="Garamond" panose="02020404030301010803" pitchFamily="18" charset="0"/>
              </a:rPr>
              <a:t>* Budowa budynku gospodarczo - garażowego przy I Liceum Ogólnokształcącym w Mielcu wraz z zagospodarowaniem terenu – </a:t>
            </a:r>
            <a:r>
              <a:rPr lang="pl-PL" sz="2400" b="1" dirty="0">
                <a:latin typeface="Garamond" panose="02020404030301010803" pitchFamily="18" charset="0"/>
              </a:rPr>
              <a:t>20 000 zł</a:t>
            </a:r>
          </a:p>
          <a:p>
            <a:endParaRPr lang="pl-PL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5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368968" y="328030"/>
            <a:ext cx="11718758" cy="882032"/>
          </a:xfrm>
        </p:spPr>
        <p:txBody>
          <a:bodyPr>
            <a:noAutofit/>
          </a:bodyPr>
          <a:lstStyle/>
          <a:p>
            <a:r>
              <a:rPr lang="pl-PL" sz="48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TRANSPORT I ŁĄCZNOŚĆ – 32 811 021 zł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3B66812D-210E-4E2D-A296-8D07D9B996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4394480"/>
              </p:ext>
            </p:extLst>
          </p:nvPr>
        </p:nvGraphicFramePr>
        <p:xfrm>
          <a:off x="748105" y="2278594"/>
          <a:ext cx="603143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Podtytuł 2">
            <a:extLst>
              <a:ext uri="{FF2B5EF4-FFF2-40B4-BE49-F238E27FC236}">
                <a16:creationId xmlns:a16="http://schemas.microsoft.com/office/drawing/2014/main" id="{E6162A4C-28B4-49A2-B5DF-14C5382C0165}"/>
              </a:ext>
            </a:extLst>
          </p:cNvPr>
          <p:cNvSpPr txBox="1">
            <a:spLocks/>
          </p:cNvSpPr>
          <p:nvPr/>
        </p:nvSpPr>
        <p:spPr>
          <a:xfrm>
            <a:off x="7754210" y="2278594"/>
            <a:ext cx="3860274" cy="882032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Źródła finansowania: 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Fundusz Dróg Samorządowych – 15 710 372 zł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dotacja budżetu państwa – 11 453 zł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środki własne – 17 089 196 zł</a:t>
            </a:r>
            <a:endParaRPr lang="pl-PL" sz="1400" dirty="0">
              <a:solidFill>
                <a:schemeClr val="tx1"/>
              </a:solidFill>
            </a:endParaRPr>
          </a:p>
          <a:p>
            <a:endParaRPr lang="pl-PL" sz="14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3738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248973" y="265787"/>
            <a:ext cx="9846454" cy="882032"/>
          </a:xfrm>
        </p:spPr>
        <p:txBody>
          <a:bodyPr>
            <a:noAutofit/>
          </a:bodyPr>
          <a:lstStyle/>
          <a:p>
            <a:r>
              <a:rPr lang="pl-PL" sz="4800" b="1" u="sng" dirty="0">
                <a:ln w="12700">
                  <a:solidFill>
                    <a:schemeClr val="bg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Kluczowe inwestycje </a:t>
            </a:r>
            <a:endParaRPr lang="pl-PL" sz="4800" b="1" u="sng" dirty="0">
              <a:ln w="12700">
                <a:solidFill>
                  <a:schemeClr val="bg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FDC73632-76B7-4C70-A08A-15EE76C7C692}"/>
              </a:ext>
            </a:extLst>
          </p:cNvPr>
          <p:cNvSpPr/>
          <p:nvPr/>
        </p:nvSpPr>
        <p:spPr>
          <a:xfrm>
            <a:off x="678859" y="1909011"/>
            <a:ext cx="106629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>
              <a:latin typeface="Garamond" panose="02020404030301010803" pitchFamily="18" charset="0"/>
            </a:endParaRPr>
          </a:p>
          <a:p>
            <a:endParaRPr lang="pl-PL" dirty="0">
              <a:latin typeface="Garamond" panose="02020404030301010803" pitchFamily="18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7F21AFD0-801E-4421-9AB5-2E2A9A885768}"/>
              </a:ext>
            </a:extLst>
          </p:cNvPr>
          <p:cNvSpPr/>
          <p:nvPr/>
        </p:nvSpPr>
        <p:spPr>
          <a:xfrm>
            <a:off x="699296" y="1693774"/>
            <a:ext cx="1081384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latin typeface="Garamond" panose="02020404030301010803" pitchFamily="18" charset="0"/>
              </a:rPr>
              <a:t>* Przebudowa drogi powiatowej Nr 1141R ul. Wojska Polskiego w Mielcu – </a:t>
            </a:r>
            <a:r>
              <a:rPr lang="pl-PL" sz="2000" b="1" dirty="0">
                <a:latin typeface="Garamond" panose="02020404030301010803" pitchFamily="18" charset="0"/>
              </a:rPr>
              <a:t>9 350 771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b="1" dirty="0">
              <a:latin typeface="Garamond" panose="02020404030301010803" pitchFamily="18" charset="0"/>
            </a:endParaRPr>
          </a:p>
          <a:p>
            <a:r>
              <a:rPr lang="pl-PL" sz="2000" dirty="0">
                <a:latin typeface="Garamond" panose="02020404030301010803" pitchFamily="18" charset="0"/>
              </a:rPr>
              <a:t>* Przebudowa drogi powiatowej Nr 1163R relacji Zgórsko - Wola Wadowska w miejscowości Wola Wadowska – </a:t>
            </a:r>
            <a:r>
              <a:rPr lang="pl-PL" sz="2000" b="1" dirty="0">
                <a:latin typeface="Garamond" panose="02020404030301010803" pitchFamily="18" charset="0"/>
              </a:rPr>
              <a:t>3 822 722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b="1" dirty="0">
              <a:latin typeface="Garamond" panose="02020404030301010803" pitchFamily="18" charset="0"/>
            </a:endParaRPr>
          </a:p>
          <a:p>
            <a:r>
              <a:rPr lang="pl-PL" sz="2000" dirty="0">
                <a:latin typeface="Garamond" panose="02020404030301010803" pitchFamily="18" charset="0"/>
              </a:rPr>
              <a:t>* Przebudowa drogi powiatowej Nr 1161R relacji Tuszów Narodowy - Chorzelów - Mielec w miejscowości Chorzelów – </a:t>
            </a:r>
            <a:r>
              <a:rPr lang="pl-PL" sz="2000" b="1" dirty="0">
                <a:latin typeface="Garamond" panose="02020404030301010803" pitchFamily="18" charset="0"/>
              </a:rPr>
              <a:t>1 599 372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b="1" dirty="0">
              <a:latin typeface="Garamond" panose="02020404030301010803" pitchFamily="18" charset="0"/>
            </a:endParaRPr>
          </a:p>
          <a:p>
            <a:r>
              <a:rPr lang="pl-PL" sz="2000" dirty="0">
                <a:latin typeface="Garamond" panose="02020404030301010803" pitchFamily="18" charset="0"/>
              </a:rPr>
              <a:t>* Przebudowa mostów w ciągu drogi powiatowej Nr 1169R Podleszany - Rydzów - Ruda - Zasów w miejscowości Podleszany i Ruda – </a:t>
            </a:r>
            <a:r>
              <a:rPr lang="pl-PL" sz="2000" b="1" dirty="0">
                <a:latin typeface="Garamond" panose="02020404030301010803" pitchFamily="18" charset="0"/>
              </a:rPr>
              <a:t>1 400 000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28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172773" y="0"/>
            <a:ext cx="9846454" cy="882032"/>
          </a:xfrm>
        </p:spPr>
        <p:txBody>
          <a:bodyPr>
            <a:noAutofit/>
          </a:bodyPr>
          <a:lstStyle/>
          <a:p>
            <a:r>
              <a:rPr lang="pl-PL" sz="4800" b="1" u="sng" dirty="0">
                <a:ln w="12700">
                  <a:solidFill>
                    <a:schemeClr val="bg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Kluczowe inwestycje</a:t>
            </a:r>
            <a:endParaRPr lang="pl-PL" sz="4800" b="1" u="sng" dirty="0">
              <a:ln w="12700">
                <a:solidFill>
                  <a:schemeClr val="bg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FDC73632-76B7-4C70-A08A-15EE76C7C692}"/>
              </a:ext>
            </a:extLst>
          </p:cNvPr>
          <p:cNvSpPr/>
          <p:nvPr/>
        </p:nvSpPr>
        <p:spPr>
          <a:xfrm>
            <a:off x="678859" y="1909011"/>
            <a:ext cx="106629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>
              <a:latin typeface="Garamond" panose="02020404030301010803" pitchFamily="18" charset="0"/>
            </a:endParaRPr>
          </a:p>
          <a:p>
            <a:endParaRPr lang="pl-PL" dirty="0">
              <a:latin typeface="Garamond" panose="02020404030301010803" pitchFamily="18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7F21AFD0-801E-4421-9AB5-2E2A9A885768}"/>
              </a:ext>
            </a:extLst>
          </p:cNvPr>
          <p:cNvSpPr/>
          <p:nvPr/>
        </p:nvSpPr>
        <p:spPr>
          <a:xfrm>
            <a:off x="460131" y="1138706"/>
            <a:ext cx="1076132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sz="1000" b="1" dirty="0">
              <a:latin typeface="Garamond" panose="02020404030301010803" pitchFamily="18" charset="0"/>
            </a:endParaRPr>
          </a:p>
          <a:p>
            <a:r>
              <a:rPr lang="pl-PL" sz="2000" dirty="0">
                <a:latin typeface="Garamond" panose="02020404030301010803" pitchFamily="18" charset="0"/>
              </a:rPr>
              <a:t>* Remont drogi powiatowej Nr 1160R relacji Załuże - Zabrnie - Wadowice - Piątkowiec i Nr 1164 R relacji Wierzchowiny - Bór – Jamy – </a:t>
            </a:r>
            <a:r>
              <a:rPr lang="pl-PL" sz="2000" b="1" dirty="0">
                <a:latin typeface="Garamond" panose="02020404030301010803" pitchFamily="18" charset="0"/>
              </a:rPr>
              <a:t>3 741 525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b="1" dirty="0">
              <a:latin typeface="Garamond" panose="02020404030301010803" pitchFamily="18" charset="0"/>
            </a:endParaRPr>
          </a:p>
          <a:p>
            <a:r>
              <a:rPr lang="pl-PL" sz="2000" dirty="0">
                <a:latin typeface="Garamond" panose="02020404030301010803" pitchFamily="18" charset="0"/>
              </a:rPr>
              <a:t>* Remont drogi powiatowej Nr 1175R relacji Przecław – Radomyśl Wielki w miejscowości Tuszyma i Przecław – </a:t>
            </a:r>
            <a:r>
              <a:rPr lang="pl-PL" sz="2000" b="1" dirty="0">
                <a:latin typeface="Garamond" panose="02020404030301010803" pitchFamily="18" charset="0"/>
              </a:rPr>
              <a:t>2 497 146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b="1" dirty="0">
              <a:latin typeface="Garamond" panose="02020404030301010803" pitchFamily="18" charset="0"/>
            </a:endParaRPr>
          </a:p>
          <a:p>
            <a:r>
              <a:rPr lang="pl-PL" sz="2000" dirty="0">
                <a:latin typeface="Garamond" panose="02020404030301010803" pitchFamily="18" charset="0"/>
              </a:rPr>
              <a:t>* Remont drogi powiatowej Nr 1172R relacji Rzemień – Dobrynin w miejscowości Rzemień – </a:t>
            </a:r>
            <a:r>
              <a:rPr lang="pl-PL" sz="2000" b="1" dirty="0">
                <a:latin typeface="Garamond" panose="02020404030301010803" pitchFamily="18" charset="0"/>
              </a:rPr>
              <a:t>2 142 512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b="1" dirty="0">
              <a:latin typeface="Garamond" panose="02020404030301010803" pitchFamily="18" charset="0"/>
            </a:endParaRPr>
          </a:p>
          <a:p>
            <a:r>
              <a:rPr lang="pl-PL" sz="2000" dirty="0">
                <a:latin typeface="Garamond" panose="02020404030301010803" pitchFamily="18" charset="0"/>
              </a:rPr>
              <a:t>* Remont drogi powiatowej Nr 1153R relacji Czermin – Ziempniów – Słupiec w miejscowości Ziempniów</a:t>
            </a:r>
          </a:p>
          <a:p>
            <a:r>
              <a:rPr lang="pl-PL" sz="2000" dirty="0">
                <a:latin typeface="Garamond" panose="02020404030301010803" pitchFamily="18" charset="0"/>
              </a:rPr>
              <a:t>– </a:t>
            </a:r>
            <a:r>
              <a:rPr lang="pl-PL" sz="2000" b="1" dirty="0">
                <a:latin typeface="Garamond" panose="02020404030301010803" pitchFamily="18" charset="0"/>
              </a:rPr>
              <a:t>1 370 282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b="1" dirty="0">
              <a:latin typeface="Garamond" panose="02020404030301010803" pitchFamily="18" charset="0"/>
            </a:endParaRPr>
          </a:p>
          <a:p>
            <a:r>
              <a:rPr lang="pl-PL" sz="2000" dirty="0">
                <a:latin typeface="Garamond" panose="02020404030301010803" pitchFamily="18" charset="0"/>
              </a:rPr>
              <a:t>* Remont drogi powiatowej Nr 1143R relacji Gawłuszowice - Chrząstów - Mielec w miejscowości Mielec</a:t>
            </a:r>
            <a:br>
              <a:rPr lang="pl-PL" sz="2000" dirty="0">
                <a:latin typeface="Garamond" panose="02020404030301010803" pitchFamily="18" charset="0"/>
              </a:rPr>
            </a:br>
            <a:r>
              <a:rPr lang="pl-PL" sz="2000" dirty="0">
                <a:latin typeface="Garamond" panose="02020404030301010803" pitchFamily="18" charset="0"/>
              </a:rPr>
              <a:t>– </a:t>
            </a:r>
            <a:r>
              <a:rPr lang="pl-PL" sz="2000" b="1" dirty="0">
                <a:latin typeface="Garamond" panose="02020404030301010803" pitchFamily="18" charset="0"/>
              </a:rPr>
              <a:t>907 568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b="1" dirty="0">
              <a:latin typeface="Garamond" panose="02020404030301010803" pitchFamily="18" charset="0"/>
            </a:endParaRPr>
          </a:p>
          <a:p>
            <a:r>
              <a:rPr lang="pl-PL" sz="2000" dirty="0">
                <a:latin typeface="Garamond" panose="02020404030301010803" pitchFamily="18" charset="0"/>
              </a:rPr>
              <a:t>* Remont drogi powiatowej Nr 1139R relacji Grochowe I - Sarnów i Nr 1140 R relacji Tuszów - Sarnów - Ostrowy Baranowskie – </a:t>
            </a:r>
            <a:r>
              <a:rPr lang="pl-PL" sz="2000" b="1" dirty="0">
                <a:latin typeface="Garamond" panose="02020404030301010803" pitchFamily="18" charset="0"/>
              </a:rPr>
              <a:t>651 629 zł</a:t>
            </a:r>
          </a:p>
        </p:txBody>
      </p:sp>
    </p:spTree>
    <p:extLst>
      <p:ext uri="{BB962C8B-B14F-4D97-AF65-F5344CB8AC3E}">
        <p14:creationId xmlns:p14="http://schemas.microsoft.com/office/powerpoint/2010/main" val="260114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368968" y="328030"/>
            <a:ext cx="11454063" cy="882032"/>
          </a:xfrm>
        </p:spPr>
        <p:txBody>
          <a:bodyPr>
            <a:noAutofit/>
          </a:bodyPr>
          <a:lstStyle/>
          <a:p>
            <a:r>
              <a:rPr lang="pl-PL" sz="44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POLITYKA I POMOC SPOŁECZNA, RODZINA – 19 524 698 zł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3B66812D-210E-4E2D-A296-8D07D9B996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0937650"/>
              </p:ext>
            </p:extLst>
          </p:nvPr>
        </p:nvGraphicFramePr>
        <p:xfrm>
          <a:off x="748105" y="2278594"/>
          <a:ext cx="603143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Podtytuł 2">
            <a:extLst>
              <a:ext uri="{FF2B5EF4-FFF2-40B4-BE49-F238E27FC236}">
                <a16:creationId xmlns:a16="http://schemas.microsoft.com/office/drawing/2014/main" id="{E6162A4C-28B4-49A2-B5DF-14C5382C0165}"/>
              </a:ext>
            </a:extLst>
          </p:cNvPr>
          <p:cNvSpPr txBox="1">
            <a:spLocks/>
          </p:cNvSpPr>
          <p:nvPr/>
        </p:nvSpPr>
        <p:spPr>
          <a:xfrm>
            <a:off x="7754210" y="2278594"/>
            <a:ext cx="3996632" cy="882032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Źródła finansowania: 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dotacje budżetu państwa i od jst – 3 108 682  zł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środki europejskie – 311 072 zł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środki własne – 16 104 944 zł</a:t>
            </a:r>
            <a:endParaRPr lang="pl-PL" sz="1400" dirty="0">
              <a:solidFill>
                <a:schemeClr val="tx1"/>
              </a:solidFill>
            </a:endParaRPr>
          </a:p>
          <a:p>
            <a:endParaRPr lang="pl-PL" sz="14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396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FDC73632-76B7-4C70-A08A-15EE76C7C692}"/>
              </a:ext>
            </a:extLst>
          </p:cNvPr>
          <p:cNvSpPr/>
          <p:nvPr/>
        </p:nvSpPr>
        <p:spPr>
          <a:xfrm>
            <a:off x="678859" y="1909011"/>
            <a:ext cx="106629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>
              <a:latin typeface="Garamond" panose="02020404030301010803" pitchFamily="18" charset="0"/>
            </a:endParaRPr>
          </a:p>
          <a:p>
            <a:endParaRPr lang="pl-PL" dirty="0">
              <a:latin typeface="Garamond" panose="02020404030301010803" pitchFamily="18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7F21AFD0-801E-4421-9AB5-2E2A9A885768}"/>
              </a:ext>
            </a:extLst>
          </p:cNvPr>
          <p:cNvSpPr/>
          <p:nvPr/>
        </p:nvSpPr>
        <p:spPr>
          <a:xfrm>
            <a:off x="981967" y="671308"/>
            <a:ext cx="984645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W ramach wydatków majątkowych zabezpieczono środki </a:t>
            </a:r>
            <a:br>
              <a:rPr lang="pl-PL" sz="3200" dirty="0">
                <a:latin typeface="Garamond" panose="02020404030301010803" pitchFamily="18" charset="0"/>
              </a:rPr>
            </a:br>
            <a:r>
              <a:rPr lang="pl-PL" sz="3200" dirty="0">
                <a:latin typeface="Garamond" panose="02020404030301010803" pitchFamily="18" charset="0"/>
              </a:rPr>
              <a:t>w wysokości </a:t>
            </a:r>
            <a:r>
              <a:rPr lang="pl-PL" sz="3200" b="1" dirty="0">
                <a:latin typeface="Garamond" panose="02020404030301010803" pitchFamily="18" charset="0"/>
              </a:rPr>
              <a:t>63 000 zł </a:t>
            </a:r>
            <a:r>
              <a:rPr lang="pl-PL" sz="3200" dirty="0">
                <a:latin typeface="Garamond" panose="02020404030301010803" pitchFamily="18" charset="0"/>
              </a:rPr>
              <a:t>z przeznaczeniem na zakup wyposażenia lub doposażenia stanowiska pracy w ramach projektu pn. „Szansa na zatrudnienie” realizowanego przez Powiatowy Urząd Pracy.</a:t>
            </a:r>
          </a:p>
        </p:txBody>
      </p:sp>
    </p:spTree>
    <p:extLst>
      <p:ext uri="{BB962C8B-B14F-4D97-AF65-F5344CB8AC3E}">
        <p14:creationId xmlns:p14="http://schemas.microsoft.com/office/powerpoint/2010/main" val="42724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18809" y="285148"/>
            <a:ext cx="11350303" cy="637273"/>
          </a:xfrm>
        </p:spPr>
        <p:txBody>
          <a:bodyPr>
            <a:noAutofit/>
          </a:bodyPr>
          <a:lstStyle/>
          <a:p>
            <a:r>
              <a:rPr lang="pl-PL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BUDŻET POWIATU </a:t>
            </a:r>
          </a:p>
          <a:p>
            <a:r>
              <a:rPr lang="pl-PL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– podstawowe założenia </a:t>
            </a:r>
          </a:p>
        </p:txBody>
      </p:sp>
      <p:graphicFrame>
        <p:nvGraphicFramePr>
          <p:cNvPr id="2" name="Tabela 4">
            <a:extLst>
              <a:ext uri="{FF2B5EF4-FFF2-40B4-BE49-F238E27FC236}">
                <a16:creationId xmlns:a16="http://schemas.microsoft.com/office/drawing/2014/main" id="{0483F245-ED99-4C75-B7F8-5A1E95380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122806"/>
              </p:ext>
            </p:extLst>
          </p:nvPr>
        </p:nvGraphicFramePr>
        <p:xfrm>
          <a:off x="657726" y="2345089"/>
          <a:ext cx="10932695" cy="3810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892716">
                  <a:extLst>
                    <a:ext uri="{9D8B030D-6E8A-4147-A177-3AD203B41FA5}">
                      <a16:colId xmlns:a16="http://schemas.microsoft.com/office/drawing/2014/main" val="3818975666"/>
                    </a:ext>
                  </a:extLst>
                </a:gridCol>
                <a:gridCol w="3039979">
                  <a:extLst>
                    <a:ext uri="{9D8B030D-6E8A-4147-A177-3AD203B41FA5}">
                      <a16:colId xmlns:a16="http://schemas.microsoft.com/office/drawing/2014/main" val="3186681212"/>
                    </a:ext>
                  </a:extLst>
                </a:gridCol>
              </a:tblGrid>
              <a:tr h="323425">
                <a:tc>
                  <a:txBody>
                    <a:bodyPr/>
                    <a:lstStyle/>
                    <a:p>
                      <a:r>
                        <a:rPr lang="pl-PL" sz="2800" dirty="0">
                          <a:latin typeface="Garamond" panose="02020404030301010803" pitchFamily="18" charset="0"/>
                        </a:rPr>
                        <a:t>Planowane dochody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dirty="0">
                          <a:latin typeface="Garamond" panose="02020404030301010803" pitchFamily="18" charset="0"/>
                        </a:rPr>
                        <a:t>169 745 000,00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219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b="1" dirty="0">
                          <a:latin typeface="Garamond" panose="02020404030301010803" pitchFamily="18" charset="0"/>
                        </a:rPr>
                        <a:t>Planowane wydatki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Garamond" panose="02020404030301010803" pitchFamily="18" charset="0"/>
                        </a:rPr>
                        <a:t>188 945 000,00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472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b="1" dirty="0">
                          <a:latin typeface="Garamond" panose="02020404030301010803" pitchFamily="18" charset="0"/>
                        </a:rPr>
                        <a:t>Wynik budżetu – deficyt</a:t>
                      </a:r>
                    </a:p>
                    <a:p>
                      <a:r>
                        <a:rPr lang="pl-PL" sz="2000" dirty="0">
                          <a:latin typeface="Garamond" panose="02020404030301010803" pitchFamily="18" charset="0"/>
                        </a:rPr>
                        <a:t>(różnica między dochodami a wydatkami budżetu)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Garamond" panose="02020404030301010803" pitchFamily="18" charset="0"/>
                        </a:rPr>
                        <a:t>- 19 200 000,00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032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b="1" dirty="0">
                          <a:latin typeface="Garamond" panose="02020404030301010803" pitchFamily="18" charset="0"/>
                        </a:rPr>
                        <a:t>Przychody </a:t>
                      </a:r>
                    </a:p>
                    <a:p>
                      <a:r>
                        <a:rPr lang="pl-PL" sz="2000" dirty="0">
                          <a:latin typeface="Garamond" panose="02020404030301010803" pitchFamily="18" charset="0"/>
                        </a:rPr>
                        <a:t>(wolne środki w kwocie 10 000 000 zł, kredyt bankowy w kwocie 8 700 000 zł oraz spłata udzielonej pożyczki w kwocie 2 500 000 zł)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Garamond" panose="02020404030301010803" pitchFamily="18" charset="0"/>
                        </a:rPr>
                        <a:t> 21 200 000,00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784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b="1" dirty="0">
                          <a:latin typeface="Garamond" panose="02020404030301010803" pitchFamily="18" charset="0"/>
                        </a:rPr>
                        <a:t>Rozchody </a:t>
                      </a:r>
                    </a:p>
                    <a:p>
                      <a:r>
                        <a:rPr lang="pl-PL" sz="2000" dirty="0">
                          <a:latin typeface="Garamond" panose="02020404030301010803" pitchFamily="18" charset="0"/>
                        </a:rPr>
                        <a:t>(spłaty zaciągniętych zobowiązań z tytułu kredytów)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>
                          <a:latin typeface="Garamond" panose="02020404030301010803" pitchFamily="18" charset="0"/>
                        </a:rPr>
                        <a:t> 2 </a:t>
                      </a:r>
                      <a:r>
                        <a:rPr lang="pl-PL" sz="2800" b="1" dirty="0">
                          <a:latin typeface="Garamond" panose="02020404030301010803" pitchFamily="18" charset="0"/>
                        </a:rPr>
                        <a:t>000 000,00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761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76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96253" y="328030"/>
            <a:ext cx="12288253" cy="882032"/>
          </a:xfrm>
        </p:spPr>
        <p:txBody>
          <a:bodyPr>
            <a:noAutofit/>
          </a:bodyPr>
          <a:lstStyle/>
          <a:p>
            <a:r>
              <a:rPr lang="pl-PL" sz="42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BEZPIECZEŃSTWO PUBLICZNE – 9 731 022 zł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3B66812D-210E-4E2D-A296-8D07D9B996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2007841"/>
              </p:ext>
            </p:extLst>
          </p:nvPr>
        </p:nvGraphicFramePr>
        <p:xfrm>
          <a:off x="748105" y="2278594"/>
          <a:ext cx="603143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Podtytuł 2">
            <a:extLst>
              <a:ext uri="{FF2B5EF4-FFF2-40B4-BE49-F238E27FC236}">
                <a16:creationId xmlns:a16="http://schemas.microsoft.com/office/drawing/2014/main" id="{E6162A4C-28B4-49A2-B5DF-14C5382C0165}"/>
              </a:ext>
            </a:extLst>
          </p:cNvPr>
          <p:cNvSpPr txBox="1">
            <a:spLocks/>
          </p:cNvSpPr>
          <p:nvPr/>
        </p:nvSpPr>
        <p:spPr>
          <a:xfrm>
            <a:off x="7754210" y="2278594"/>
            <a:ext cx="3996632" cy="882032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Źródła finansowania: 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dotacje budżetu państwa – 9 497 022 zł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środki własne – 234 000 zł</a:t>
            </a:r>
            <a:endParaRPr lang="pl-PL" sz="1400" dirty="0">
              <a:solidFill>
                <a:schemeClr val="tx1"/>
              </a:solidFill>
            </a:endParaRPr>
          </a:p>
          <a:p>
            <a:endParaRPr lang="pl-PL" sz="14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583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FDC73632-76B7-4C70-A08A-15EE76C7C692}"/>
              </a:ext>
            </a:extLst>
          </p:cNvPr>
          <p:cNvSpPr/>
          <p:nvPr/>
        </p:nvSpPr>
        <p:spPr>
          <a:xfrm>
            <a:off x="678859" y="1909011"/>
            <a:ext cx="106629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>
              <a:latin typeface="Garamond" panose="02020404030301010803" pitchFamily="18" charset="0"/>
            </a:endParaRPr>
          </a:p>
          <a:p>
            <a:endParaRPr lang="pl-PL" dirty="0">
              <a:latin typeface="Garamond" panose="02020404030301010803" pitchFamily="18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7F21AFD0-801E-4421-9AB5-2E2A9A885768}"/>
              </a:ext>
            </a:extLst>
          </p:cNvPr>
          <p:cNvSpPr/>
          <p:nvPr/>
        </p:nvSpPr>
        <p:spPr>
          <a:xfrm>
            <a:off x="981967" y="671308"/>
            <a:ext cx="95496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W ramach wydatków majątkowych zabezpieczono środki </a:t>
            </a:r>
            <a:br>
              <a:rPr lang="pl-PL" sz="3200" dirty="0">
                <a:latin typeface="Garamond" panose="02020404030301010803" pitchFamily="18" charset="0"/>
              </a:rPr>
            </a:br>
            <a:r>
              <a:rPr lang="pl-PL" sz="3200" dirty="0">
                <a:latin typeface="Garamond" panose="02020404030301010803" pitchFamily="18" charset="0"/>
              </a:rPr>
              <a:t>w wysokości </a:t>
            </a:r>
            <a:r>
              <a:rPr lang="pl-PL" sz="3200" b="1" dirty="0">
                <a:latin typeface="Garamond" panose="02020404030301010803" pitchFamily="18" charset="0"/>
              </a:rPr>
              <a:t>191 000 zł </a:t>
            </a:r>
            <a:r>
              <a:rPr lang="pl-PL" sz="3200" dirty="0">
                <a:latin typeface="Garamond" panose="02020404030301010803" pitchFamily="18" charset="0"/>
              </a:rPr>
              <a:t>z przeznaczeniem na zakup monitoringu przeciwpowodziowego. </a:t>
            </a:r>
          </a:p>
        </p:txBody>
      </p:sp>
    </p:spTree>
    <p:extLst>
      <p:ext uri="{BB962C8B-B14F-4D97-AF65-F5344CB8AC3E}">
        <p14:creationId xmlns:p14="http://schemas.microsoft.com/office/powerpoint/2010/main" val="310427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96253" y="328030"/>
            <a:ext cx="12288253" cy="882032"/>
          </a:xfrm>
        </p:spPr>
        <p:txBody>
          <a:bodyPr>
            <a:noAutofit/>
          </a:bodyPr>
          <a:lstStyle/>
          <a:p>
            <a:r>
              <a:rPr lang="pl-PL" sz="42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OCHRONA ZDROWIA – 9 296 834 zł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3B66812D-210E-4E2D-A296-8D07D9B996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939591"/>
              </p:ext>
            </p:extLst>
          </p:nvPr>
        </p:nvGraphicFramePr>
        <p:xfrm>
          <a:off x="748105" y="2278594"/>
          <a:ext cx="603143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Podtytuł 2">
            <a:extLst>
              <a:ext uri="{FF2B5EF4-FFF2-40B4-BE49-F238E27FC236}">
                <a16:creationId xmlns:a16="http://schemas.microsoft.com/office/drawing/2014/main" id="{E6162A4C-28B4-49A2-B5DF-14C5382C0165}"/>
              </a:ext>
            </a:extLst>
          </p:cNvPr>
          <p:cNvSpPr txBox="1">
            <a:spLocks/>
          </p:cNvSpPr>
          <p:nvPr/>
        </p:nvSpPr>
        <p:spPr>
          <a:xfrm>
            <a:off x="7754210" y="2278594"/>
            <a:ext cx="3996632" cy="882032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Źródła finansowania: 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dotacje budżetu państwa – 1 661 834 zł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środki własne – 7 635 000 zł</a:t>
            </a:r>
            <a:endParaRPr lang="pl-PL" sz="1400" dirty="0">
              <a:solidFill>
                <a:schemeClr val="tx1"/>
              </a:solidFill>
            </a:endParaRPr>
          </a:p>
          <a:p>
            <a:endParaRPr lang="pl-PL" sz="14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71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FDC73632-76B7-4C70-A08A-15EE76C7C692}"/>
              </a:ext>
            </a:extLst>
          </p:cNvPr>
          <p:cNvSpPr/>
          <p:nvPr/>
        </p:nvSpPr>
        <p:spPr>
          <a:xfrm>
            <a:off x="678859" y="1909011"/>
            <a:ext cx="106629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>
              <a:latin typeface="Garamond" panose="02020404030301010803" pitchFamily="18" charset="0"/>
            </a:endParaRPr>
          </a:p>
          <a:p>
            <a:endParaRPr lang="pl-PL" dirty="0">
              <a:latin typeface="Garamond" panose="02020404030301010803" pitchFamily="18" charset="0"/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7F21AFD0-801E-4421-9AB5-2E2A9A885768}"/>
              </a:ext>
            </a:extLst>
          </p:cNvPr>
          <p:cNvSpPr/>
          <p:nvPr/>
        </p:nvSpPr>
        <p:spPr>
          <a:xfrm>
            <a:off x="981967" y="671308"/>
            <a:ext cx="954967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W ramach wydatków majątkowych zabezpieczono środki </a:t>
            </a:r>
            <a:br>
              <a:rPr lang="pl-PL" sz="3200" dirty="0">
                <a:latin typeface="Garamond" panose="02020404030301010803" pitchFamily="18" charset="0"/>
              </a:rPr>
            </a:br>
            <a:r>
              <a:rPr lang="pl-PL" sz="3200" dirty="0">
                <a:latin typeface="Garamond" panose="02020404030301010803" pitchFamily="18" charset="0"/>
              </a:rPr>
              <a:t>w wysokości </a:t>
            </a:r>
            <a:r>
              <a:rPr lang="pl-PL" sz="3200" b="1" dirty="0">
                <a:latin typeface="Garamond" panose="02020404030301010803" pitchFamily="18" charset="0"/>
              </a:rPr>
              <a:t>7 600 000 zł </a:t>
            </a:r>
            <a:r>
              <a:rPr lang="pl-PL" sz="3200" dirty="0">
                <a:latin typeface="Garamond" panose="02020404030301010803" pitchFamily="18" charset="0"/>
              </a:rPr>
              <a:t>z przeznaczeniem na dofinansowanie wykonania prac remontowych oraz przebudowy oddziałów szpitalnych w budynku Szpitala Specjalistycznego im. E. Biernackiego w Mielcu.</a:t>
            </a:r>
          </a:p>
        </p:txBody>
      </p:sp>
    </p:spTree>
    <p:extLst>
      <p:ext uri="{BB962C8B-B14F-4D97-AF65-F5344CB8AC3E}">
        <p14:creationId xmlns:p14="http://schemas.microsoft.com/office/powerpoint/2010/main" val="17243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96253" y="328030"/>
            <a:ext cx="12288253" cy="882032"/>
          </a:xfrm>
        </p:spPr>
        <p:txBody>
          <a:bodyPr>
            <a:noAutofit/>
          </a:bodyPr>
          <a:lstStyle/>
          <a:p>
            <a:r>
              <a:rPr lang="pl-PL" sz="42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POZOSTAŁA DZIAŁALNOŚĆ – 32 255 884 zł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3B66812D-210E-4E2D-A296-8D07D9B996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6705478"/>
              </p:ext>
            </p:extLst>
          </p:nvPr>
        </p:nvGraphicFramePr>
        <p:xfrm>
          <a:off x="748105" y="2278594"/>
          <a:ext cx="603143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Podtytuł 2">
            <a:extLst>
              <a:ext uri="{FF2B5EF4-FFF2-40B4-BE49-F238E27FC236}">
                <a16:creationId xmlns:a16="http://schemas.microsoft.com/office/drawing/2014/main" id="{E6162A4C-28B4-49A2-B5DF-14C5382C0165}"/>
              </a:ext>
            </a:extLst>
          </p:cNvPr>
          <p:cNvSpPr txBox="1">
            <a:spLocks/>
          </p:cNvSpPr>
          <p:nvPr/>
        </p:nvSpPr>
        <p:spPr>
          <a:xfrm>
            <a:off x="7754210" y="2278594"/>
            <a:ext cx="3996632" cy="882032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Źródła finansowania: 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dotacje budżetu państwa – 1 594 884 zł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środki europejskie – 7 266 468 zł</a:t>
            </a:r>
          </a:p>
          <a:p>
            <a:pPr algn="l"/>
            <a:r>
              <a:rPr lang="pl-PL" sz="1400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środki własne – 23 394 532 zł</a:t>
            </a:r>
            <a:endParaRPr lang="pl-PL" sz="1400" dirty="0">
              <a:solidFill>
                <a:schemeClr val="tx1"/>
              </a:solidFill>
            </a:endParaRPr>
          </a:p>
          <a:p>
            <a:endParaRPr lang="pl-PL" sz="1400" b="1" dirty="0">
              <a:ln w="12700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704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302809" y="342727"/>
            <a:ext cx="9846454" cy="882032"/>
          </a:xfrm>
        </p:spPr>
        <p:txBody>
          <a:bodyPr>
            <a:noAutofit/>
          </a:bodyPr>
          <a:lstStyle/>
          <a:p>
            <a:r>
              <a:rPr lang="pl-PL" sz="4800" b="1" u="sng" dirty="0">
                <a:ln w="12700">
                  <a:solidFill>
                    <a:schemeClr val="bg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Kluczowe inwestycje</a:t>
            </a:r>
            <a:endParaRPr lang="pl-PL" sz="4800" b="1" u="sng" dirty="0">
              <a:ln w="12700">
                <a:solidFill>
                  <a:schemeClr val="bg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FDC73632-76B7-4C70-A08A-15EE76C7C692}"/>
              </a:ext>
            </a:extLst>
          </p:cNvPr>
          <p:cNvSpPr/>
          <p:nvPr/>
        </p:nvSpPr>
        <p:spPr>
          <a:xfrm>
            <a:off x="678859" y="1909011"/>
            <a:ext cx="106629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>
              <a:latin typeface="Garamond" panose="02020404030301010803" pitchFamily="18" charset="0"/>
            </a:endParaRPr>
          </a:p>
          <a:p>
            <a:endParaRPr lang="pl-PL">
              <a:latin typeface="Garamond" panose="02020404030301010803" pitchFamily="18" charset="0"/>
            </a:endParaRPr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AAC0706B-7B88-4ED5-A3C2-72C19BF809F4}"/>
              </a:ext>
            </a:extLst>
          </p:cNvPr>
          <p:cNvSpPr/>
          <p:nvPr/>
        </p:nvSpPr>
        <p:spPr>
          <a:xfrm>
            <a:off x="420492" y="1698002"/>
            <a:ext cx="1092127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latin typeface="Garamond" panose="02020404030301010803" pitchFamily="18" charset="0"/>
              </a:rPr>
              <a:t>*Scalanie gruntów wsi Zachwiejów i Zarównie, gmina Padew Narodowa – </a:t>
            </a:r>
            <a:r>
              <a:rPr lang="pl-PL" sz="2000" b="1" dirty="0">
                <a:latin typeface="Garamond" panose="02020404030301010803" pitchFamily="18" charset="0"/>
              </a:rPr>
              <a:t>4 432 223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dirty="0">
              <a:latin typeface="Garamond" panose="02020404030301010803" pitchFamily="18" charset="0"/>
            </a:endParaRPr>
          </a:p>
          <a:p>
            <a:r>
              <a:rPr lang="pl-PL" sz="2000" dirty="0">
                <a:latin typeface="Garamond" panose="02020404030301010803" pitchFamily="18" charset="0"/>
              </a:rPr>
              <a:t>* Przebudowa zdegradowanych obiektów na terenie MOF w celu nadania im nowych funkcji społecznych – </a:t>
            </a:r>
            <a:r>
              <a:rPr lang="pl-PL" sz="2000" b="1" dirty="0">
                <a:latin typeface="Garamond" panose="02020404030301010803" pitchFamily="18" charset="0"/>
              </a:rPr>
              <a:t>2 237 247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dirty="0">
              <a:latin typeface="Garamond" panose="02020404030301010803" pitchFamily="18" charset="0"/>
            </a:endParaRPr>
          </a:p>
          <a:p>
            <a:r>
              <a:rPr lang="pl-PL" sz="2000" dirty="0">
                <a:latin typeface="Garamond" panose="02020404030301010803" pitchFamily="18" charset="0"/>
              </a:rPr>
              <a:t>* Podkarpacki System Informacji Przestrzennej – </a:t>
            </a:r>
            <a:r>
              <a:rPr lang="pl-PL" sz="2000" b="1" dirty="0">
                <a:latin typeface="Garamond" panose="02020404030301010803" pitchFamily="18" charset="0"/>
              </a:rPr>
              <a:t>1 298 497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dirty="0">
              <a:latin typeface="Garamond" panose="02020404030301010803" pitchFamily="18" charset="0"/>
            </a:endParaRPr>
          </a:p>
          <a:p>
            <a:r>
              <a:rPr lang="pl-PL" sz="2000" dirty="0">
                <a:latin typeface="Garamond" panose="02020404030301010803" pitchFamily="18" charset="0"/>
              </a:rPr>
              <a:t>* Termomodernizacja i przebudowa budynku Przychodni Nr 4 i 5 w Mielcu – </a:t>
            </a:r>
            <a:r>
              <a:rPr lang="pl-PL" sz="2000" b="1" dirty="0">
                <a:latin typeface="Garamond" panose="02020404030301010803" pitchFamily="18" charset="0"/>
              </a:rPr>
              <a:t>558 000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dirty="0">
              <a:latin typeface="Garamond" panose="02020404030301010803" pitchFamily="18" charset="0"/>
            </a:endParaRPr>
          </a:p>
          <a:p>
            <a:r>
              <a:rPr lang="pl-PL" sz="2000" dirty="0">
                <a:latin typeface="Garamond" panose="02020404030301010803" pitchFamily="18" charset="0"/>
              </a:rPr>
              <a:t>* Wykonanie systemu obniżającego poziom wód gruntowych przy budynku Starostwa Powiatowego </a:t>
            </a:r>
            <a:br>
              <a:rPr lang="pl-PL" sz="2000" dirty="0">
                <a:latin typeface="Garamond" panose="02020404030301010803" pitchFamily="18" charset="0"/>
              </a:rPr>
            </a:br>
            <a:r>
              <a:rPr lang="pl-PL" sz="2000" dirty="0">
                <a:latin typeface="Garamond" panose="02020404030301010803" pitchFamily="18" charset="0"/>
              </a:rPr>
              <a:t>przy ul. Sękowskiego 2b – </a:t>
            </a:r>
            <a:r>
              <a:rPr lang="pl-PL" sz="2000" b="1" dirty="0">
                <a:latin typeface="Garamond" panose="02020404030301010803" pitchFamily="18" charset="0"/>
              </a:rPr>
              <a:t>250 000 zł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dirty="0">
              <a:latin typeface="Garamond" panose="02020404030301010803" pitchFamily="18" charset="0"/>
            </a:endParaRPr>
          </a:p>
          <a:p>
            <a:r>
              <a:rPr lang="pl-PL" sz="2000" dirty="0">
                <a:latin typeface="Garamond" panose="02020404030301010803" pitchFamily="18" charset="0"/>
              </a:rPr>
              <a:t>* Roboty budowlane związane ze zwiększeniem odporności ogniowej elementów budynku Starostwa Powiatowego przy ul. Sękowskiego 2b – </a:t>
            </a:r>
            <a:r>
              <a:rPr lang="pl-PL" sz="2000" b="1" dirty="0">
                <a:latin typeface="Garamond" panose="02020404030301010803" pitchFamily="18" charset="0"/>
              </a:rPr>
              <a:t>150 000 zł</a:t>
            </a:r>
          </a:p>
        </p:txBody>
      </p:sp>
    </p:spTree>
    <p:extLst>
      <p:ext uri="{BB962C8B-B14F-4D97-AF65-F5344CB8AC3E}">
        <p14:creationId xmlns:p14="http://schemas.microsoft.com/office/powerpoint/2010/main" val="224069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80211" y="342727"/>
            <a:ext cx="12015536" cy="882032"/>
          </a:xfrm>
        </p:spPr>
        <p:txBody>
          <a:bodyPr>
            <a:noAutofit/>
          </a:bodyPr>
          <a:lstStyle/>
          <a:p>
            <a:r>
              <a:rPr lang="pl-PL" sz="4000" b="1" u="sng" dirty="0">
                <a:ln w="12700">
                  <a:solidFill>
                    <a:schemeClr val="bg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Wieloletnia prognoza finansowa na lata 2020-2029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FDC73632-76B7-4C70-A08A-15EE76C7C692}"/>
              </a:ext>
            </a:extLst>
          </p:cNvPr>
          <p:cNvSpPr/>
          <p:nvPr/>
        </p:nvSpPr>
        <p:spPr>
          <a:xfrm>
            <a:off x="678859" y="1909011"/>
            <a:ext cx="106629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>
              <a:latin typeface="Garamond" panose="02020404030301010803" pitchFamily="18" charset="0"/>
            </a:endParaRPr>
          </a:p>
          <a:p>
            <a:endParaRPr lang="pl-PL">
              <a:latin typeface="Garamond" panose="02020404030301010803" pitchFamily="18" charset="0"/>
            </a:endParaRPr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DB18A826-096A-4EDF-B3AA-708B22521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229024"/>
              </p:ext>
            </p:extLst>
          </p:nvPr>
        </p:nvGraphicFramePr>
        <p:xfrm>
          <a:off x="88235" y="1561643"/>
          <a:ext cx="12015531" cy="45770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92321">
                  <a:extLst>
                    <a:ext uri="{9D8B030D-6E8A-4147-A177-3AD203B41FA5}">
                      <a16:colId xmlns:a16="http://schemas.microsoft.com/office/drawing/2014/main" val="2520809811"/>
                    </a:ext>
                  </a:extLst>
                </a:gridCol>
                <a:gridCol w="1092321">
                  <a:extLst>
                    <a:ext uri="{9D8B030D-6E8A-4147-A177-3AD203B41FA5}">
                      <a16:colId xmlns:a16="http://schemas.microsoft.com/office/drawing/2014/main" val="368248434"/>
                    </a:ext>
                  </a:extLst>
                </a:gridCol>
                <a:gridCol w="1092321">
                  <a:extLst>
                    <a:ext uri="{9D8B030D-6E8A-4147-A177-3AD203B41FA5}">
                      <a16:colId xmlns:a16="http://schemas.microsoft.com/office/drawing/2014/main" val="1077847687"/>
                    </a:ext>
                  </a:extLst>
                </a:gridCol>
                <a:gridCol w="1092321">
                  <a:extLst>
                    <a:ext uri="{9D8B030D-6E8A-4147-A177-3AD203B41FA5}">
                      <a16:colId xmlns:a16="http://schemas.microsoft.com/office/drawing/2014/main" val="941585591"/>
                    </a:ext>
                  </a:extLst>
                </a:gridCol>
                <a:gridCol w="1092321">
                  <a:extLst>
                    <a:ext uri="{9D8B030D-6E8A-4147-A177-3AD203B41FA5}">
                      <a16:colId xmlns:a16="http://schemas.microsoft.com/office/drawing/2014/main" val="1392348194"/>
                    </a:ext>
                  </a:extLst>
                </a:gridCol>
                <a:gridCol w="1092321">
                  <a:extLst>
                    <a:ext uri="{9D8B030D-6E8A-4147-A177-3AD203B41FA5}">
                      <a16:colId xmlns:a16="http://schemas.microsoft.com/office/drawing/2014/main" val="4133210666"/>
                    </a:ext>
                  </a:extLst>
                </a:gridCol>
                <a:gridCol w="1092321">
                  <a:extLst>
                    <a:ext uri="{9D8B030D-6E8A-4147-A177-3AD203B41FA5}">
                      <a16:colId xmlns:a16="http://schemas.microsoft.com/office/drawing/2014/main" val="329267410"/>
                    </a:ext>
                  </a:extLst>
                </a:gridCol>
                <a:gridCol w="1092321">
                  <a:extLst>
                    <a:ext uri="{9D8B030D-6E8A-4147-A177-3AD203B41FA5}">
                      <a16:colId xmlns:a16="http://schemas.microsoft.com/office/drawing/2014/main" val="3523251786"/>
                    </a:ext>
                  </a:extLst>
                </a:gridCol>
                <a:gridCol w="1092321">
                  <a:extLst>
                    <a:ext uri="{9D8B030D-6E8A-4147-A177-3AD203B41FA5}">
                      <a16:colId xmlns:a16="http://schemas.microsoft.com/office/drawing/2014/main" val="1865981496"/>
                    </a:ext>
                  </a:extLst>
                </a:gridCol>
                <a:gridCol w="1092321">
                  <a:extLst>
                    <a:ext uri="{9D8B030D-6E8A-4147-A177-3AD203B41FA5}">
                      <a16:colId xmlns:a16="http://schemas.microsoft.com/office/drawing/2014/main" val="343874590"/>
                    </a:ext>
                  </a:extLst>
                </a:gridCol>
                <a:gridCol w="1092321">
                  <a:extLst>
                    <a:ext uri="{9D8B030D-6E8A-4147-A177-3AD203B41FA5}">
                      <a16:colId xmlns:a16="http://schemas.microsoft.com/office/drawing/2014/main" val="684450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l-PL" sz="14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Garamond" panose="02020404030301010803" pitchFamily="18" charset="0"/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Garamond" panose="02020404030301010803" pitchFamily="18" charset="0"/>
                        </a:rPr>
                        <a:t>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Garamond" panose="02020404030301010803" pitchFamily="18" charset="0"/>
                        </a:rPr>
                        <a:t>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Garamond" panose="02020404030301010803" pitchFamily="18" charset="0"/>
                        </a:rPr>
                        <a:t>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Garamond" panose="02020404030301010803" pitchFamily="18" charset="0"/>
                        </a:rPr>
                        <a:t>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Garamond" panose="02020404030301010803" pitchFamily="18" charset="0"/>
                        </a:rPr>
                        <a:t>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Garamond" panose="02020404030301010803" pitchFamily="18" charset="0"/>
                        </a:rPr>
                        <a:t>2026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Garamond" panose="02020404030301010803" pitchFamily="18" charset="0"/>
                        </a:rPr>
                        <a:t>2027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Garamond" panose="02020404030301010803" pitchFamily="18" charset="0"/>
                        </a:rPr>
                        <a:t>2028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Garamond" panose="02020404030301010803" pitchFamily="18" charset="0"/>
                        </a:rPr>
                        <a:t>2029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37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Garamond" panose="02020404030301010803" pitchFamily="18" charset="0"/>
                        </a:rPr>
                        <a:t>Kwota długu na koniec roku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26 667 153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23 424 295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20 181 438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16 938 581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13 695 724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10 452 867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7 210 010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3 967 153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1 967 153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016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Garamond" panose="02020404030301010803" pitchFamily="18" charset="0"/>
                        </a:rPr>
                        <a:t>Spłata kredytów w ciągu roku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2 000 000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3 242 858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3 242 857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3 242 857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3 242 857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3 242 857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3 242 857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3 242 857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2 000 000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1 967 153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363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Garamond" panose="02020404030301010803" pitchFamily="18" charset="0"/>
                        </a:rPr>
                        <a:t>Spłata odsetek od kredytów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500 000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720 013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665 680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593 382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514 457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428 907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336 732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237 930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132 503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20 450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10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Garamond" panose="02020404030301010803" pitchFamily="18" charset="0"/>
                        </a:rPr>
                        <a:t>Wskaźnik planowany łącznej kwoty spłaty zadłużenia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2,05%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3,10%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2,95%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2,80%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2,65%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2,59%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2,52%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2,45%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1,52%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1,41%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482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Garamond" panose="02020404030301010803" pitchFamily="18" charset="0"/>
                        </a:rPr>
                        <a:t>Wskaźnik dopuszczalny limitu spłaty zobowiązań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12,80%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6,36%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3,09%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2,85%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6,72%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7,80%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5,87%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6,21%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8,04%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dirty="0">
                          <a:latin typeface="Garamond" panose="02020404030301010803" pitchFamily="18" charset="0"/>
                        </a:rPr>
                        <a:t>8,48%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52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Garamond" panose="02020404030301010803" pitchFamily="18" charset="0"/>
                        </a:rPr>
                        <a:t>Spełnienie wskaźnika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72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18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80211" y="342727"/>
            <a:ext cx="12015536" cy="882032"/>
          </a:xfrm>
        </p:spPr>
        <p:txBody>
          <a:bodyPr>
            <a:noAutofit/>
          </a:bodyPr>
          <a:lstStyle/>
          <a:p>
            <a:r>
              <a:rPr lang="pl-PL" sz="4000" b="1" u="sng" dirty="0">
                <a:ln w="12700">
                  <a:solidFill>
                    <a:schemeClr val="bg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Wieloletnia prognoza finansowa na lata 2020-2029</a:t>
            </a:r>
          </a:p>
        </p:txBody>
      </p:sp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4A59FBE0-070F-49F0-B299-912C4BE39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73181"/>
              </p:ext>
            </p:extLst>
          </p:nvPr>
        </p:nvGraphicFramePr>
        <p:xfrm>
          <a:off x="180472" y="1569897"/>
          <a:ext cx="11815013" cy="46532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87859">
                  <a:extLst>
                    <a:ext uri="{9D8B030D-6E8A-4147-A177-3AD203B41FA5}">
                      <a16:colId xmlns:a16="http://schemas.microsoft.com/office/drawing/2014/main" val="2218378628"/>
                    </a:ext>
                  </a:extLst>
                </a:gridCol>
                <a:gridCol w="1687859">
                  <a:extLst>
                    <a:ext uri="{9D8B030D-6E8A-4147-A177-3AD203B41FA5}">
                      <a16:colId xmlns:a16="http://schemas.microsoft.com/office/drawing/2014/main" val="737804258"/>
                    </a:ext>
                  </a:extLst>
                </a:gridCol>
                <a:gridCol w="1687859">
                  <a:extLst>
                    <a:ext uri="{9D8B030D-6E8A-4147-A177-3AD203B41FA5}">
                      <a16:colId xmlns:a16="http://schemas.microsoft.com/office/drawing/2014/main" val="3051806487"/>
                    </a:ext>
                  </a:extLst>
                </a:gridCol>
                <a:gridCol w="1687859">
                  <a:extLst>
                    <a:ext uri="{9D8B030D-6E8A-4147-A177-3AD203B41FA5}">
                      <a16:colId xmlns:a16="http://schemas.microsoft.com/office/drawing/2014/main" val="2097657804"/>
                    </a:ext>
                  </a:extLst>
                </a:gridCol>
                <a:gridCol w="1687859">
                  <a:extLst>
                    <a:ext uri="{9D8B030D-6E8A-4147-A177-3AD203B41FA5}">
                      <a16:colId xmlns:a16="http://schemas.microsoft.com/office/drawing/2014/main" val="1428650353"/>
                    </a:ext>
                  </a:extLst>
                </a:gridCol>
                <a:gridCol w="1687859">
                  <a:extLst>
                    <a:ext uri="{9D8B030D-6E8A-4147-A177-3AD203B41FA5}">
                      <a16:colId xmlns:a16="http://schemas.microsoft.com/office/drawing/2014/main" val="3721997586"/>
                    </a:ext>
                  </a:extLst>
                </a:gridCol>
                <a:gridCol w="1687859">
                  <a:extLst>
                    <a:ext uri="{9D8B030D-6E8A-4147-A177-3AD203B41FA5}">
                      <a16:colId xmlns:a16="http://schemas.microsoft.com/office/drawing/2014/main" val="11836222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Garamond" panose="02020404030301010803" pitchFamily="18" charset="0"/>
                        </a:rPr>
                        <a:t>Kwota długu na koniec roku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Garamond" panose="02020404030301010803" pitchFamily="18" charset="0"/>
                        </a:rPr>
                        <a:t>Spłata kredytów w ciągu roku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Garamond" panose="02020404030301010803" pitchFamily="18" charset="0"/>
                        </a:rPr>
                        <a:t>Spłata odsetek od kredytów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Garamond" panose="02020404030301010803" pitchFamily="18" charset="0"/>
                        </a:rPr>
                        <a:t>Wskaźnik planowany łącznej kwoty spłaty zadłużenia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Garamond" panose="02020404030301010803" pitchFamily="18" charset="0"/>
                        </a:rPr>
                        <a:t>Wskaźnik dopuszczalny limitu spłaty zobowiązań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Garamond" panose="02020404030301010803" pitchFamily="18" charset="0"/>
                        </a:rPr>
                        <a:t>Spełnienie wskaźnika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65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Garamond" panose="02020404030301010803" pitchFamily="18" charset="0"/>
                        </a:rPr>
                        <a:t>Rok 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26 667 153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2 000 000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latin typeface="Garamond" panose="02020404030301010803" pitchFamily="18" charset="0"/>
                        </a:rPr>
                        <a:t>500 000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2,05%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12,80%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508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Garamond" panose="02020404030301010803" pitchFamily="18" charset="0"/>
                        </a:rPr>
                        <a:t>Rok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23 424 295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3 242 858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720 013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3,10%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6,36%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771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Garamond" panose="02020404030301010803" pitchFamily="18" charset="0"/>
                        </a:rPr>
                        <a:t>Rok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20 181 438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3 242 857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665 680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2,95%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3,09%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28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Garamond" panose="02020404030301010803" pitchFamily="18" charset="0"/>
                        </a:rPr>
                        <a:t>Rok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16 938 581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3 242 857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593 382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2,80%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2,85%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736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Garamond" panose="02020404030301010803" pitchFamily="18" charset="0"/>
                        </a:rPr>
                        <a:t>Rok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13 695 724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3 242 857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514 457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2,65%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6,72%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787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Garamond" panose="02020404030301010803" pitchFamily="18" charset="0"/>
                        </a:rPr>
                        <a:t>Rok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10 452 867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3 242 857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428 907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2,59%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7,80%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178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Garamond" panose="02020404030301010803" pitchFamily="18" charset="0"/>
                        </a:rPr>
                        <a:t>Rok 2026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7 210 010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3 242 857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336 732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2,52%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5,87%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519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Garamond" panose="02020404030301010803" pitchFamily="18" charset="0"/>
                        </a:rPr>
                        <a:t>Rok 2027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3 967 153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3 242 857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237 930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2,45%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6,21%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686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Garamond" panose="02020404030301010803" pitchFamily="18" charset="0"/>
                        </a:rPr>
                        <a:t>Rok 2028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1 967 153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2 000 000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132 503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1,52%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8,04%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964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Garamond" panose="02020404030301010803" pitchFamily="18" charset="0"/>
                        </a:rPr>
                        <a:t>Rok 2029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1 967 153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20 45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1,41%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8,48%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Garamond" panose="02020404030301010803" pitchFamily="18" charset="0"/>
                        </a:rPr>
                        <a:t>TAK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121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21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3C17336D-5AF5-4EB8-9331-4DAD220864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52" y="177799"/>
            <a:ext cx="2095500" cy="2438400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62FC6755-DF14-40CE-804F-1BFF2BB982B3}"/>
              </a:ext>
            </a:extLst>
          </p:cNvPr>
          <p:cNvSpPr/>
          <p:nvPr/>
        </p:nvSpPr>
        <p:spPr>
          <a:xfrm>
            <a:off x="1492643" y="4081087"/>
            <a:ext cx="100038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7200" b="1" cap="none" spc="0" dirty="0">
                <a:ln w="12700">
                  <a:solidFill>
                    <a:schemeClr val="bg1">
                      <a:lumMod val="95000"/>
                      <a:lumOff val="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DZIĘKUJĘ ZA UWAGĘ</a:t>
            </a:r>
            <a:endParaRPr lang="pl-PL" sz="7200" b="1" cap="none" spc="0" dirty="0">
              <a:ln w="12700">
                <a:solidFill>
                  <a:schemeClr val="bg1">
                    <a:lumMod val="95000"/>
                    <a:lumOff val="5000"/>
                  </a:schemeClr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089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431149" y="222929"/>
            <a:ext cx="11592408" cy="964734"/>
          </a:xfrm>
        </p:spPr>
        <p:txBody>
          <a:bodyPr>
            <a:noAutofit/>
          </a:bodyPr>
          <a:lstStyle/>
          <a:p>
            <a:pPr algn="ctr"/>
            <a:r>
              <a:rPr lang="pl-PL" sz="4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DOCHODY POWIATU MIELECKIEGO </a:t>
            </a:r>
            <a:br>
              <a:rPr lang="pl-PL" sz="60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9DE1332-0B3C-4560-8D5C-CDAD9E1431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344797"/>
              </p:ext>
            </p:extLst>
          </p:nvPr>
        </p:nvGraphicFramePr>
        <p:xfrm>
          <a:off x="1398336" y="968318"/>
          <a:ext cx="877235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277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359508" y="224295"/>
            <a:ext cx="10996246" cy="882032"/>
          </a:xfrm>
        </p:spPr>
        <p:txBody>
          <a:bodyPr>
            <a:noAutofit/>
          </a:bodyPr>
          <a:lstStyle/>
          <a:p>
            <a:r>
              <a:rPr lang="pl-P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Udział procentowy dochodów</a:t>
            </a:r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624656191"/>
              </p:ext>
            </p:extLst>
          </p:nvPr>
        </p:nvGraphicFramePr>
        <p:xfrm>
          <a:off x="1567295" y="1719449"/>
          <a:ext cx="8280920" cy="4646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802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72739" y="390860"/>
            <a:ext cx="11350303" cy="6090151"/>
          </a:xfrm>
        </p:spPr>
        <p:txBody>
          <a:bodyPr>
            <a:noAutofit/>
          </a:bodyPr>
          <a:lstStyle/>
          <a:p>
            <a:r>
              <a:rPr lang="pl-PL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Źródła dochodów </a:t>
            </a:r>
            <a:endParaRPr lang="pl-PL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pPr algn="l"/>
            <a:r>
              <a:rPr lang="pl-PL" b="1" u="sng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Dochody własne </a:t>
            </a: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w kwocie 74 539 185 złotych, w szczególności:</a:t>
            </a:r>
          </a:p>
          <a:p>
            <a:pPr algn="l" fontAlgn="ctr"/>
            <a:r>
              <a:rPr lang="pl-PL" sz="1400" dirty="0">
                <a:latin typeface="Garamond" panose="02020404030301010803" pitchFamily="18" charset="0"/>
              </a:rPr>
              <a:t> * </a:t>
            </a:r>
            <a:r>
              <a:rPr lang="pl-PL" sz="1600" dirty="0">
                <a:latin typeface="Garamond" panose="02020404030301010803" pitchFamily="18" charset="0"/>
              </a:rPr>
              <a:t>udziały we wpływach z podatku dochodowego od osób fizycznych i prawnych – 33 931 791 zł</a:t>
            </a:r>
          </a:p>
          <a:p>
            <a:pPr algn="l" fontAlgn="ctr"/>
            <a:r>
              <a:rPr lang="pl-PL" sz="1600" dirty="0">
                <a:latin typeface="Garamond" panose="02020404030301010803" pitchFamily="18" charset="0"/>
              </a:rPr>
              <a:t> * środki z Funduszu Dróg Samorządowych – 15 710 372 zł</a:t>
            </a:r>
          </a:p>
          <a:p>
            <a:pPr algn="l"/>
            <a:r>
              <a:rPr lang="pl-PL" sz="1600" dirty="0">
                <a:latin typeface="Garamond" panose="02020404030301010803" pitchFamily="18" charset="0"/>
              </a:rPr>
              <a:t> * środki pochodzące z budżetu Unii Europejskiej – 9 933 868 zł</a:t>
            </a:r>
          </a:p>
          <a:p>
            <a:pPr algn="l"/>
            <a:r>
              <a:rPr lang="pl-PL" sz="1600" dirty="0">
                <a:latin typeface="Garamond" panose="02020404030301010803" pitchFamily="18" charset="0"/>
              </a:rPr>
              <a:t> * z tytułu świadczenia usług (głównie odpłatności za pobyt mieszkańców w Domu Pomocy Społecznej) – 6 373 201 zł</a:t>
            </a:r>
          </a:p>
          <a:p>
            <a:pPr algn="l"/>
            <a:r>
              <a:rPr lang="pl-PL" sz="1600" dirty="0">
                <a:latin typeface="Garamond" panose="02020404030301010803" pitchFamily="18" charset="0"/>
              </a:rPr>
              <a:t> * wpływy z opłat komunikacyjnych – 2 800 000 zł</a:t>
            </a:r>
          </a:p>
          <a:p>
            <a:pPr algn="l"/>
            <a:r>
              <a:rPr lang="pl-PL" b="1" u="sng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Subwencja ogólna </a:t>
            </a: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w kwocie 79 560 669 złotych, w tym:</a:t>
            </a:r>
            <a:r>
              <a:rPr lang="pl-PL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</a:p>
          <a:p>
            <a:pPr algn="l"/>
            <a:r>
              <a:rPr lang="pl-PL" sz="1400" dirty="0">
                <a:latin typeface="Garamond" panose="02020404030301010803" pitchFamily="18" charset="0"/>
              </a:rPr>
              <a:t>* </a:t>
            </a:r>
            <a:r>
              <a:rPr lang="pl-PL" sz="1600" dirty="0">
                <a:latin typeface="Garamond" panose="02020404030301010803" pitchFamily="18" charset="0"/>
              </a:rPr>
              <a:t>część oświatowa – 71 752 407 zł</a:t>
            </a:r>
          </a:p>
          <a:p>
            <a:pPr algn="l"/>
            <a:r>
              <a:rPr lang="pl-PL" sz="1600" dirty="0">
                <a:latin typeface="Garamond" panose="02020404030301010803" pitchFamily="18" charset="0"/>
              </a:rPr>
              <a:t>* część wyrównawcza – 7 414 784 zł</a:t>
            </a:r>
          </a:p>
          <a:p>
            <a:pPr algn="l"/>
            <a:r>
              <a:rPr lang="pl-PL" sz="1600" dirty="0">
                <a:latin typeface="Garamond" panose="02020404030301010803" pitchFamily="18" charset="0"/>
              </a:rPr>
              <a:t>* część równoważąca – 393 478 zł</a:t>
            </a:r>
          </a:p>
          <a:p>
            <a:pPr algn="l"/>
            <a:r>
              <a:rPr lang="pl-PL" b="1" u="sng" dirty="0">
                <a:solidFill>
                  <a:schemeClr val="tx1"/>
                </a:solidFill>
                <a:latin typeface="Garamond" panose="02020404030301010803" pitchFamily="18" charset="0"/>
              </a:rPr>
              <a:t>Dotacje celowe budżetu państwa </a:t>
            </a: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w kwocie 15 645 146 złotych z przeznaczeniem na:</a:t>
            </a:r>
          </a:p>
          <a:p>
            <a:pPr lvl="0" algn="just"/>
            <a:r>
              <a:rPr lang="pl-PL" sz="1400" dirty="0">
                <a:latin typeface="Garamond" panose="02020404030301010803" pitchFamily="18" charset="0"/>
              </a:rPr>
              <a:t>* </a:t>
            </a:r>
            <a:r>
              <a:rPr lang="pl-PL" sz="1600" dirty="0">
                <a:latin typeface="Garamond" panose="02020404030301010803" pitchFamily="18" charset="0"/>
              </a:rPr>
              <a:t>bieżące funkcjonowanie Powiatowego Inspektoratu Nadzoru Budowlanego, Komendy Powiatowej Państwowej Straży Pożarnej, Domu Pomocy Społecznej, Środowiskowego Domu Samopomocy, Powiatowego Zespołu ds. Orzekania o Niepełnosprawności, gospodarowanie gruntami i nieruchomościami Skarbu Państwa, kwalifikację wojskową, nieodpłatną pomoc prawną, opłacenie składki zdrowotnej za osoby bezrobotne, realizację programu Rodzina 500+ oraz 300+</a:t>
            </a:r>
          </a:p>
          <a:p>
            <a:pPr fontAlgn="ctr"/>
            <a:endParaRPr lang="pl-PL" sz="1400" dirty="0">
              <a:latin typeface="Garamond" panose="02020404030301010803" pitchFamily="18" charset="0"/>
            </a:endParaRPr>
          </a:p>
          <a:p>
            <a:pPr fontAlgn="ctr"/>
            <a:endParaRPr lang="pl-PL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pPr algn="l"/>
            <a:endParaRPr lang="pl-PL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pPr algn="l"/>
            <a:endParaRPr lang="pl-PL" sz="14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pPr algn="l"/>
            <a:endParaRPr lang="pl-PL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endParaRPr lang="pl-PL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endParaRPr lang="pl-PL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endParaRPr lang="pl-PL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r>
              <a:rPr lang="pl-PL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622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359508" y="224295"/>
            <a:ext cx="10996246" cy="882032"/>
          </a:xfrm>
        </p:spPr>
        <p:txBody>
          <a:bodyPr>
            <a:noAutofit/>
          </a:bodyPr>
          <a:lstStyle/>
          <a:p>
            <a:r>
              <a:rPr lang="pl-P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Udział procentowy poszczególnych źródeł</a:t>
            </a:r>
            <a:r>
              <a:rPr lang="pl-PL" sz="4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 </a:t>
            </a:r>
            <a:endParaRPr lang="pl-PL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3994356050"/>
              </p:ext>
            </p:extLst>
          </p:nvPr>
        </p:nvGraphicFramePr>
        <p:xfrm>
          <a:off x="1567295" y="1719449"/>
          <a:ext cx="8280920" cy="4646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984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431149" y="222929"/>
            <a:ext cx="11592408" cy="964734"/>
          </a:xfrm>
        </p:spPr>
        <p:txBody>
          <a:bodyPr>
            <a:noAutofit/>
          </a:bodyPr>
          <a:lstStyle/>
          <a:p>
            <a:pPr algn="ctr"/>
            <a:r>
              <a:rPr lang="pl-PL" sz="4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WYDATKI POWIATU MIELECKIEGO </a:t>
            </a:r>
            <a:br>
              <a:rPr lang="pl-PL" sz="60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9DE1332-0B3C-4560-8D5C-CDAD9E1431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2281834"/>
              </p:ext>
            </p:extLst>
          </p:nvPr>
        </p:nvGraphicFramePr>
        <p:xfrm>
          <a:off x="1398336" y="968318"/>
          <a:ext cx="877235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1727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359508" y="224295"/>
            <a:ext cx="10996246" cy="882032"/>
          </a:xfrm>
        </p:spPr>
        <p:txBody>
          <a:bodyPr>
            <a:noAutofit/>
          </a:bodyPr>
          <a:lstStyle/>
          <a:p>
            <a:r>
              <a:rPr lang="pl-P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Udział procentowy wydatków</a:t>
            </a:r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2027002401"/>
              </p:ext>
            </p:extLst>
          </p:nvPr>
        </p:nvGraphicFramePr>
        <p:xfrm>
          <a:off x="1567295" y="1719449"/>
          <a:ext cx="8280920" cy="4646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709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50893" y="445569"/>
            <a:ext cx="11350303" cy="637273"/>
          </a:xfrm>
        </p:spPr>
        <p:txBody>
          <a:bodyPr>
            <a:noAutofit/>
          </a:bodyPr>
          <a:lstStyle/>
          <a:p>
            <a:r>
              <a:rPr lang="pl-PL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Wydatki według rodzaju</a:t>
            </a:r>
            <a:endParaRPr lang="pl-PL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6B15F09-F98C-47E4-8044-105FA8F3B8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144365"/>
              </p:ext>
            </p:extLst>
          </p:nvPr>
        </p:nvGraphicFramePr>
        <p:xfrm>
          <a:off x="1526673" y="1273118"/>
          <a:ext cx="867610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205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67B64C2-E5B0-424C-A90A-CEF65ED404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Paczka</Template>
  <TotalTime>0</TotalTime>
  <Words>1795</Words>
  <Application>Microsoft Office PowerPoint</Application>
  <PresentationFormat>Panoramiczny</PresentationFormat>
  <Paragraphs>372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3" baseType="lpstr">
      <vt:lpstr>Arial</vt:lpstr>
      <vt:lpstr>Garamond</vt:lpstr>
      <vt:lpstr>Georgia</vt:lpstr>
      <vt:lpstr>Gill Sans MT</vt:lpstr>
      <vt:lpstr>Paczka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2015-09-10T07:09:42Z</dcterms:created>
  <dcterms:modified xsi:type="dcterms:W3CDTF">2019-12-09T07:19:33Z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TC030309819991</vt:lpwstr>
  </property>
</Properties>
</file>