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  <p:sldMasterId id="2147483775" r:id="rId2"/>
  </p:sldMasterIdLst>
  <p:notesMasterIdLst>
    <p:notesMasterId r:id="rId27"/>
  </p:notesMasterIdLst>
  <p:handoutMasterIdLst>
    <p:handoutMasterId r:id="rId28"/>
  </p:handoutMasterIdLst>
  <p:sldIdLst>
    <p:sldId id="257" r:id="rId3"/>
    <p:sldId id="259" r:id="rId4"/>
    <p:sldId id="261" r:id="rId5"/>
    <p:sldId id="293" r:id="rId6"/>
    <p:sldId id="297" r:id="rId7"/>
    <p:sldId id="301" r:id="rId8"/>
    <p:sldId id="296" r:id="rId9"/>
    <p:sldId id="320" r:id="rId10"/>
    <p:sldId id="299" r:id="rId11"/>
    <p:sldId id="300" r:id="rId12"/>
    <p:sldId id="302" r:id="rId13"/>
    <p:sldId id="303" r:id="rId14"/>
    <p:sldId id="324" r:id="rId15"/>
    <p:sldId id="323" r:id="rId16"/>
    <p:sldId id="325" r:id="rId17"/>
    <p:sldId id="326" r:id="rId18"/>
    <p:sldId id="327" r:id="rId19"/>
    <p:sldId id="331" r:id="rId20"/>
    <p:sldId id="329" r:id="rId21"/>
    <p:sldId id="333" r:id="rId22"/>
    <p:sldId id="332" r:id="rId23"/>
    <p:sldId id="330" r:id="rId24"/>
    <p:sldId id="334" r:id="rId25"/>
    <p:sldId id="322" r:id="rId26"/>
  </p:sldIdLst>
  <p:sldSz cx="12192000" cy="6858000"/>
  <p:notesSz cx="6810375" cy="9942513"/>
  <p:defaultTextStyle>
    <a:defPPr rtl="0"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NATA.GODEK" initials="R" lastIdx="2" clrIdx="0">
    <p:extLst>
      <p:ext uri="{19B8F6BF-5375-455C-9EA6-DF929625EA0E}">
        <p15:presenceInfo xmlns:p15="http://schemas.microsoft.com/office/powerpoint/2012/main" userId="S-1-5-21-1982529951-1060062128-349440237-11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92C567"/>
    <a:srgbClr val="CAA2A2"/>
    <a:srgbClr val="006699"/>
    <a:srgbClr val="E9D7D7"/>
    <a:srgbClr val="1E4364"/>
    <a:srgbClr val="2F5557"/>
    <a:srgbClr val="A1CDE3"/>
    <a:srgbClr val="A5CDCF"/>
    <a:srgbClr val="D8C2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315" autoAdjust="0"/>
  </p:normalViewPr>
  <p:slideViewPr>
    <p:cSldViewPr snapToGrid="0">
      <p:cViewPr varScale="1">
        <p:scale>
          <a:sx n="116" d="100"/>
          <a:sy n="116" d="100"/>
        </p:scale>
        <p:origin x="138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7" d="100"/>
          <a:sy n="97" d="100"/>
        </p:scale>
        <p:origin x="353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view3D>
      <c:rotX val="20"/>
      <c:rotY val="15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1973886959419966E-3"/>
          <c:y val="1.1826968720647201E-3"/>
          <c:w val="0.99126893308150943"/>
          <c:h val="0.99881721179916183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 Kolumna1 </c:v>
                </c:pt>
              </c:strCache>
            </c:strRef>
          </c:tx>
          <c:explosion val="6"/>
          <c:dPt>
            <c:idx val="0"/>
            <c:bubble3D val="0"/>
            <c:spPr>
              <a:solidFill>
                <a:schemeClr val="bg2"/>
              </a:solidFill>
              <a:ln>
                <a:solidFill>
                  <a:srgbClr val="33CCCC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37D-4921-9D0D-6F49D6D4F04D}"/>
              </c:ext>
            </c:extLst>
          </c:dPt>
          <c:dPt>
            <c:idx val="1"/>
            <c:bubble3D val="0"/>
            <c:spPr>
              <a:solidFill>
                <a:schemeClr val="bg2">
                  <a:lumMod val="75000"/>
                </a:schemeClr>
              </a:solidFill>
              <a:ln>
                <a:solidFill>
                  <a:schemeClr val="bg2">
                    <a:lumMod val="50000"/>
                    <a:lumOff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37D-4921-9D0D-6F49D6D4F04D}"/>
              </c:ext>
            </c:extLst>
          </c:dPt>
          <c:dLbls>
            <c:dLbl>
              <c:idx val="0"/>
              <c:layout>
                <c:manualLayout>
                  <c:x val="0.23795574814502518"/>
                  <c:y val="8.7003767307936561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7250DDF4-8490-4711-BBA4-A7665C8A20A5}" type="CATEGORYNAME">
                      <a:rPr lang="en-US" sz="240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[NAZWA KATEGORII]</a:t>
                    </a:fld>
                    <a:r>
                      <a:rPr lang="en-US" sz="24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91%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161666429038743"/>
                      <c:h val="0.2853541552993918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37D-4921-9D0D-6F49D6D4F04D}"/>
                </c:ext>
              </c:extLst>
            </c:dLbl>
            <c:dLbl>
              <c:idx val="1"/>
              <c:layout>
                <c:manualLayout>
                  <c:x val="-5.0756933170743174E-2"/>
                  <c:y val="-0.34029811593110459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DB4922FF-01C5-4114-BD40-6ADFE049103A}" type="CATEGORYNAME">
                      <a:rPr lang="en-US" sz="240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[NAZWA KATEGORII]</a:t>
                    </a:fld>
                    <a:r>
                      <a:rPr lang="en-US" sz="24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9%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768712529709521"/>
                      <c:h val="0.2235173327745648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37D-4921-9D0D-6F49D6D4F0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pl-PL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Arkusz1!$A$2:$A$3</c:f>
              <c:strCache>
                <c:ptCount val="2"/>
                <c:pt idx="0">
                  <c:v>dochody bieżące</c:v>
                </c:pt>
                <c:pt idx="1">
                  <c:v>dochody majątkowe</c:v>
                </c:pt>
              </c:strCache>
            </c:strRef>
          </c:cat>
          <c:val>
            <c:numRef>
              <c:f>Arkusz1!$B$2:$B$3</c:f>
              <c:numCache>
                <c:formatCode>#\ ##0.00_ ;\-#\ ##0.00\ </c:formatCode>
                <c:ptCount val="2"/>
                <c:pt idx="0">
                  <c:v>152468353</c:v>
                </c:pt>
                <c:pt idx="1">
                  <c:v>14731647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37D-4921-9D0D-6F49D6D4F04D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2.5620297290814033E-2"/>
          <c:w val="1"/>
          <c:h val="0.9118080410687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rgbClr val="A5CDCF">
                <a:alpha val="87000"/>
              </a:srgbClr>
            </a:solidFill>
            <a:ln>
              <a:noFill/>
            </a:ln>
            <a:effectLst/>
            <a:scene3d>
              <a:camera prst="orthographicFront"/>
              <a:lightRig rig="glow" dir="t">
                <a:rot lat="0" lon="0" rev="4800000"/>
              </a:lightRig>
            </a:scene3d>
            <a:sp3d prstMaterial="matte">
              <a:bevelT w="127000" h="63500"/>
            </a:sp3d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82 776 087 zł 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DC46-447D-AD4E-3F763889D01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 32 350 544 zł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DC46-447D-AD4E-3F763889D01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17</a:t>
                    </a:r>
                    <a:r>
                      <a:rPr lang="en-US" baseline="0" dirty="0"/>
                      <a:t> 858 670 </a:t>
                    </a:r>
                    <a:r>
                      <a:rPr lang="en-US" dirty="0"/>
                      <a:t>zł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DC46-447D-AD4E-3F763889D01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4 375 576,40 zł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DC46-447D-AD4E-3F763889D01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29 839 122,60 zł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44F6-44D5-8A9C-57C4D9407B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Arkusz1!$A$2:$A$6</c:f>
              <c:strCache>
                <c:ptCount val="5"/>
                <c:pt idx="0">
                  <c:v>Subwencja</c:v>
                </c:pt>
                <c:pt idx="1">
                  <c:v>Udział w podatkach</c:v>
                </c:pt>
                <c:pt idx="2">
                  <c:v>Dotacje celowe</c:v>
                </c:pt>
                <c:pt idx="3">
                  <c:v>Środki europejskie</c:v>
                </c:pt>
                <c:pt idx="4">
                  <c:v>Pozostałe dochody </c:v>
                </c:pt>
              </c:strCache>
            </c:strRef>
          </c:cat>
          <c:val>
            <c:numRef>
              <c:f>Arkusz1!$B$2:$B$6</c:f>
              <c:numCache>
                <c:formatCode>#,##0.00</c:formatCode>
                <c:ptCount val="5"/>
                <c:pt idx="0">
                  <c:v>81848578</c:v>
                </c:pt>
                <c:pt idx="1">
                  <c:v>34103647</c:v>
                </c:pt>
                <c:pt idx="2">
                  <c:v>17343298</c:v>
                </c:pt>
                <c:pt idx="3">
                  <c:v>5487938</c:v>
                </c:pt>
                <c:pt idx="4">
                  <c:v>17291750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49-4C79-8FA7-1C2C9EDFF2E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9"/>
        <c:overlap val="-100"/>
        <c:axId val="568558288"/>
        <c:axId val="429585944"/>
      </c:barChart>
      <c:catAx>
        <c:axId val="568558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l-PL"/>
          </a:p>
        </c:txPr>
        <c:crossAx val="429585944"/>
        <c:crosses val="autoZero"/>
        <c:auto val="1"/>
        <c:lblAlgn val="ctr"/>
        <c:lblOffset val="100"/>
        <c:noMultiLvlLbl val="0"/>
      </c:catAx>
      <c:valAx>
        <c:axId val="429585944"/>
        <c:scaling>
          <c:orientation val="minMax"/>
        </c:scaling>
        <c:delete val="1"/>
        <c:axPos val="l"/>
        <c:numFmt formatCode="#,##0.00" sourceLinked="1"/>
        <c:majorTickMark val="none"/>
        <c:minorTickMark val="none"/>
        <c:tickLblPos val="nextTo"/>
        <c:crossAx val="568558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view3D>
      <c:rotX val="20"/>
      <c:rotY val="300"/>
      <c:depthPercent val="10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0.99126893308150943"/>
          <c:h val="0.99881721179916183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 Kolumna1 </c:v>
                </c:pt>
              </c:strCache>
            </c:strRef>
          </c:tx>
          <c:explosion val="6"/>
          <c:dPt>
            <c:idx val="0"/>
            <c:bubble3D val="0"/>
            <c:spPr>
              <a:solidFill>
                <a:srgbClr val="A5CDCF"/>
              </a:solidFill>
              <a:ln>
                <a:solidFill>
                  <a:srgbClr val="33CCCC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37D-4921-9D0D-6F49D6D4F04D}"/>
              </c:ext>
            </c:extLst>
          </c:dPt>
          <c:dPt>
            <c:idx val="1"/>
            <c:bubble3D val="0"/>
            <c:spPr>
              <a:solidFill>
                <a:srgbClr val="71B0B7"/>
              </a:solidFill>
            </c:spPr>
            <c:extLst>
              <c:ext xmlns:c16="http://schemas.microsoft.com/office/drawing/2014/chart" uri="{C3380CC4-5D6E-409C-BE32-E72D297353CC}">
                <c16:uniqueId val="{00000003-D37D-4921-9D0D-6F49D6D4F04D}"/>
              </c:ext>
            </c:extLst>
          </c:dPt>
          <c:dPt>
            <c:idx val="2"/>
            <c:bubble3D val="0"/>
            <c:spPr>
              <a:solidFill>
                <a:srgbClr val="CAA2A2"/>
              </a:solidFill>
            </c:spPr>
            <c:extLst>
              <c:ext xmlns:c16="http://schemas.microsoft.com/office/drawing/2014/chart" uri="{C3380CC4-5D6E-409C-BE32-E72D297353CC}">
                <c16:uniqueId val="{00000004-80A9-4178-A8F1-730D2BFFEC39}"/>
              </c:ext>
            </c:extLst>
          </c:dPt>
          <c:dPt>
            <c:idx val="3"/>
            <c:bubble3D val="0"/>
            <c:spPr>
              <a:solidFill>
                <a:srgbClr val="A1CDE3"/>
              </a:solidFill>
            </c:spPr>
            <c:extLst>
              <c:ext xmlns:c16="http://schemas.microsoft.com/office/drawing/2014/chart" uri="{C3380CC4-5D6E-409C-BE32-E72D297353CC}">
                <c16:uniqueId val="{00000004-23C6-4B6B-B19B-27C7CDA39C60}"/>
              </c:ext>
            </c:extLst>
          </c:dPt>
          <c:dPt>
            <c:idx val="4"/>
            <c:bubble3D val="0"/>
            <c:spPr>
              <a:solidFill>
                <a:srgbClr val="D8C2C7"/>
              </a:solidFill>
              <a:ln>
                <a:solidFill>
                  <a:schemeClr val="bg2">
                    <a:lumMod val="50000"/>
                    <a:lumOff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A99-437B-8154-9D3EA023BA02}"/>
              </c:ext>
            </c:extLst>
          </c:dPt>
          <c:dLbls>
            <c:dLbl>
              <c:idx val="0"/>
              <c:layout>
                <c:manualLayout>
                  <c:x val="-0.20976606552841093"/>
                  <c:y val="0.1480318149911331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2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7250DDF4-8490-4711-BBA4-A7665C8A20A5}" type="CATEGORYNAME">
                      <a:rPr lang="en-US" sz="220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 sz="2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[NAZWA KATEGORII]</a:t>
                    </a:fld>
                    <a:r>
                      <a:rPr lang="en-US" sz="2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49%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047458756058644"/>
                      <c:h val="0.2319421604076167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37D-4921-9D0D-6F49D6D4F04D}"/>
                </c:ext>
              </c:extLst>
            </c:dLbl>
            <c:dLbl>
              <c:idx val="1"/>
              <c:layout>
                <c:manualLayout>
                  <c:x val="-6.6263478155412642E-2"/>
                  <c:y val="-0.216535877600050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37D-4921-9D0D-6F49D6D4F04D}"/>
                </c:ext>
              </c:extLst>
            </c:dLbl>
            <c:dLbl>
              <c:idx val="2"/>
              <c:layout>
                <c:manualLayout>
                  <c:x val="-0.16673445447679588"/>
                  <c:y val="-0.2568942493447188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0A9-4178-A8F1-730D2BFFEC39}"/>
                </c:ext>
              </c:extLst>
            </c:dLbl>
            <c:dLbl>
              <c:idx val="3"/>
              <c:layout>
                <c:manualLayout>
                  <c:x val="0.1507937315479885"/>
                  <c:y val="-0.2947132845832161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3C6-4B6B-B19B-27C7CDA39C60}"/>
                </c:ext>
              </c:extLst>
            </c:dLbl>
            <c:dLbl>
              <c:idx val="4"/>
              <c:layout>
                <c:manualLayout>
                  <c:x val="0.10312033844221503"/>
                  <c:y val="-0.16092503859412896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2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DB4922FF-01C5-4114-BD40-6ADFE049103A}" type="CATEGORYNAME">
                      <a:rPr lang="en-US" sz="220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 sz="2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[NAZWA KATEGORII]</a:t>
                    </a:fld>
                    <a:r>
                      <a:rPr lang="en-US" sz="2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  19%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46081111760529"/>
                      <c:h val="0.220589883952288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A99-437B-8154-9D3EA023BA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2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pl-PL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Arkusz1!$A$2:$A$6</c:f>
              <c:strCache>
                <c:ptCount val="5"/>
                <c:pt idx="0">
                  <c:v>subwencja</c:v>
                </c:pt>
                <c:pt idx="1">
                  <c:v>środki europejskie</c:v>
                </c:pt>
                <c:pt idx="2">
                  <c:v>dotacje celowe</c:v>
                </c:pt>
                <c:pt idx="3">
                  <c:v>pozostałe dochody </c:v>
                </c:pt>
                <c:pt idx="4">
                  <c:v>udział w podatkach</c:v>
                </c:pt>
              </c:strCache>
            </c:strRef>
          </c:cat>
          <c:val>
            <c:numRef>
              <c:f>Arkusz1!$B$2:$B$6</c:f>
              <c:numCache>
                <c:formatCode>#\ ##0.00_ ;\-#\ ##0.00\ </c:formatCode>
                <c:ptCount val="5"/>
                <c:pt idx="0">
                  <c:v>82776087</c:v>
                </c:pt>
                <c:pt idx="1">
                  <c:v>4375576.4000000004</c:v>
                </c:pt>
                <c:pt idx="2">
                  <c:v>17858670</c:v>
                </c:pt>
                <c:pt idx="3">
                  <c:v>29839122.600000001</c:v>
                </c:pt>
                <c:pt idx="4">
                  <c:v>32350544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37D-4921-9D0D-6F49D6D4F04D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view3D>
      <c:rotX val="20"/>
      <c:rotY val="15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1973886959419966E-3"/>
          <c:y val="1.1826968720647201E-3"/>
          <c:w val="0.99126893308150943"/>
          <c:h val="0.99881721179916183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 Kolumna1 </c:v>
                </c:pt>
              </c:strCache>
            </c:strRef>
          </c:tx>
          <c:explosion val="6"/>
          <c:dPt>
            <c:idx val="0"/>
            <c:bubble3D val="0"/>
            <c:spPr>
              <a:solidFill>
                <a:schemeClr val="bg2"/>
              </a:solidFill>
              <a:ln>
                <a:solidFill>
                  <a:srgbClr val="33CCCC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37D-4921-9D0D-6F49D6D4F04D}"/>
              </c:ext>
            </c:extLst>
          </c:dPt>
          <c:dPt>
            <c:idx val="1"/>
            <c:bubble3D val="0"/>
            <c:spPr>
              <a:solidFill>
                <a:schemeClr val="bg2">
                  <a:lumMod val="75000"/>
                </a:schemeClr>
              </a:solidFill>
              <a:ln>
                <a:solidFill>
                  <a:schemeClr val="bg2">
                    <a:lumMod val="50000"/>
                    <a:lumOff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37D-4921-9D0D-6F49D6D4F04D}"/>
              </c:ext>
            </c:extLst>
          </c:dPt>
          <c:dLbls>
            <c:dLbl>
              <c:idx val="0"/>
              <c:layout>
                <c:manualLayout>
                  <c:x val="0.15159592879277844"/>
                  <c:y val="7.8221142796945475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7250DDF4-8490-4711-BBA4-A7665C8A20A5}" type="CATEGORYNAME">
                      <a:rPr lang="en-US" sz="240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[NAZWA KATEGORII]</a:t>
                    </a:fld>
                    <a:r>
                      <a:rPr lang="en-US" sz="24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82%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161666429038743"/>
                      <c:h val="0.2853541552993918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37D-4921-9D0D-6F49D6D4F04D}"/>
                </c:ext>
              </c:extLst>
            </c:dLbl>
            <c:dLbl>
              <c:idx val="1"/>
              <c:layout>
                <c:manualLayout>
                  <c:x val="-5.9251341631619797E-2"/>
                  <c:y val="-0.28760236886515811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DB4922FF-01C5-4114-BD40-6ADFE049103A}" type="CATEGORYNAME">
                      <a:rPr lang="en-US" sz="240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[NAZWA KATEGORII]</a:t>
                    </a:fld>
                    <a:r>
                      <a:rPr lang="en-US" sz="24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18%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768712529709521"/>
                      <c:h val="0.2235173327745648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37D-4921-9D0D-6F49D6D4F0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pl-PL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Arkusz1!$A$2:$A$3</c:f>
              <c:strCache>
                <c:ptCount val="2"/>
                <c:pt idx="0">
                  <c:v>wydatki bieżące</c:v>
                </c:pt>
                <c:pt idx="1">
                  <c:v>wydatki majątkowe</c:v>
                </c:pt>
              </c:strCache>
            </c:strRef>
          </c:cat>
          <c:val>
            <c:numRef>
              <c:f>Arkusz1!$B$2:$B$3</c:f>
              <c:numCache>
                <c:formatCode>#\ ##0.00_ ;\-#\ ##0.00\ </c:formatCode>
                <c:ptCount val="2"/>
                <c:pt idx="0">
                  <c:v>152329317</c:v>
                </c:pt>
                <c:pt idx="1">
                  <c:v>33070683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37D-4921-9D0D-6F49D6D4F04D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"/>
      <c:hPercent val="40"/>
      <c:rotY val="359"/>
      <c:depthPercent val="20"/>
      <c:rAngAx val="1"/>
    </c:view3D>
    <c:floor>
      <c:thickness val="0"/>
      <c:spPr>
        <a:gradFill rotWithShape="0">
          <a:gsLst>
            <a:gs pos="0">
              <a:srgbClr xmlns:mc="http://schemas.openxmlformats.org/markup-compatibility/2006" xmlns:a14="http://schemas.microsoft.com/office/drawing/2010/main" val="969696" mc:Ignorable="a14" a14:legacySpreadsheetColorIndex="55"/>
            </a:gs>
            <a:gs pos="100000">
              <a:srgbClr xmlns:mc="http://schemas.openxmlformats.org/markup-compatibility/2006" xmlns:a14="http://schemas.microsoft.com/office/drawing/2010/main" val="FEFEFE" mc:Ignorable="a14" a14:legacySpreadsheetColorIndex="55">
                <a:gamma/>
                <a:tint val="72549"/>
                <a:invGamma/>
              </a:srgbClr>
            </a:gs>
          </a:gsLst>
          <a:lin ang="5400000" scaled="1"/>
        </a:gradFill>
        <a:ln w="6350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2.7000948381861279E-2"/>
          <c:y val="0.19444470634823358"/>
          <c:w val="0.88058090439723213"/>
          <c:h val="0.6688269962947343"/>
        </c:manualLayout>
      </c:layout>
      <c:bar3DChart>
        <c:barDir val="col"/>
        <c:grouping val="clustered"/>
        <c:varyColors val="0"/>
        <c:ser>
          <c:idx val="7"/>
          <c:order val="0"/>
          <c:tx>
            <c:strRef>
              <c:f>Sheet1!$A$2</c:f>
              <c:strCache>
                <c:ptCount val="1"/>
                <c:pt idx="0">
                  <c:v>Plan </c:v>
                </c:pt>
              </c:strCache>
            </c:strRef>
          </c:tx>
          <c:spPr>
            <a:solidFill>
              <a:srgbClr val="A5CDCF"/>
            </a:solidFill>
            <a:ln w="21675">
              <a:noFill/>
            </a:ln>
            <a:effectLst>
              <a:outerShdw blurRad="50800" dist="50800" dir="5400000" algn="ctr" rotWithShape="0">
                <a:srgbClr val="000000">
                  <a:alpha val="85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A5CDCF"/>
              </a:solidFill>
              <a:ln w="21675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h="63500" prst="relaxedInset"/>
              </a:sp3d>
            </c:spPr>
            <c:extLst>
              <c:ext xmlns:c16="http://schemas.microsoft.com/office/drawing/2014/chart" uri="{C3380CC4-5D6E-409C-BE32-E72D297353CC}">
                <c16:uniqueId val="{00000001-5D6F-4363-A6D7-586520817DDE}"/>
              </c:ext>
            </c:extLst>
          </c:dPt>
          <c:cat>
            <c:strRef>
              <c:f>Sheet1!$B$1:$G$1</c:f>
              <c:strCache>
                <c:ptCount val="6"/>
                <c:pt idx="0">
                  <c:v>Edukacja</c:v>
                </c:pt>
                <c:pt idx="1">
                  <c:v>Transport </c:v>
                </c:pt>
                <c:pt idx="2">
                  <c:v>Pomoc społeczna</c:v>
                </c:pt>
                <c:pt idx="3">
                  <c:v>Bezpieczeństwo publiczne</c:v>
                </c:pt>
                <c:pt idx="4">
                  <c:v>Ochrona zdrowia</c:v>
                </c:pt>
                <c:pt idx="5">
                  <c:v>Pozostała działalność </c:v>
                </c:pt>
              </c:strCache>
            </c:strRef>
          </c:cat>
          <c:val>
            <c:numRef>
              <c:f>Sheet1!$B$2:$G$2</c:f>
              <c:numCache>
                <c:formatCode>#,##0.00</c:formatCode>
                <c:ptCount val="6"/>
                <c:pt idx="0">
                  <c:v>90514482</c:v>
                </c:pt>
                <c:pt idx="1">
                  <c:v>32134104</c:v>
                </c:pt>
                <c:pt idx="2">
                  <c:v>20119421.399999999</c:v>
                </c:pt>
                <c:pt idx="3">
                  <c:v>10302626</c:v>
                </c:pt>
                <c:pt idx="4">
                  <c:v>2963107</c:v>
                </c:pt>
                <c:pt idx="5">
                  <c:v>29366259.600000001</c:v>
                </c:pt>
              </c:numCache>
            </c:numRef>
          </c:val>
          <c:shape val="box"/>
          <c:extLst>
            <c:ext xmlns:c16="http://schemas.microsoft.com/office/drawing/2014/chart" uri="{C3380CC4-5D6E-409C-BE32-E72D297353CC}">
              <c16:uniqueId val="{00000000-9F40-44B8-8E41-BBD4C3EA53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"/>
        <c:gapDepth val="0"/>
        <c:shape val="cylinder"/>
        <c:axId val="188272960"/>
        <c:axId val="1"/>
        <c:axId val="0"/>
      </c:bar3DChart>
      <c:catAx>
        <c:axId val="188272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5419">
            <a:noFill/>
          </a:ln>
        </c:spPr>
        <c:txPr>
          <a:bodyPr rot="0" vert="horz"/>
          <a:lstStyle/>
          <a:p>
            <a:pPr>
              <a:defRPr sz="2000" b="0"/>
            </a:pPr>
            <a:endParaRPr lang="pl-PL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1"/>
        <c:axPos val="r"/>
        <c:majorGridlines>
          <c:spPr>
            <a:ln>
              <a:noFill/>
            </a:ln>
          </c:spPr>
        </c:majorGridlines>
        <c:numFmt formatCode="#,##0.00" sourceLinked="1"/>
        <c:majorTickMark val="out"/>
        <c:minorTickMark val="none"/>
        <c:tickLblPos val="nextTo"/>
        <c:crossAx val="188272960"/>
        <c:crosses val="max"/>
        <c:crossBetween val="between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 b="1" i="0" u="none" strike="noStrike" baseline="0">
          <a:solidFill>
            <a:schemeClr val="bg1"/>
          </a:solidFill>
          <a:latin typeface="Times New Roman" panose="02020603050405020304" pitchFamily="18" charset="0"/>
          <a:ea typeface="Arial"/>
          <a:cs typeface="Times New Roman" panose="02020603050405020304" pitchFamily="18" charset="0"/>
        </a:defRPr>
      </a:pPr>
      <a:endParaRPr lang="pl-PL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view3D>
      <c:rotX val="20"/>
      <c:rotY val="234"/>
      <c:depthPercent val="10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4092972691067903E-3"/>
          <c:y val="0"/>
          <c:w val="0.99126893308150943"/>
          <c:h val="0.99881721179916183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 Kolumna1 </c:v>
                </c:pt>
              </c:strCache>
            </c:strRef>
          </c:tx>
          <c:explosion val="7"/>
          <c:dPt>
            <c:idx val="0"/>
            <c:bubble3D val="0"/>
            <c:spPr>
              <a:solidFill>
                <a:srgbClr val="A5CDCF"/>
              </a:solidFill>
              <a:ln>
                <a:solidFill>
                  <a:srgbClr val="33CCCC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37D-4921-9D0D-6F49D6D4F04D}"/>
              </c:ext>
            </c:extLst>
          </c:dPt>
          <c:dPt>
            <c:idx val="1"/>
            <c:bubble3D val="0"/>
            <c:spPr>
              <a:solidFill>
                <a:srgbClr val="A1CDE3"/>
              </a:solidFill>
            </c:spPr>
            <c:extLst>
              <c:ext xmlns:c16="http://schemas.microsoft.com/office/drawing/2014/chart" uri="{C3380CC4-5D6E-409C-BE32-E72D297353CC}">
                <c16:uniqueId val="{00000003-D37D-4921-9D0D-6F49D6D4F04D}"/>
              </c:ext>
            </c:extLst>
          </c:dPt>
          <c:dPt>
            <c:idx val="2"/>
            <c:bubble3D val="0"/>
            <c:spPr>
              <a:solidFill>
                <a:srgbClr val="CAA2A2"/>
              </a:solidFill>
            </c:spPr>
            <c:extLst>
              <c:ext xmlns:c16="http://schemas.microsoft.com/office/drawing/2014/chart" uri="{C3380CC4-5D6E-409C-BE32-E72D297353CC}">
                <c16:uniqueId val="{00000006-C88E-4391-9EFA-A82EFC0D3A14}"/>
              </c:ext>
            </c:extLst>
          </c:dPt>
          <c:dPt>
            <c:idx val="3"/>
            <c:bubble3D val="0"/>
            <c:spPr>
              <a:solidFill>
                <a:srgbClr val="A5CDCF"/>
              </a:solidFill>
            </c:spPr>
            <c:extLst>
              <c:ext xmlns:c16="http://schemas.microsoft.com/office/drawing/2014/chart" uri="{C3380CC4-5D6E-409C-BE32-E72D297353CC}">
                <c16:uniqueId val="{00000005-C88E-4391-9EFA-A82EFC0D3A14}"/>
              </c:ext>
            </c:extLst>
          </c:dPt>
          <c:dPt>
            <c:idx val="4"/>
            <c:bubble3D val="0"/>
            <c:spPr>
              <a:solidFill>
                <a:srgbClr val="D8C2C7"/>
              </a:solidFill>
              <a:ln>
                <a:solidFill>
                  <a:schemeClr val="bg2">
                    <a:lumMod val="50000"/>
                    <a:lumOff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D17-4990-859E-DEBB19A135A6}"/>
              </c:ext>
            </c:extLst>
          </c:dPt>
          <c:dPt>
            <c:idx val="5"/>
            <c:bubble3D val="0"/>
            <c:spPr>
              <a:solidFill>
                <a:srgbClr val="71B0B7"/>
              </a:solidFill>
            </c:spPr>
            <c:extLst>
              <c:ext xmlns:c16="http://schemas.microsoft.com/office/drawing/2014/chart" uri="{C3380CC4-5D6E-409C-BE32-E72D297353CC}">
                <c16:uniqueId val="{00000004-DDDF-4AC6-875D-4984A2504F82}"/>
              </c:ext>
            </c:extLst>
          </c:dPt>
          <c:dLbls>
            <c:dLbl>
              <c:idx val="0"/>
              <c:layout>
                <c:manualLayout>
                  <c:x val="0.25242760948372667"/>
                  <c:y val="0.1233687976502937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2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7250DDF4-8490-4711-BBA4-A7665C8A20A5}" type="CATEGORYNAME">
                      <a:rPr lang="en-US" sz="220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 sz="2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[NAZWA KATEGORII]</a:t>
                    </a:fld>
                    <a:r>
                      <a:rPr lang="en-US" sz="2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49%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893997974347952"/>
                      <c:h val="0.2485967412677109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37D-4921-9D0D-6F49D6D4F04D}"/>
                </c:ext>
              </c:extLst>
            </c:dLbl>
            <c:dLbl>
              <c:idx val="1"/>
              <c:layout>
                <c:manualLayout>
                  <c:x val="-4.9656895089842688E-2"/>
                  <c:y val="9.5195951982829136E-4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2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09B8B95D-EAD0-422A-91C4-71788AF014C9}" type="CATEGORYNAME">
                      <a:rPr lang="en-US" sz="2200"/>
                      <a:pPr>
                        <a:defRPr sz="2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[NAZWA KATEGORII]</a:t>
                    </a:fld>
                    <a:r>
                      <a:rPr lang="en-US" sz="2200" baseline="0" dirty="0"/>
                      <a:t>
17%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659596404578524"/>
                      <c:h val="0.1609517257120022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37D-4921-9D0D-6F49D6D4F04D}"/>
                </c:ext>
              </c:extLst>
            </c:dLbl>
            <c:dLbl>
              <c:idx val="2"/>
              <c:layout>
                <c:manualLayout>
                  <c:x val="-0.17582508610186987"/>
                  <c:y val="-0.20531363449067289"/>
                </c:manualLayout>
              </c:layout>
              <c:tx>
                <c:rich>
                  <a:bodyPr/>
                  <a:lstStyle/>
                  <a:p>
                    <a:fld id="{DE0B1851-20F2-4DF5-8ABF-1F82871DD56A}" type="CATEGORYNAME">
                      <a:rPr lang="en-US"/>
                      <a:pPr/>
                      <a:t>[NAZWA KATEGORII]</a:t>
                    </a:fld>
                    <a:r>
                      <a:rPr lang="en-US" baseline="0" dirty="0"/>
                      <a:t>
11%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C88E-4391-9EFA-A82EFC0D3A14}"/>
                </c:ext>
              </c:extLst>
            </c:dLbl>
            <c:dLbl>
              <c:idx val="3"/>
              <c:layout>
                <c:manualLayout>
                  <c:x val="-0.10068662704956235"/>
                  <c:y val="-0.1984760196829124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2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A0C2FA59-CEFE-4261-94E6-34A6AECC969F}" type="CATEGORYNAME">
                      <a:rPr lang="en-US" sz="2200"/>
                      <a:pPr>
                        <a:defRPr sz="2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[NAZWA KATEGORII]</a:t>
                    </a:fld>
                    <a:r>
                      <a:rPr lang="en-US" sz="2200" baseline="0" dirty="0"/>
                      <a:t>
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59963559557762"/>
                      <c:h val="0.1826706524865981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88E-4391-9EFA-A82EFC0D3A14}"/>
                </c:ext>
              </c:extLst>
            </c:dLbl>
            <c:dLbl>
              <c:idx val="4"/>
              <c:layout>
                <c:manualLayout>
                  <c:x val="-5.1661346288178929E-2"/>
                  <c:y val="-0.36538409261342331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2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DB4922FF-01C5-4114-BD40-6ADFE049103A}" type="CATEGORYNAME">
                      <a:rPr lang="en-US" sz="220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 sz="2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[NAZWA KATEGORII]</a:t>
                    </a:fld>
                    <a:r>
                      <a:rPr lang="en-US" sz="2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2%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46081111760529"/>
                      <c:h val="0.220589883952288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D17-4990-859E-DEBB19A135A6}"/>
                </c:ext>
              </c:extLst>
            </c:dLbl>
            <c:dLbl>
              <c:idx val="5"/>
              <c:layout>
                <c:manualLayout>
                  <c:x val="0.15702630681203245"/>
                  <c:y val="-0.27996984751906012"/>
                </c:manualLayout>
              </c:layout>
              <c:tx>
                <c:rich>
                  <a:bodyPr/>
                  <a:lstStyle/>
                  <a:p>
                    <a:fld id="{330A7770-F0FF-4625-90C4-F5A622DDED14}" type="CATEGORYNAME">
                      <a:rPr lang="en-US"/>
                      <a:pPr/>
                      <a:t>[NAZWA KATEGORII]</a:t>
                    </a:fld>
                    <a:r>
                      <a:rPr lang="en-US" baseline="0" dirty="0"/>
                      <a:t>
16%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DDDF-4AC6-875D-4984A2504F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2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pl-PL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Arkusz1!$A$2:$A$7</c:f>
              <c:strCache>
                <c:ptCount val="6"/>
                <c:pt idx="0">
                  <c:v>Edukacja</c:v>
                </c:pt>
                <c:pt idx="1">
                  <c:v>Transport </c:v>
                </c:pt>
                <c:pt idx="2">
                  <c:v>Pomoc społeczna</c:v>
                </c:pt>
                <c:pt idx="3">
                  <c:v>Bezpieczeństwo publiczne</c:v>
                </c:pt>
                <c:pt idx="4">
                  <c:v>Ochrona zdrowia</c:v>
                </c:pt>
                <c:pt idx="5">
                  <c:v>Pozostała działalność </c:v>
                </c:pt>
              </c:strCache>
            </c:strRef>
          </c:cat>
          <c:val>
            <c:numRef>
              <c:f>Arkusz1!$B$2:$B$7</c:f>
              <c:numCache>
                <c:formatCode>#\ ##0.00_ ;\-#\ ##0.00\ </c:formatCode>
                <c:ptCount val="6"/>
                <c:pt idx="0">
                  <c:v>90514482</c:v>
                </c:pt>
                <c:pt idx="1">
                  <c:v>32134104</c:v>
                </c:pt>
                <c:pt idx="2">
                  <c:v>20119421.399999999</c:v>
                </c:pt>
                <c:pt idx="3">
                  <c:v>10302626</c:v>
                </c:pt>
                <c:pt idx="4">
                  <c:v>2962107</c:v>
                </c:pt>
                <c:pt idx="5">
                  <c:v>29366259.600000001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37D-4921-9D0D-6F49D6D4F04D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12F26D-1038-4E27-9F99-C006DCEAA7D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AF57DA05-EB25-497A-A68F-A33886AF3ED2}">
      <dgm:prSet phldrT="[Tekst]" custT="1"/>
      <dgm:spPr/>
      <dgm:t>
        <a:bodyPr/>
        <a:lstStyle/>
        <a:p>
          <a:r>
            <a:rPr lang="pl-PL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wynagrodzenia i pochodne – 97 720 528 zł</a:t>
          </a:r>
        </a:p>
      </dgm:t>
    </dgm:pt>
    <dgm:pt modelId="{1231F3F5-4D1F-44B0-A5E0-9FBBFDF5958D}" type="parTrans" cxnId="{3FD2BB4D-9763-4C2A-B48C-2F0BA4010328}">
      <dgm:prSet/>
      <dgm:spPr/>
      <dgm:t>
        <a:bodyPr/>
        <a:lstStyle/>
        <a:p>
          <a:endParaRPr lang="pl-PL"/>
        </a:p>
      </dgm:t>
    </dgm:pt>
    <dgm:pt modelId="{F5072483-23F4-4598-8020-89823A082CB8}" type="sibTrans" cxnId="{3FD2BB4D-9763-4C2A-B48C-2F0BA4010328}">
      <dgm:prSet/>
      <dgm:spPr/>
      <dgm:t>
        <a:bodyPr/>
        <a:lstStyle/>
        <a:p>
          <a:endParaRPr lang="pl-PL"/>
        </a:p>
      </dgm:t>
    </dgm:pt>
    <dgm:pt modelId="{328D8144-A240-4C0D-B325-0611D7AA5C8D}">
      <dgm:prSet phldrT="[Tekst]" custT="1"/>
      <dgm:spPr/>
      <dgm:t>
        <a:bodyPr/>
        <a:lstStyle/>
        <a:p>
          <a:r>
            <a:rPr lang="pl-PL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wydatki statutowe – 26 760 159,60 zł</a:t>
          </a:r>
        </a:p>
      </dgm:t>
    </dgm:pt>
    <dgm:pt modelId="{5FF21DD1-4D5C-49C4-AA9C-C086466B40E2}" type="parTrans" cxnId="{7F1BD589-DF34-45FA-AB7F-56A58E8C8181}">
      <dgm:prSet/>
      <dgm:spPr/>
      <dgm:t>
        <a:bodyPr/>
        <a:lstStyle/>
        <a:p>
          <a:endParaRPr lang="pl-PL"/>
        </a:p>
      </dgm:t>
    </dgm:pt>
    <dgm:pt modelId="{6A50427B-CA10-4A9B-8B46-A64528BD32CC}" type="sibTrans" cxnId="{7F1BD589-DF34-45FA-AB7F-56A58E8C8181}">
      <dgm:prSet/>
      <dgm:spPr/>
      <dgm:t>
        <a:bodyPr/>
        <a:lstStyle/>
        <a:p>
          <a:endParaRPr lang="pl-PL"/>
        </a:p>
      </dgm:t>
    </dgm:pt>
    <dgm:pt modelId="{B7F46FAE-99F7-49ED-BA66-0939F4B1CC16}">
      <dgm:prSet phldrT="[Tekst]" custT="1"/>
      <dgm:spPr/>
      <dgm:t>
        <a:bodyPr/>
        <a:lstStyle/>
        <a:p>
          <a:r>
            <a:rPr lang="pl-PL" sz="3200" b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dotacje na zadania bieżące – 19 660 108 zł</a:t>
          </a:r>
          <a:endParaRPr lang="pl-PL" sz="3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8D897C-6720-4EF1-8ED1-CEE4AD678879}" type="parTrans" cxnId="{343E488B-37D0-48C1-8E0E-36F90BFE978E}">
      <dgm:prSet/>
      <dgm:spPr/>
      <dgm:t>
        <a:bodyPr/>
        <a:lstStyle/>
        <a:p>
          <a:endParaRPr lang="pl-PL"/>
        </a:p>
      </dgm:t>
    </dgm:pt>
    <dgm:pt modelId="{00A3C504-6546-4D10-92D6-D2F9D9256583}" type="sibTrans" cxnId="{343E488B-37D0-48C1-8E0E-36F90BFE978E}">
      <dgm:prSet/>
      <dgm:spPr/>
      <dgm:t>
        <a:bodyPr/>
        <a:lstStyle/>
        <a:p>
          <a:endParaRPr lang="pl-PL"/>
        </a:p>
      </dgm:t>
    </dgm:pt>
    <dgm:pt modelId="{4DBC3278-A41B-4727-9B33-C3715DA6941F}">
      <dgm:prSet phldrT="[Tekst]" custT="1"/>
      <dgm:spPr/>
      <dgm:t>
        <a:bodyPr/>
        <a:lstStyle/>
        <a:p>
          <a:r>
            <a:rPr lang="pl-PL" sz="3200" b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świadczenia na rzecz osób fizycznych – 3 818 081 zł</a:t>
          </a:r>
          <a:endParaRPr lang="pl-PL" sz="3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8D68D8-BD23-4AD5-9893-AEA38F28853D}" type="parTrans" cxnId="{D43D8577-DAEC-479C-A4EE-8F8197018191}">
      <dgm:prSet/>
      <dgm:spPr/>
      <dgm:t>
        <a:bodyPr/>
        <a:lstStyle/>
        <a:p>
          <a:endParaRPr lang="pl-PL"/>
        </a:p>
      </dgm:t>
    </dgm:pt>
    <dgm:pt modelId="{0A153182-5A53-4938-AE30-4B62FA7AC897}" type="sibTrans" cxnId="{D43D8577-DAEC-479C-A4EE-8F8197018191}">
      <dgm:prSet/>
      <dgm:spPr/>
      <dgm:t>
        <a:bodyPr/>
        <a:lstStyle/>
        <a:p>
          <a:endParaRPr lang="pl-PL"/>
        </a:p>
      </dgm:t>
    </dgm:pt>
    <dgm:pt modelId="{8903884C-958B-49CF-AA67-85309C534599}">
      <dgm:prSet phldrT="[Tekst]" custT="1"/>
      <dgm:spPr/>
      <dgm:t>
        <a:bodyPr/>
        <a:lstStyle/>
        <a:p>
          <a:r>
            <a:rPr lang="pl-PL" sz="3200" b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wydatki z udziałem środków europejskich – 3 840 440,40 zł</a:t>
          </a:r>
          <a:endParaRPr lang="pl-PL" sz="3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53F5685-F7AC-40BC-8A4A-822979329015}" type="parTrans" cxnId="{88E785C1-B793-4F7A-912D-08516831ED90}">
      <dgm:prSet/>
      <dgm:spPr/>
      <dgm:t>
        <a:bodyPr/>
        <a:lstStyle/>
        <a:p>
          <a:endParaRPr lang="pl-PL"/>
        </a:p>
      </dgm:t>
    </dgm:pt>
    <dgm:pt modelId="{972EB3FB-B3AF-4F4F-B5FF-C7A6B30F44CB}" type="sibTrans" cxnId="{88E785C1-B793-4F7A-912D-08516831ED90}">
      <dgm:prSet/>
      <dgm:spPr/>
      <dgm:t>
        <a:bodyPr/>
        <a:lstStyle/>
        <a:p>
          <a:endParaRPr lang="pl-PL"/>
        </a:p>
      </dgm:t>
    </dgm:pt>
    <dgm:pt modelId="{82B35CD8-BB87-45A3-BFC4-485F539A0845}">
      <dgm:prSet phldrT="[Tekst]" custT="1"/>
      <dgm:spPr/>
      <dgm:t>
        <a:bodyPr/>
        <a:lstStyle/>
        <a:p>
          <a:r>
            <a:rPr lang="pl-PL" sz="3200" b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obsługa długu – 530 000 zł</a:t>
          </a:r>
          <a:endParaRPr lang="pl-PL" sz="3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B2FE9E-5742-4C44-8F8F-BA6B355DA6BC}" type="parTrans" cxnId="{091B13D9-11FA-40E4-8A83-EB8F0F3BF054}">
      <dgm:prSet/>
      <dgm:spPr/>
      <dgm:t>
        <a:bodyPr/>
        <a:lstStyle/>
        <a:p>
          <a:endParaRPr lang="pl-PL"/>
        </a:p>
      </dgm:t>
    </dgm:pt>
    <dgm:pt modelId="{3E9F9CEF-D57F-468A-A88D-618C1D52CB4D}" type="sibTrans" cxnId="{091B13D9-11FA-40E4-8A83-EB8F0F3BF054}">
      <dgm:prSet/>
      <dgm:spPr/>
      <dgm:t>
        <a:bodyPr/>
        <a:lstStyle/>
        <a:p>
          <a:endParaRPr lang="pl-PL"/>
        </a:p>
      </dgm:t>
    </dgm:pt>
    <dgm:pt modelId="{83294006-2C7F-4DA6-B6DE-2E323C95DE9E}">
      <dgm:prSet phldrT="[Tekst]" custT="1"/>
      <dgm:spPr/>
      <dgm:t>
        <a:bodyPr/>
        <a:lstStyle/>
        <a:p>
          <a:r>
            <a:rPr lang="pl-PL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wydatki z udziałem środków europejskich – 647 797 zł</a:t>
          </a:r>
        </a:p>
      </dgm:t>
    </dgm:pt>
    <dgm:pt modelId="{71B2DBF8-CB49-4A36-892E-8DE145A5D259}" type="sibTrans" cxnId="{68A9E754-5DDA-473C-9712-F7E4F7C34B12}">
      <dgm:prSet/>
      <dgm:spPr/>
      <dgm:t>
        <a:bodyPr/>
        <a:lstStyle/>
        <a:p>
          <a:endParaRPr lang="pl-PL"/>
        </a:p>
      </dgm:t>
    </dgm:pt>
    <dgm:pt modelId="{B521F354-0BC6-48F5-B5FD-6467FE23C3C1}" type="parTrans" cxnId="{68A9E754-5DDA-473C-9712-F7E4F7C34B12}">
      <dgm:prSet/>
      <dgm:spPr/>
      <dgm:t>
        <a:bodyPr/>
        <a:lstStyle/>
        <a:p>
          <a:endParaRPr lang="pl-PL"/>
        </a:p>
      </dgm:t>
    </dgm:pt>
    <dgm:pt modelId="{294AA6C3-F97A-4DD3-A669-223E27C80D4C}">
      <dgm:prSet phldrT="[Tekst]" custT="1"/>
      <dgm:spPr>
        <a:noFill/>
        <a:ln>
          <a:noFill/>
        </a:ln>
      </dgm:spPr>
      <dgm:t>
        <a:bodyPr/>
        <a:lstStyle/>
        <a:p>
          <a:r>
            <a:rPr lang="pl-PL" sz="4000" b="1" dirty="0">
              <a:solidFill>
                <a:srgbClr val="E9D7D7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Wydatki majątkowe – 33 070 683 zł, z tego:</a:t>
          </a:r>
        </a:p>
      </dgm:t>
    </dgm:pt>
    <dgm:pt modelId="{B9415017-15B7-4FAD-9611-3530A96F2859}" type="sibTrans" cxnId="{FE8D8CF8-0B99-4E1F-A30A-A2884759D637}">
      <dgm:prSet/>
      <dgm:spPr/>
      <dgm:t>
        <a:bodyPr/>
        <a:lstStyle/>
        <a:p>
          <a:endParaRPr lang="pl-PL"/>
        </a:p>
      </dgm:t>
    </dgm:pt>
    <dgm:pt modelId="{FA187627-5F68-40D9-968B-BB41670539D9}" type="parTrans" cxnId="{FE8D8CF8-0B99-4E1F-A30A-A2884759D637}">
      <dgm:prSet/>
      <dgm:spPr/>
      <dgm:t>
        <a:bodyPr/>
        <a:lstStyle/>
        <a:p>
          <a:endParaRPr lang="pl-PL"/>
        </a:p>
      </dgm:t>
    </dgm:pt>
    <dgm:pt modelId="{7C136F42-A562-4552-B9F4-E2792AA3A287}">
      <dgm:prSet phldrT="[Tekst]" custT="1"/>
      <dgm:spPr>
        <a:noFill/>
        <a:ln>
          <a:noFill/>
        </a:ln>
      </dgm:spPr>
      <dgm:t>
        <a:bodyPr/>
        <a:lstStyle/>
        <a:p>
          <a:r>
            <a:rPr lang="pl-PL" sz="4000" b="1" dirty="0">
              <a:solidFill>
                <a:srgbClr val="E9D7D7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Wydatki bieżące – 152 329 317 zł, z tego: </a:t>
          </a:r>
        </a:p>
      </dgm:t>
    </dgm:pt>
    <dgm:pt modelId="{791AE48A-0B47-41C5-9CF8-FF8F86506331}" type="sibTrans" cxnId="{A4EA269D-D5D6-4539-AA3B-A9F79DB90DD1}">
      <dgm:prSet/>
      <dgm:spPr/>
      <dgm:t>
        <a:bodyPr/>
        <a:lstStyle/>
        <a:p>
          <a:endParaRPr lang="pl-PL"/>
        </a:p>
      </dgm:t>
    </dgm:pt>
    <dgm:pt modelId="{D0614556-83C8-4801-BA69-148DF83C3522}" type="parTrans" cxnId="{A4EA269D-D5D6-4539-AA3B-A9F79DB90DD1}">
      <dgm:prSet/>
      <dgm:spPr/>
      <dgm:t>
        <a:bodyPr/>
        <a:lstStyle/>
        <a:p>
          <a:endParaRPr lang="pl-PL"/>
        </a:p>
      </dgm:t>
    </dgm:pt>
    <dgm:pt modelId="{04F34E17-E979-40C1-8277-06297DD95693}">
      <dgm:prSet phldrT="[Tekst]" custT="1"/>
      <dgm:spPr/>
      <dgm:t>
        <a:bodyPr/>
        <a:lstStyle/>
        <a:p>
          <a:endParaRPr lang="pl-PL" sz="3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81377A-8D9C-4E2A-8CA1-25C000C1F724}" type="parTrans" cxnId="{273E936D-96C6-4AAA-9EC4-60711E8C66B4}">
      <dgm:prSet/>
      <dgm:spPr/>
      <dgm:t>
        <a:bodyPr/>
        <a:lstStyle/>
        <a:p>
          <a:endParaRPr lang="pl-PL"/>
        </a:p>
      </dgm:t>
    </dgm:pt>
    <dgm:pt modelId="{51E2B678-9AC4-45FC-AE57-D6BBD49B2274}" type="sibTrans" cxnId="{273E936D-96C6-4AAA-9EC4-60711E8C66B4}">
      <dgm:prSet/>
      <dgm:spPr/>
      <dgm:t>
        <a:bodyPr/>
        <a:lstStyle/>
        <a:p>
          <a:endParaRPr lang="pl-PL"/>
        </a:p>
      </dgm:t>
    </dgm:pt>
    <dgm:pt modelId="{45A633B1-F1C5-4E90-930B-14160E01D7D9}">
      <dgm:prSet phldrT="[Tekst]" custT="1"/>
      <dgm:spPr/>
      <dgm:t>
        <a:bodyPr/>
        <a:lstStyle/>
        <a:p>
          <a:endParaRPr lang="pl-PL" sz="3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E8C9B4-2448-4CAB-A701-8039051E8BB3}" type="parTrans" cxnId="{B70A302D-B30E-4D1E-8853-6CF8EC97A2DE}">
      <dgm:prSet/>
      <dgm:spPr/>
      <dgm:t>
        <a:bodyPr/>
        <a:lstStyle/>
        <a:p>
          <a:endParaRPr lang="pl-PL"/>
        </a:p>
      </dgm:t>
    </dgm:pt>
    <dgm:pt modelId="{745E99E7-25C4-4527-B544-DE6A7484A1C6}" type="sibTrans" cxnId="{B70A302D-B30E-4D1E-8853-6CF8EC97A2DE}">
      <dgm:prSet/>
      <dgm:spPr/>
      <dgm:t>
        <a:bodyPr/>
        <a:lstStyle/>
        <a:p>
          <a:endParaRPr lang="pl-PL"/>
        </a:p>
      </dgm:t>
    </dgm:pt>
    <dgm:pt modelId="{42E618E8-8249-4EF4-AB84-84D7D9634324}" type="pres">
      <dgm:prSet presAssocID="{2912F26D-1038-4E27-9F99-C006DCEAA7D1}" presName="linear" presStyleCnt="0">
        <dgm:presLayoutVars>
          <dgm:animLvl val="lvl"/>
          <dgm:resizeHandles val="exact"/>
        </dgm:presLayoutVars>
      </dgm:prSet>
      <dgm:spPr/>
    </dgm:pt>
    <dgm:pt modelId="{04316114-0896-4D55-A419-92310DD33108}" type="pres">
      <dgm:prSet presAssocID="{7C136F42-A562-4552-B9F4-E2792AA3A287}" presName="parentText" presStyleLbl="node1" presStyleIdx="0" presStyleCnt="2" custLinFactNeighborX="-7311" custLinFactNeighborY="1496">
        <dgm:presLayoutVars>
          <dgm:chMax val="0"/>
          <dgm:bulletEnabled val="1"/>
        </dgm:presLayoutVars>
      </dgm:prSet>
      <dgm:spPr/>
    </dgm:pt>
    <dgm:pt modelId="{63D41965-09CD-4952-9BAD-532F88A73CE5}" type="pres">
      <dgm:prSet presAssocID="{7C136F42-A562-4552-B9F4-E2792AA3A287}" presName="childText" presStyleLbl="revTx" presStyleIdx="0" presStyleCnt="2">
        <dgm:presLayoutVars>
          <dgm:bulletEnabled val="1"/>
        </dgm:presLayoutVars>
      </dgm:prSet>
      <dgm:spPr/>
    </dgm:pt>
    <dgm:pt modelId="{4F5EFEC9-B98F-4413-AEDB-ED55E20BA349}" type="pres">
      <dgm:prSet presAssocID="{294AA6C3-F97A-4DD3-A669-223E27C80D4C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503A4743-02FF-4598-B8C9-42845ED2E014}" type="pres">
      <dgm:prSet presAssocID="{294AA6C3-F97A-4DD3-A669-223E27C80D4C}" presName="childText" presStyleLbl="revTx" presStyleIdx="1" presStyleCnt="2" custLinFactNeighborX="-76" custLinFactNeighborY="-6324">
        <dgm:presLayoutVars>
          <dgm:bulletEnabled val="1"/>
        </dgm:presLayoutVars>
      </dgm:prSet>
      <dgm:spPr/>
    </dgm:pt>
  </dgm:ptLst>
  <dgm:cxnLst>
    <dgm:cxn modelId="{211D531E-F1C6-4BBC-8F57-FD110B35AADB}" type="presOf" srcId="{2912F26D-1038-4E27-9F99-C006DCEAA7D1}" destId="{42E618E8-8249-4EF4-AB84-84D7D9634324}" srcOrd="0" destOrd="0" presId="urn:microsoft.com/office/officeart/2005/8/layout/vList2"/>
    <dgm:cxn modelId="{B70A302D-B30E-4D1E-8853-6CF8EC97A2DE}" srcId="{7C136F42-A562-4552-B9F4-E2792AA3A287}" destId="{45A633B1-F1C5-4E90-930B-14160E01D7D9}" srcOrd="6" destOrd="0" parTransId="{B5E8C9B4-2448-4CAB-A701-8039051E8BB3}" sibTransId="{745E99E7-25C4-4527-B544-DE6A7484A1C6}"/>
    <dgm:cxn modelId="{4CCFB23D-5693-4538-A82A-47344090FB35}" type="presOf" srcId="{04F34E17-E979-40C1-8277-06297DD95693}" destId="{63D41965-09CD-4952-9BAD-532F88A73CE5}" srcOrd="0" destOrd="7" presId="urn:microsoft.com/office/officeart/2005/8/layout/vList2"/>
    <dgm:cxn modelId="{A668EE3E-24C1-4DC9-9C32-DBCCF3B5DC04}" type="presOf" srcId="{B7F46FAE-99F7-49ED-BA66-0939F4B1CC16}" destId="{63D41965-09CD-4952-9BAD-532F88A73CE5}" srcOrd="0" destOrd="2" presId="urn:microsoft.com/office/officeart/2005/8/layout/vList2"/>
    <dgm:cxn modelId="{273E936D-96C6-4AAA-9EC4-60711E8C66B4}" srcId="{7C136F42-A562-4552-B9F4-E2792AA3A287}" destId="{04F34E17-E979-40C1-8277-06297DD95693}" srcOrd="7" destOrd="0" parTransId="{1381377A-8D9C-4E2A-8CA1-25C000C1F724}" sibTransId="{51E2B678-9AC4-45FC-AE57-D6BBD49B2274}"/>
    <dgm:cxn modelId="{3FD2BB4D-9763-4C2A-B48C-2F0BA4010328}" srcId="{7C136F42-A562-4552-B9F4-E2792AA3A287}" destId="{AF57DA05-EB25-497A-A68F-A33886AF3ED2}" srcOrd="0" destOrd="0" parTransId="{1231F3F5-4D1F-44B0-A5E0-9FBBFDF5958D}" sibTransId="{F5072483-23F4-4598-8020-89823A082CB8}"/>
    <dgm:cxn modelId="{D31AF64F-CE59-4F9E-B923-2856DA3EEF90}" type="presOf" srcId="{7C136F42-A562-4552-B9F4-E2792AA3A287}" destId="{04316114-0896-4D55-A419-92310DD33108}" srcOrd="0" destOrd="0" presId="urn:microsoft.com/office/officeart/2005/8/layout/vList2"/>
    <dgm:cxn modelId="{68A9E754-5DDA-473C-9712-F7E4F7C34B12}" srcId="{294AA6C3-F97A-4DD3-A669-223E27C80D4C}" destId="{83294006-2C7F-4DA6-B6DE-2E323C95DE9E}" srcOrd="0" destOrd="0" parTransId="{B521F354-0BC6-48F5-B5FD-6467FE23C3C1}" sibTransId="{71B2DBF8-CB49-4A36-892E-8DE145A5D259}"/>
    <dgm:cxn modelId="{D43D8577-DAEC-479C-A4EE-8F8197018191}" srcId="{7C136F42-A562-4552-B9F4-E2792AA3A287}" destId="{4DBC3278-A41B-4727-9B33-C3715DA6941F}" srcOrd="3" destOrd="0" parTransId="{3A8D68D8-BD23-4AD5-9893-AEA38F28853D}" sibTransId="{0A153182-5A53-4938-AE30-4B62FA7AC897}"/>
    <dgm:cxn modelId="{C6616B83-2319-4D16-9062-79F5171207DE}" type="presOf" srcId="{328D8144-A240-4C0D-B325-0611D7AA5C8D}" destId="{63D41965-09CD-4952-9BAD-532F88A73CE5}" srcOrd="0" destOrd="1" presId="urn:microsoft.com/office/officeart/2005/8/layout/vList2"/>
    <dgm:cxn modelId="{7F1BD589-DF34-45FA-AB7F-56A58E8C8181}" srcId="{7C136F42-A562-4552-B9F4-E2792AA3A287}" destId="{328D8144-A240-4C0D-B325-0611D7AA5C8D}" srcOrd="1" destOrd="0" parTransId="{5FF21DD1-4D5C-49C4-AA9C-C086466B40E2}" sibTransId="{6A50427B-CA10-4A9B-8B46-A64528BD32CC}"/>
    <dgm:cxn modelId="{343E488B-37D0-48C1-8E0E-36F90BFE978E}" srcId="{7C136F42-A562-4552-B9F4-E2792AA3A287}" destId="{B7F46FAE-99F7-49ED-BA66-0939F4B1CC16}" srcOrd="2" destOrd="0" parTransId="{1D8D897C-6720-4EF1-8ED1-CEE4AD678879}" sibTransId="{00A3C504-6546-4D10-92D6-D2F9D9256583}"/>
    <dgm:cxn modelId="{15479A95-E550-464B-A115-44A6AD772575}" type="presOf" srcId="{45A633B1-F1C5-4E90-930B-14160E01D7D9}" destId="{63D41965-09CD-4952-9BAD-532F88A73CE5}" srcOrd="0" destOrd="6" presId="urn:microsoft.com/office/officeart/2005/8/layout/vList2"/>
    <dgm:cxn modelId="{A4EA269D-D5D6-4539-AA3B-A9F79DB90DD1}" srcId="{2912F26D-1038-4E27-9F99-C006DCEAA7D1}" destId="{7C136F42-A562-4552-B9F4-E2792AA3A287}" srcOrd="0" destOrd="0" parTransId="{D0614556-83C8-4801-BA69-148DF83C3522}" sibTransId="{791AE48A-0B47-41C5-9CF8-FF8F86506331}"/>
    <dgm:cxn modelId="{5104F8AE-593E-4561-B937-A04B0E1E4E1E}" type="presOf" srcId="{83294006-2C7F-4DA6-B6DE-2E323C95DE9E}" destId="{503A4743-02FF-4598-B8C9-42845ED2E014}" srcOrd="0" destOrd="0" presId="urn:microsoft.com/office/officeart/2005/8/layout/vList2"/>
    <dgm:cxn modelId="{FED5EBB5-4AC6-41CC-8280-E5A7E842B6F1}" type="presOf" srcId="{294AA6C3-F97A-4DD3-A669-223E27C80D4C}" destId="{4F5EFEC9-B98F-4413-AEDB-ED55E20BA349}" srcOrd="0" destOrd="0" presId="urn:microsoft.com/office/officeart/2005/8/layout/vList2"/>
    <dgm:cxn modelId="{88E785C1-B793-4F7A-912D-08516831ED90}" srcId="{7C136F42-A562-4552-B9F4-E2792AA3A287}" destId="{8903884C-958B-49CF-AA67-85309C534599}" srcOrd="4" destOrd="0" parTransId="{153F5685-F7AC-40BC-8A4A-822979329015}" sibTransId="{972EB3FB-B3AF-4F4F-B5FF-C7A6B30F44CB}"/>
    <dgm:cxn modelId="{7FE27AD4-BAD1-4C96-B83D-CEE120930D8D}" type="presOf" srcId="{8903884C-958B-49CF-AA67-85309C534599}" destId="{63D41965-09CD-4952-9BAD-532F88A73CE5}" srcOrd="0" destOrd="4" presId="urn:microsoft.com/office/officeart/2005/8/layout/vList2"/>
    <dgm:cxn modelId="{091B13D9-11FA-40E4-8A83-EB8F0F3BF054}" srcId="{7C136F42-A562-4552-B9F4-E2792AA3A287}" destId="{82B35CD8-BB87-45A3-BFC4-485F539A0845}" srcOrd="5" destOrd="0" parTransId="{97B2FE9E-5742-4C44-8F8F-BA6B355DA6BC}" sibTransId="{3E9F9CEF-D57F-468A-A88D-618C1D52CB4D}"/>
    <dgm:cxn modelId="{6257F5F1-DF98-4579-8358-42A1C9B18758}" type="presOf" srcId="{4DBC3278-A41B-4727-9B33-C3715DA6941F}" destId="{63D41965-09CD-4952-9BAD-532F88A73CE5}" srcOrd="0" destOrd="3" presId="urn:microsoft.com/office/officeart/2005/8/layout/vList2"/>
    <dgm:cxn modelId="{049AF6F7-3ECA-4CA0-8B53-DD939E59767A}" type="presOf" srcId="{AF57DA05-EB25-497A-A68F-A33886AF3ED2}" destId="{63D41965-09CD-4952-9BAD-532F88A73CE5}" srcOrd="0" destOrd="0" presId="urn:microsoft.com/office/officeart/2005/8/layout/vList2"/>
    <dgm:cxn modelId="{FE8D8CF8-0B99-4E1F-A30A-A2884759D637}" srcId="{2912F26D-1038-4E27-9F99-C006DCEAA7D1}" destId="{294AA6C3-F97A-4DD3-A669-223E27C80D4C}" srcOrd="1" destOrd="0" parTransId="{FA187627-5F68-40D9-968B-BB41670539D9}" sibTransId="{B9415017-15B7-4FAD-9611-3530A96F2859}"/>
    <dgm:cxn modelId="{9FCF3CFD-7AC4-424C-A2D7-2203E290DEAD}" type="presOf" srcId="{82B35CD8-BB87-45A3-BFC4-485F539A0845}" destId="{63D41965-09CD-4952-9BAD-532F88A73CE5}" srcOrd="0" destOrd="5" presId="urn:microsoft.com/office/officeart/2005/8/layout/vList2"/>
    <dgm:cxn modelId="{A52F7362-9FA7-46F2-B158-CDF60550D8F5}" type="presParOf" srcId="{42E618E8-8249-4EF4-AB84-84D7D9634324}" destId="{04316114-0896-4D55-A419-92310DD33108}" srcOrd="0" destOrd="0" presId="urn:microsoft.com/office/officeart/2005/8/layout/vList2"/>
    <dgm:cxn modelId="{994AD606-A6EB-4D15-AE9F-2D28B0B26272}" type="presParOf" srcId="{42E618E8-8249-4EF4-AB84-84D7D9634324}" destId="{63D41965-09CD-4952-9BAD-532F88A73CE5}" srcOrd="1" destOrd="0" presId="urn:microsoft.com/office/officeart/2005/8/layout/vList2"/>
    <dgm:cxn modelId="{CEC00AB0-1321-4ED2-AC5D-F3D6E1802BA8}" type="presParOf" srcId="{42E618E8-8249-4EF4-AB84-84D7D9634324}" destId="{4F5EFEC9-B98F-4413-AEDB-ED55E20BA349}" srcOrd="2" destOrd="0" presId="urn:microsoft.com/office/officeart/2005/8/layout/vList2"/>
    <dgm:cxn modelId="{FAFD6370-713C-4D6C-9DBF-3121BAFBB45F}" type="presParOf" srcId="{42E618E8-8249-4EF4-AB84-84D7D9634324}" destId="{503A4743-02FF-4598-B8C9-42845ED2E014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E9C1D3-87F0-4E87-85D2-47B2CFAD355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7A64000-EAD7-4EC0-B048-DC19F552F062}">
      <dgm:prSet phldrT="[Tekst]" custT="1"/>
      <dgm:spPr>
        <a:solidFill>
          <a:srgbClr val="1E4364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pl-PL" sz="4000" b="1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rPr>
            <a:t>Wydatki bieżące  – 86 770 494 zł </a:t>
          </a:r>
          <a:endParaRPr lang="pl-PL" sz="4000" b="1" i="1" dirty="0">
            <a:solidFill>
              <a:schemeClr val="bg1"/>
            </a:solidFill>
            <a:latin typeface="Times New Roman" panose="02020603050405020304" pitchFamily="18" charset="0"/>
            <a:ea typeface="Batang" panose="02030600000101010101" pitchFamily="18" charset="-127"/>
            <a:cs typeface="Times New Roman" panose="02020603050405020304" pitchFamily="18" charset="0"/>
          </a:endParaRPr>
        </a:p>
      </dgm:t>
    </dgm:pt>
    <dgm:pt modelId="{A6489DA5-764E-47AF-813B-BE36EF941EEB}" type="parTrans" cxnId="{B681B260-9CCD-40CB-8F35-ED02E5B3006F}">
      <dgm:prSet/>
      <dgm:spPr/>
      <dgm:t>
        <a:bodyPr/>
        <a:lstStyle/>
        <a:p>
          <a:endParaRPr lang="pl-PL"/>
        </a:p>
      </dgm:t>
    </dgm:pt>
    <dgm:pt modelId="{D8BF87AB-00D3-4FDC-8AEF-910C81C85642}" type="sibTrans" cxnId="{B681B260-9CCD-40CB-8F35-ED02E5B3006F}">
      <dgm:prSet/>
      <dgm:spPr/>
      <dgm:t>
        <a:bodyPr/>
        <a:lstStyle/>
        <a:p>
          <a:endParaRPr lang="pl-PL"/>
        </a:p>
      </dgm:t>
    </dgm:pt>
    <dgm:pt modelId="{F3689056-D00E-4585-97A2-B277100FAB7E}">
      <dgm:prSet phldrT="[Tekst]" custT="1"/>
      <dgm:spPr>
        <a:solidFill>
          <a:srgbClr val="2F5557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pl-PL" sz="4000" b="1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rPr>
            <a:t>Wydatki majątkowe – 3 743 988 zł </a:t>
          </a:r>
          <a:endParaRPr lang="pl-PL" sz="4000" b="1" i="1" dirty="0">
            <a:solidFill>
              <a:schemeClr val="bg1"/>
            </a:solidFill>
            <a:latin typeface="Times New Roman" panose="02020603050405020304" pitchFamily="18" charset="0"/>
            <a:ea typeface="Batang" panose="02030600000101010101" pitchFamily="18" charset="-127"/>
            <a:cs typeface="Times New Roman" panose="02020603050405020304" pitchFamily="18" charset="0"/>
          </a:endParaRPr>
        </a:p>
      </dgm:t>
    </dgm:pt>
    <dgm:pt modelId="{82008CFF-BCF7-44F1-A77B-FC0263B77C53}" type="parTrans" cxnId="{654823F1-2FC9-4A9A-A0D3-48EF1454287C}">
      <dgm:prSet/>
      <dgm:spPr/>
      <dgm:t>
        <a:bodyPr/>
        <a:lstStyle/>
        <a:p>
          <a:endParaRPr lang="pl-PL"/>
        </a:p>
      </dgm:t>
    </dgm:pt>
    <dgm:pt modelId="{0E631AED-9352-4AD4-8E86-4102434BE9B3}" type="sibTrans" cxnId="{654823F1-2FC9-4A9A-A0D3-48EF1454287C}">
      <dgm:prSet/>
      <dgm:spPr/>
      <dgm:t>
        <a:bodyPr/>
        <a:lstStyle/>
        <a:p>
          <a:endParaRPr lang="pl-PL"/>
        </a:p>
      </dgm:t>
    </dgm:pt>
    <dgm:pt modelId="{74427F56-EBE1-4F91-93A5-22054E117911}" type="pres">
      <dgm:prSet presAssocID="{FFE9C1D3-87F0-4E87-85D2-47B2CFAD3552}" presName="linear" presStyleCnt="0">
        <dgm:presLayoutVars>
          <dgm:dir/>
          <dgm:animLvl val="lvl"/>
          <dgm:resizeHandles val="exact"/>
        </dgm:presLayoutVars>
      </dgm:prSet>
      <dgm:spPr/>
    </dgm:pt>
    <dgm:pt modelId="{12BA88B5-D03D-43A0-8AE3-76F4224D3485}" type="pres">
      <dgm:prSet presAssocID="{47A64000-EAD7-4EC0-B048-DC19F552F062}" presName="parentLin" presStyleCnt="0"/>
      <dgm:spPr/>
    </dgm:pt>
    <dgm:pt modelId="{D9D10B3B-E33E-432D-A066-6B55EFDBD304}" type="pres">
      <dgm:prSet presAssocID="{47A64000-EAD7-4EC0-B048-DC19F552F062}" presName="parentLeftMargin" presStyleLbl="node1" presStyleIdx="0" presStyleCnt="2"/>
      <dgm:spPr/>
    </dgm:pt>
    <dgm:pt modelId="{A01C2331-1453-4606-9130-8B271FF89174}" type="pres">
      <dgm:prSet presAssocID="{47A64000-EAD7-4EC0-B048-DC19F552F062}" presName="parentText" presStyleLbl="node1" presStyleIdx="0" presStyleCnt="2" custScaleX="127643">
        <dgm:presLayoutVars>
          <dgm:chMax val="0"/>
          <dgm:bulletEnabled val="1"/>
        </dgm:presLayoutVars>
      </dgm:prSet>
      <dgm:spPr/>
    </dgm:pt>
    <dgm:pt modelId="{7BEBCF2A-08C1-4A3C-8B8E-217A6C07E2D1}" type="pres">
      <dgm:prSet presAssocID="{47A64000-EAD7-4EC0-B048-DC19F552F062}" presName="negativeSpace" presStyleCnt="0"/>
      <dgm:spPr/>
    </dgm:pt>
    <dgm:pt modelId="{6269311E-7417-4D68-B72B-1E38B0CCEA3F}" type="pres">
      <dgm:prSet presAssocID="{47A64000-EAD7-4EC0-B048-DC19F552F062}" presName="childText" presStyleLbl="conFgAcc1" presStyleIdx="0" presStyleCnt="2" custLinFactNeighborX="-9082" custLinFactNeighborY="35869">
        <dgm:presLayoutVars>
          <dgm:bulletEnabled val="1"/>
        </dgm:presLayoutVars>
      </dgm:prSet>
      <dgm:spPr>
        <a:ln>
          <a:prstDash val="sysDot"/>
        </a:ln>
      </dgm:spPr>
    </dgm:pt>
    <dgm:pt modelId="{A5601B6D-E6F8-406C-BB93-E8C7F01E10DD}" type="pres">
      <dgm:prSet presAssocID="{D8BF87AB-00D3-4FDC-8AEF-910C81C85642}" presName="spaceBetweenRectangles" presStyleCnt="0"/>
      <dgm:spPr/>
    </dgm:pt>
    <dgm:pt modelId="{A85AB733-546B-47E7-8AA5-97702A636972}" type="pres">
      <dgm:prSet presAssocID="{F3689056-D00E-4585-97A2-B277100FAB7E}" presName="parentLin" presStyleCnt="0"/>
      <dgm:spPr/>
    </dgm:pt>
    <dgm:pt modelId="{B1E51507-A4D4-41DE-817B-B9142F1633B3}" type="pres">
      <dgm:prSet presAssocID="{F3689056-D00E-4585-97A2-B277100FAB7E}" presName="parentLeftMargin" presStyleLbl="node1" presStyleIdx="0" presStyleCnt="2"/>
      <dgm:spPr/>
    </dgm:pt>
    <dgm:pt modelId="{3417A489-4476-4944-9000-D29E752675A9}" type="pres">
      <dgm:prSet presAssocID="{F3689056-D00E-4585-97A2-B277100FAB7E}" presName="parentText" presStyleLbl="node1" presStyleIdx="1" presStyleCnt="2" custScaleX="127807" custLinFactNeighborX="0" custLinFactNeighborY="5892">
        <dgm:presLayoutVars>
          <dgm:chMax val="0"/>
          <dgm:bulletEnabled val="1"/>
        </dgm:presLayoutVars>
      </dgm:prSet>
      <dgm:spPr/>
    </dgm:pt>
    <dgm:pt modelId="{59790F0B-3EFF-48F5-B9F3-ECB9166C7F35}" type="pres">
      <dgm:prSet presAssocID="{F3689056-D00E-4585-97A2-B277100FAB7E}" presName="negativeSpace" presStyleCnt="0"/>
      <dgm:spPr/>
    </dgm:pt>
    <dgm:pt modelId="{CD9D31A6-B4BB-4474-9BCF-CEE6332F3DAF}" type="pres">
      <dgm:prSet presAssocID="{F3689056-D00E-4585-97A2-B277100FAB7E}" presName="childText" presStyleLbl="conFgAcc1" presStyleIdx="1" presStyleCnt="2">
        <dgm:presLayoutVars>
          <dgm:bulletEnabled val="1"/>
        </dgm:presLayoutVars>
      </dgm:prSet>
      <dgm:spPr>
        <a:ln>
          <a:prstDash val="sysDot"/>
        </a:ln>
      </dgm:spPr>
    </dgm:pt>
  </dgm:ptLst>
  <dgm:cxnLst>
    <dgm:cxn modelId="{CF3D513E-BA86-4BDA-B0BF-743E38118D66}" type="presOf" srcId="{47A64000-EAD7-4EC0-B048-DC19F552F062}" destId="{A01C2331-1453-4606-9130-8B271FF89174}" srcOrd="1" destOrd="0" presId="urn:microsoft.com/office/officeart/2005/8/layout/list1"/>
    <dgm:cxn modelId="{B681B260-9CCD-40CB-8F35-ED02E5B3006F}" srcId="{FFE9C1D3-87F0-4E87-85D2-47B2CFAD3552}" destId="{47A64000-EAD7-4EC0-B048-DC19F552F062}" srcOrd="0" destOrd="0" parTransId="{A6489DA5-764E-47AF-813B-BE36EF941EEB}" sibTransId="{D8BF87AB-00D3-4FDC-8AEF-910C81C85642}"/>
    <dgm:cxn modelId="{397807A1-D795-4BFE-BEF5-AC1222E9CB1A}" type="presOf" srcId="{F3689056-D00E-4585-97A2-B277100FAB7E}" destId="{B1E51507-A4D4-41DE-817B-B9142F1633B3}" srcOrd="0" destOrd="0" presId="urn:microsoft.com/office/officeart/2005/8/layout/list1"/>
    <dgm:cxn modelId="{38DC05B9-0E4B-4D87-9374-904B936BF21A}" type="presOf" srcId="{F3689056-D00E-4585-97A2-B277100FAB7E}" destId="{3417A489-4476-4944-9000-D29E752675A9}" srcOrd="1" destOrd="0" presId="urn:microsoft.com/office/officeart/2005/8/layout/list1"/>
    <dgm:cxn modelId="{1B4105E2-DB25-402D-9EDB-FE8A631A57B0}" type="presOf" srcId="{47A64000-EAD7-4EC0-B048-DC19F552F062}" destId="{D9D10B3B-E33E-432D-A066-6B55EFDBD304}" srcOrd="0" destOrd="0" presId="urn:microsoft.com/office/officeart/2005/8/layout/list1"/>
    <dgm:cxn modelId="{654823F1-2FC9-4A9A-A0D3-48EF1454287C}" srcId="{FFE9C1D3-87F0-4E87-85D2-47B2CFAD3552}" destId="{F3689056-D00E-4585-97A2-B277100FAB7E}" srcOrd="1" destOrd="0" parTransId="{82008CFF-BCF7-44F1-A77B-FC0263B77C53}" sibTransId="{0E631AED-9352-4AD4-8E86-4102434BE9B3}"/>
    <dgm:cxn modelId="{4E0986FE-F840-4531-8504-4050150FE200}" type="presOf" srcId="{FFE9C1D3-87F0-4E87-85D2-47B2CFAD3552}" destId="{74427F56-EBE1-4F91-93A5-22054E117911}" srcOrd="0" destOrd="0" presId="urn:microsoft.com/office/officeart/2005/8/layout/list1"/>
    <dgm:cxn modelId="{076D5A69-D8BE-4180-A4D1-81D84765CC9C}" type="presParOf" srcId="{74427F56-EBE1-4F91-93A5-22054E117911}" destId="{12BA88B5-D03D-43A0-8AE3-76F4224D3485}" srcOrd="0" destOrd="0" presId="urn:microsoft.com/office/officeart/2005/8/layout/list1"/>
    <dgm:cxn modelId="{7CC5A26F-764B-4D17-BC12-0F6F72AF31A7}" type="presParOf" srcId="{12BA88B5-D03D-43A0-8AE3-76F4224D3485}" destId="{D9D10B3B-E33E-432D-A066-6B55EFDBD304}" srcOrd="0" destOrd="0" presId="urn:microsoft.com/office/officeart/2005/8/layout/list1"/>
    <dgm:cxn modelId="{FFE8BFE9-75A3-4E57-A89E-3D9C70A85175}" type="presParOf" srcId="{12BA88B5-D03D-43A0-8AE3-76F4224D3485}" destId="{A01C2331-1453-4606-9130-8B271FF89174}" srcOrd="1" destOrd="0" presId="urn:microsoft.com/office/officeart/2005/8/layout/list1"/>
    <dgm:cxn modelId="{090F269D-4574-4830-ACC3-87469F9897E2}" type="presParOf" srcId="{74427F56-EBE1-4F91-93A5-22054E117911}" destId="{7BEBCF2A-08C1-4A3C-8B8E-217A6C07E2D1}" srcOrd="1" destOrd="0" presId="urn:microsoft.com/office/officeart/2005/8/layout/list1"/>
    <dgm:cxn modelId="{4A7D7A95-73D5-4649-AE92-ED4697F73B4E}" type="presParOf" srcId="{74427F56-EBE1-4F91-93A5-22054E117911}" destId="{6269311E-7417-4D68-B72B-1E38B0CCEA3F}" srcOrd="2" destOrd="0" presId="urn:microsoft.com/office/officeart/2005/8/layout/list1"/>
    <dgm:cxn modelId="{679B38AE-B8B3-415A-9827-1DE908F818BA}" type="presParOf" srcId="{74427F56-EBE1-4F91-93A5-22054E117911}" destId="{A5601B6D-E6F8-406C-BB93-E8C7F01E10DD}" srcOrd="3" destOrd="0" presId="urn:microsoft.com/office/officeart/2005/8/layout/list1"/>
    <dgm:cxn modelId="{24E7809C-5F0E-4FAD-8A82-2CB4275B792E}" type="presParOf" srcId="{74427F56-EBE1-4F91-93A5-22054E117911}" destId="{A85AB733-546B-47E7-8AA5-97702A636972}" srcOrd="4" destOrd="0" presId="urn:microsoft.com/office/officeart/2005/8/layout/list1"/>
    <dgm:cxn modelId="{F4C5EBA3-CF47-4C69-BC6E-24B77E65D9A6}" type="presParOf" srcId="{A85AB733-546B-47E7-8AA5-97702A636972}" destId="{B1E51507-A4D4-41DE-817B-B9142F1633B3}" srcOrd="0" destOrd="0" presId="urn:microsoft.com/office/officeart/2005/8/layout/list1"/>
    <dgm:cxn modelId="{6D3D002C-088B-4DF3-A38F-F04242607CB9}" type="presParOf" srcId="{A85AB733-546B-47E7-8AA5-97702A636972}" destId="{3417A489-4476-4944-9000-D29E752675A9}" srcOrd="1" destOrd="0" presId="urn:microsoft.com/office/officeart/2005/8/layout/list1"/>
    <dgm:cxn modelId="{3EFA4F14-ABC6-4FA4-BA4A-DDADBD3E2C84}" type="presParOf" srcId="{74427F56-EBE1-4F91-93A5-22054E117911}" destId="{59790F0B-3EFF-48F5-B9F3-ECB9166C7F35}" srcOrd="5" destOrd="0" presId="urn:microsoft.com/office/officeart/2005/8/layout/list1"/>
    <dgm:cxn modelId="{A3EE2DCA-3098-40C3-91F7-91837DB7D221}" type="presParOf" srcId="{74427F56-EBE1-4F91-93A5-22054E117911}" destId="{CD9D31A6-B4BB-4474-9BCF-CEE6332F3DA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FE9C1D3-87F0-4E87-85D2-47B2CFAD355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7A64000-EAD7-4EC0-B048-DC19F552F062}">
      <dgm:prSet phldrT="[Tekst]" custT="1"/>
      <dgm:spPr>
        <a:solidFill>
          <a:srgbClr val="1E4364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pl-PL" sz="4000" b="1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rPr>
            <a:t>Wydatki bieżące  – 4 244 013 zł </a:t>
          </a:r>
          <a:endParaRPr lang="pl-PL" sz="4000" b="1" i="1" dirty="0">
            <a:solidFill>
              <a:schemeClr val="bg1"/>
            </a:solidFill>
            <a:latin typeface="Times New Roman" panose="02020603050405020304" pitchFamily="18" charset="0"/>
            <a:ea typeface="Batang" panose="02030600000101010101" pitchFamily="18" charset="-127"/>
            <a:cs typeface="Times New Roman" panose="02020603050405020304" pitchFamily="18" charset="0"/>
          </a:endParaRPr>
        </a:p>
      </dgm:t>
    </dgm:pt>
    <dgm:pt modelId="{A6489DA5-764E-47AF-813B-BE36EF941EEB}" type="parTrans" cxnId="{B681B260-9CCD-40CB-8F35-ED02E5B3006F}">
      <dgm:prSet/>
      <dgm:spPr/>
      <dgm:t>
        <a:bodyPr/>
        <a:lstStyle/>
        <a:p>
          <a:endParaRPr lang="pl-PL"/>
        </a:p>
      </dgm:t>
    </dgm:pt>
    <dgm:pt modelId="{D8BF87AB-00D3-4FDC-8AEF-910C81C85642}" type="sibTrans" cxnId="{B681B260-9CCD-40CB-8F35-ED02E5B3006F}">
      <dgm:prSet/>
      <dgm:spPr/>
      <dgm:t>
        <a:bodyPr/>
        <a:lstStyle/>
        <a:p>
          <a:endParaRPr lang="pl-PL"/>
        </a:p>
      </dgm:t>
    </dgm:pt>
    <dgm:pt modelId="{F3689056-D00E-4585-97A2-B277100FAB7E}">
      <dgm:prSet phldrT="[Tekst]" custT="1"/>
      <dgm:spPr>
        <a:solidFill>
          <a:srgbClr val="2F5557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pl-PL" sz="4000" b="1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rPr>
            <a:t>Wydatki majątkowe – 27 890 091 zł </a:t>
          </a:r>
          <a:endParaRPr lang="pl-PL" sz="4000" b="1" i="1" dirty="0">
            <a:solidFill>
              <a:schemeClr val="bg1"/>
            </a:solidFill>
            <a:latin typeface="Times New Roman" panose="02020603050405020304" pitchFamily="18" charset="0"/>
            <a:ea typeface="Batang" panose="02030600000101010101" pitchFamily="18" charset="-127"/>
            <a:cs typeface="Times New Roman" panose="02020603050405020304" pitchFamily="18" charset="0"/>
          </a:endParaRPr>
        </a:p>
      </dgm:t>
    </dgm:pt>
    <dgm:pt modelId="{82008CFF-BCF7-44F1-A77B-FC0263B77C53}" type="parTrans" cxnId="{654823F1-2FC9-4A9A-A0D3-48EF1454287C}">
      <dgm:prSet/>
      <dgm:spPr/>
      <dgm:t>
        <a:bodyPr/>
        <a:lstStyle/>
        <a:p>
          <a:endParaRPr lang="pl-PL"/>
        </a:p>
      </dgm:t>
    </dgm:pt>
    <dgm:pt modelId="{0E631AED-9352-4AD4-8E86-4102434BE9B3}" type="sibTrans" cxnId="{654823F1-2FC9-4A9A-A0D3-48EF1454287C}">
      <dgm:prSet/>
      <dgm:spPr/>
      <dgm:t>
        <a:bodyPr/>
        <a:lstStyle/>
        <a:p>
          <a:endParaRPr lang="pl-PL"/>
        </a:p>
      </dgm:t>
    </dgm:pt>
    <dgm:pt modelId="{74427F56-EBE1-4F91-93A5-22054E117911}" type="pres">
      <dgm:prSet presAssocID="{FFE9C1D3-87F0-4E87-85D2-47B2CFAD3552}" presName="linear" presStyleCnt="0">
        <dgm:presLayoutVars>
          <dgm:dir/>
          <dgm:animLvl val="lvl"/>
          <dgm:resizeHandles val="exact"/>
        </dgm:presLayoutVars>
      </dgm:prSet>
      <dgm:spPr/>
    </dgm:pt>
    <dgm:pt modelId="{12BA88B5-D03D-43A0-8AE3-76F4224D3485}" type="pres">
      <dgm:prSet presAssocID="{47A64000-EAD7-4EC0-B048-DC19F552F062}" presName="parentLin" presStyleCnt="0"/>
      <dgm:spPr/>
    </dgm:pt>
    <dgm:pt modelId="{D9D10B3B-E33E-432D-A066-6B55EFDBD304}" type="pres">
      <dgm:prSet presAssocID="{47A64000-EAD7-4EC0-B048-DC19F552F062}" presName="parentLeftMargin" presStyleLbl="node1" presStyleIdx="0" presStyleCnt="2"/>
      <dgm:spPr/>
    </dgm:pt>
    <dgm:pt modelId="{A01C2331-1453-4606-9130-8B271FF89174}" type="pres">
      <dgm:prSet presAssocID="{47A64000-EAD7-4EC0-B048-DC19F552F062}" presName="parentText" presStyleLbl="node1" presStyleIdx="0" presStyleCnt="2" custScaleX="127643">
        <dgm:presLayoutVars>
          <dgm:chMax val="0"/>
          <dgm:bulletEnabled val="1"/>
        </dgm:presLayoutVars>
      </dgm:prSet>
      <dgm:spPr/>
    </dgm:pt>
    <dgm:pt modelId="{7BEBCF2A-08C1-4A3C-8B8E-217A6C07E2D1}" type="pres">
      <dgm:prSet presAssocID="{47A64000-EAD7-4EC0-B048-DC19F552F062}" presName="negativeSpace" presStyleCnt="0"/>
      <dgm:spPr/>
    </dgm:pt>
    <dgm:pt modelId="{6269311E-7417-4D68-B72B-1E38B0CCEA3F}" type="pres">
      <dgm:prSet presAssocID="{47A64000-EAD7-4EC0-B048-DC19F552F062}" presName="childText" presStyleLbl="conFgAcc1" presStyleIdx="0" presStyleCnt="2" custLinFactNeighborX="-9082" custLinFactNeighborY="35869">
        <dgm:presLayoutVars>
          <dgm:bulletEnabled val="1"/>
        </dgm:presLayoutVars>
      </dgm:prSet>
      <dgm:spPr>
        <a:ln>
          <a:prstDash val="sysDot"/>
        </a:ln>
      </dgm:spPr>
    </dgm:pt>
    <dgm:pt modelId="{A5601B6D-E6F8-406C-BB93-E8C7F01E10DD}" type="pres">
      <dgm:prSet presAssocID="{D8BF87AB-00D3-4FDC-8AEF-910C81C85642}" presName="spaceBetweenRectangles" presStyleCnt="0"/>
      <dgm:spPr/>
    </dgm:pt>
    <dgm:pt modelId="{A85AB733-546B-47E7-8AA5-97702A636972}" type="pres">
      <dgm:prSet presAssocID="{F3689056-D00E-4585-97A2-B277100FAB7E}" presName="parentLin" presStyleCnt="0"/>
      <dgm:spPr/>
    </dgm:pt>
    <dgm:pt modelId="{B1E51507-A4D4-41DE-817B-B9142F1633B3}" type="pres">
      <dgm:prSet presAssocID="{F3689056-D00E-4585-97A2-B277100FAB7E}" presName="parentLeftMargin" presStyleLbl="node1" presStyleIdx="0" presStyleCnt="2"/>
      <dgm:spPr/>
    </dgm:pt>
    <dgm:pt modelId="{3417A489-4476-4944-9000-D29E752675A9}" type="pres">
      <dgm:prSet presAssocID="{F3689056-D00E-4585-97A2-B277100FAB7E}" presName="parentText" presStyleLbl="node1" presStyleIdx="1" presStyleCnt="2" custScaleX="127807" custLinFactNeighborX="0" custLinFactNeighborY="5892">
        <dgm:presLayoutVars>
          <dgm:chMax val="0"/>
          <dgm:bulletEnabled val="1"/>
        </dgm:presLayoutVars>
      </dgm:prSet>
      <dgm:spPr/>
    </dgm:pt>
    <dgm:pt modelId="{59790F0B-3EFF-48F5-B9F3-ECB9166C7F35}" type="pres">
      <dgm:prSet presAssocID="{F3689056-D00E-4585-97A2-B277100FAB7E}" presName="negativeSpace" presStyleCnt="0"/>
      <dgm:spPr/>
    </dgm:pt>
    <dgm:pt modelId="{CD9D31A6-B4BB-4474-9BCF-CEE6332F3DAF}" type="pres">
      <dgm:prSet presAssocID="{F3689056-D00E-4585-97A2-B277100FAB7E}" presName="childText" presStyleLbl="conFgAcc1" presStyleIdx="1" presStyleCnt="2">
        <dgm:presLayoutVars>
          <dgm:bulletEnabled val="1"/>
        </dgm:presLayoutVars>
      </dgm:prSet>
      <dgm:spPr>
        <a:ln>
          <a:prstDash val="sysDot"/>
        </a:ln>
      </dgm:spPr>
    </dgm:pt>
  </dgm:ptLst>
  <dgm:cxnLst>
    <dgm:cxn modelId="{CF3D513E-BA86-4BDA-B0BF-743E38118D66}" type="presOf" srcId="{47A64000-EAD7-4EC0-B048-DC19F552F062}" destId="{A01C2331-1453-4606-9130-8B271FF89174}" srcOrd="1" destOrd="0" presId="urn:microsoft.com/office/officeart/2005/8/layout/list1"/>
    <dgm:cxn modelId="{B681B260-9CCD-40CB-8F35-ED02E5B3006F}" srcId="{FFE9C1D3-87F0-4E87-85D2-47B2CFAD3552}" destId="{47A64000-EAD7-4EC0-B048-DC19F552F062}" srcOrd="0" destOrd="0" parTransId="{A6489DA5-764E-47AF-813B-BE36EF941EEB}" sibTransId="{D8BF87AB-00D3-4FDC-8AEF-910C81C85642}"/>
    <dgm:cxn modelId="{397807A1-D795-4BFE-BEF5-AC1222E9CB1A}" type="presOf" srcId="{F3689056-D00E-4585-97A2-B277100FAB7E}" destId="{B1E51507-A4D4-41DE-817B-B9142F1633B3}" srcOrd="0" destOrd="0" presId="urn:microsoft.com/office/officeart/2005/8/layout/list1"/>
    <dgm:cxn modelId="{38DC05B9-0E4B-4D87-9374-904B936BF21A}" type="presOf" srcId="{F3689056-D00E-4585-97A2-B277100FAB7E}" destId="{3417A489-4476-4944-9000-D29E752675A9}" srcOrd="1" destOrd="0" presId="urn:microsoft.com/office/officeart/2005/8/layout/list1"/>
    <dgm:cxn modelId="{1B4105E2-DB25-402D-9EDB-FE8A631A57B0}" type="presOf" srcId="{47A64000-EAD7-4EC0-B048-DC19F552F062}" destId="{D9D10B3B-E33E-432D-A066-6B55EFDBD304}" srcOrd="0" destOrd="0" presId="urn:microsoft.com/office/officeart/2005/8/layout/list1"/>
    <dgm:cxn modelId="{654823F1-2FC9-4A9A-A0D3-48EF1454287C}" srcId="{FFE9C1D3-87F0-4E87-85D2-47B2CFAD3552}" destId="{F3689056-D00E-4585-97A2-B277100FAB7E}" srcOrd="1" destOrd="0" parTransId="{82008CFF-BCF7-44F1-A77B-FC0263B77C53}" sibTransId="{0E631AED-9352-4AD4-8E86-4102434BE9B3}"/>
    <dgm:cxn modelId="{4E0986FE-F840-4531-8504-4050150FE200}" type="presOf" srcId="{FFE9C1D3-87F0-4E87-85D2-47B2CFAD3552}" destId="{74427F56-EBE1-4F91-93A5-22054E117911}" srcOrd="0" destOrd="0" presId="urn:microsoft.com/office/officeart/2005/8/layout/list1"/>
    <dgm:cxn modelId="{076D5A69-D8BE-4180-A4D1-81D84765CC9C}" type="presParOf" srcId="{74427F56-EBE1-4F91-93A5-22054E117911}" destId="{12BA88B5-D03D-43A0-8AE3-76F4224D3485}" srcOrd="0" destOrd="0" presId="urn:microsoft.com/office/officeart/2005/8/layout/list1"/>
    <dgm:cxn modelId="{7CC5A26F-764B-4D17-BC12-0F6F72AF31A7}" type="presParOf" srcId="{12BA88B5-D03D-43A0-8AE3-76F4224D3485}" destId="{D9D10B3B-E33E-432D-A066-6B55EFDBD304}" srcOrd="0" destOrd="0" presId="urn:microsoft.com/office/officeart/2005/8/layout/list1"/>
    <dgm:cxn modelId="{FFE8BFE9-75A3-4E57-A89E-3D9C70A85175}" type="presParOf" srcId="{12BA88B5-D03D-43A0-8AE3-76F4224D3485}" destId="{A01C2331-1453-4606-9130-8B271FF89174}" srcOrd="1" destOrd="0" presId="urn:microsoft.com/office/officeart/2005/8/layout/list1"/>
    <dgm:cxn modelId="{090F269D-4574-4830-ACC3-87469F9897E2}" type="presParOf" srcId="{74427F56-EBE1-4F91-93A5-22054E117911}" destId="{7BEBCF2A-08C1-4A3C-8B8E-217A6C07E2D1}" srcOrd="1" destOrd="0" presId="urn:microsoft.com/office/officeart/2005/8/layout/list1"/>
    <dgm:cxn modelId="{4A7D7A95-73D5-4649-AE92-ED4697F73B4E}" type="presParOf" srcId="{74427F56-EBE1-4F91-93A5-22054E117911}" destId="{6269311E-7417-4D68-B72B-1E38B0CCEA3F}" srcOrd="2" destOrd="0" presId="urn:microsoft.com/office/officeart/2005/8/layout/list1"/>
    <dgm:cxn modelId="{679B38AE-B8B3-415A-9827-1DE908F818BA}" type="presParOf" srcId="{74427F56-EBE1-4F91-93A5-22054E117911}" destId="{A5601B6D-E6F8-406C-BB93-E8C7F01E10DD}" srcOrd="3" destOrd="0" presId="urn:microsoft.com/office/officeart/2005/8/layout/list1"/>
    <dgm:cxn modelId="{24E7809C-5F0E-4FAD-8A82-2CB4275B792E}" type="presParOf" srcId="{74427F56-EBE1-4F91-93A5-22054E117911}" destId="{A85AB733-546B-47E7-8AA5-97702A636972}" srcOrd="4" destOrd="0" presId="urn:microsoft.com/office/officeart/2005/8/layout/list1"/>
    <dgm:cxn modelId="{F4C5EBA3-CF47-4C69-BC6E-24B77E65D9A6}" type="presParOf" srcId="{A85AB733-546B-47E7-8AA5-97702A636972}" destId="{B1E51507-A4D4-41DE-817B-B9142F1633B3}" srcOrd="0" destOrd="0" presId="urn:microsoft.com/office/officeart/2005/8/layout/list1"/>
    <dgm:cxn modelId="{6D3D002C-088B-4DF3-A38F-F04242607CB9}" type="presParOf" srcId="{A85AB733-546B-47E7-8AA5-97702A636972}" destId="{3417A489-4476-4944-9000-D29E752675A9}" srcOrd="1" destOrd="0" presId="urn:microsoft.com/office/officeart/2005/8/layout/list1"/>
    <dgm:cxn modelId="{3EFA4F14-ABC6-4FA4-BA4A-DDADBD3E2C84}" type="presParOf" srcId="{74427F56-EBE1-4F91-93A5-22054E117911}" destId="{59790F0B-3EFF-48F5-B9F3-ECB9166C7F35}" srcOrd="5" destOrd="0" presId="urn:microsoft.com/office/officeart/2005/8/layout/list1"/>
    <dgm:cxn modelId="{A3EE2DCA-3098-40C3-91F7-91837DB7D221}" type="presParOf" srcId="{74427F56-EBE1-4F91-93A5-22054E117911}" destId="{CD9D31A6-B4BB-4474-9BCF-CEE6332F3DA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FE9C1D3-87F0-4E87-85D2-47B2CFAD355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7A64000-EAD7-4EC0-B048-DC19F552F062}">
      <dgm:prSet phldrT="[Tekst]" custT="1"/>
      <dgm:spPr>
        <a:solidFill>
          <a:srgbClr val="1E4364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pl-PL" sz="4000" b="1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rPr>
            <a:t>Wydatki bieżące  – 20 105 421,40 zł </a:t>
          </a:r>
          <a:endParaRPr lang="pl-PL" sz="4000" b="1" i="1" dirty="0">
            <a:solidFill>
              <a:schemeClr val="bg1"/>
            </a:solidFill>
            <a:latin typeface="Times New Roman" panose="02020603050405020304" pitchFamily="18" charset="0"/>
            <a:ea typeface="Batang" panose="02030600000101010101" pitchFamily="18" charset="-127"/>
            <a:cs typeface="Times New Roman" panose="02020603050405020304" pitchFamily="18" charset="0"/>
          </a:endParaRPr>
        </a:p>
      </dgm:t>
    </dgm:pt>
    <dgm:pt modelId="{A6489DA5-764E-47AF-813B-BE36EF941EEB}" type="parTrans" cxnId="{B681B260-9CCD-40CB-8F35-ED02E5B3006F}">
      <dgm:prSet/>
      <dgm:spPr/>
      <dgm:t>
        <a:bodyPr/>
        <a:lstStyle/>
        <a:p>
          <a:endParaRPr lang="pl-PL"/>
        </a:p>
      </dgm:t>
    </dgm:pt>
    <dgm:pt modelId="{D8BF87AB-00D3-4FDC-8AEF-910C81C85642}" type="sibTrans" cxnId="{B681B260-9CCD-40CB-8F35-ED02E5B3006F}">
      <dgm:prSet/>
      <dgm:spPr/>
      <dgm:t>
        <a:bodyPr/>
        <a:lstStyle/>
        <a:p>
          <a:endParaRPr lang="pl-PL"/>
        </a:p>
      </dgm:t>
    </dgm:pt>
    <dgm:pt modelId="{F3689056-D00E-4585-97A2-B277100FAB7E}">
      <dgm:prSet phldrT="[Tekst]" custT="1"/>
      <dgm:spPr>
        <a:solidFill>
          <a:srgbClr val="2F5557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pl-PL" sz="4000" b="1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rPr>
            <a:t>Wydatki majątkowe – 14 000 zł </a:t>
          </a:r>
          <a:endParaRPr lang="pl-PL" sz="4000" b="1" i="1" dirty="0">
            <a:solidFill>
              <a:schemeClr val="bg1"/>
            </a:solidFill>
            <a:latin typeface="Times New Roman" panose="02020603050405020304" pitchFamily="18" charset="0"/>
            <a:ea typeface="Batang" panose="02030600000101010101" pitchFamily="18" charset="-127"/>
            <a:cs typeface="Times New Roman" panose="02020603050405020304" pitchFamily="18" charset="0"/>
          </a:endParaRPr>
        </a:p>
      </dgm:t>
    </dgm:pt>
    <dgm:pt modelId="{82008CFF-BCF7-44F1-A77B-FC0263B77C53}" type="parTrans" cxnId="{654823F1-2FC9-4A9A-A0D3-48EF1454287C}">
      <dgm:prSet/>
      <dgm:spPr/>
      <dgm:t>
        <a:bodyPr/>
        <a:lstStyle/>
        <a:p>
          <a:endParaRPr lang="pl-PL"/>
        </a:p>
      </dgm:t>
    </dgm:pt>
    <dgm:pt modelId="{0E631AED-9352-4AD4-8E86-4102434BE9B3}" type="sibTrans" cxnId="{654823F1-2FC9-4A9A-A0D3-48EF1454287C}">
      <dgm:prSet/>
      <dgm:spPr/>
      <dgm:t>
        <a:bodyPr/>
        <a:lstStyle/>
        <a:p>
          <a:endParaRPr lang="pl-PL"/>
        </a:p>
      </dgm:t>
    </dgm:pt>
    <dgm:pt modelId="{74427F56-EBE1-4F91-93A5-22054E117911}" type="pres">
      <dgm:prSet presAssocID="{FFE9C1D3-87F0-4E87-85D2-47B2CFAD3552}" presName="linear" presStyleCnt="0">
        <dgm:presLayoutVars>
          <dgm:dir/>
          <dgm:animLvl val="lvl"/>
          <dgm:resizeHandles val="exact"/>
        </dgm:presLayoutVars>
      </dgm:prSet>
      <dgm:spPr/>
    </dgm:pt>
    <dgm:pt modelId="{12BA88B5-D03D-43A0-8AE3-76F4224D3485}" type="pres">
      <dgm:prSet presAssocID="{47A64000-EAD7-4EC0-B048-DC19F552F062}" presName="parentLin" presStyleCnt="0"/>
      <dgm:spPr/>
    </dgm:pt>
    <dgm:pt modelId="{D9D10B3B-E33E-432D-A066-6B55EFDBD304}" type="pres">
      <dgm:prSet presAssocID="{47A64000-EAD7-4EC0-B048-DC19F552F062}" presName="parentLeftMargin" presStyleLbl="node1" presStyleIdx="0" presStyleCnt="2"/>
      <dgm:spPr/>
    </dgm:pt>
    <dgm:pt modelId="{A01C2331-1453-4606-9130-8B271FF89174}" type="pres">
      <dgm:prSet presAssocID="{47A64000-EAD7-4EC0-B048-DC19F552F062}" presName="parentText" presStyleLbl="node1" presStyleIdx="0" presStyleCnt="2" custScaleX="127643">
        <dgm:presLayoutVars>
          <dgm:chMax val="0"/>
          <dgm:bulletEnabled val="1"/>
        </dgm:presLayoutVars>
      </dgm:prSet>
      <dgm:spPr/>
    </dgm:pt>
    <dgm:pt modelId="{7BEBCF2A-08C1-4A3C-8B8E-217A6C07E2D1}" type="pres">
      <dgm:prSet presAssocID="{47A64000-EAD7-4EC0-B048-DC19F552F062}" presName="negativeSpace" presStyleCnt="0"/>
      <dgm:spPr/>
    </dgm:pt>
    <dgm:pt modelId="{6269311E-7417-4D68-B72B-1E38B0CCEA3F}" type="pres">
      <dgm:prSet presAssocID="{47A64000-EAD7-4EC0-B048-DC19F552F062}" presName="childText" presStyleLbl="conFgAcc1" presStyleIdx="0" presStyleCnt="2" custLinFactNeighborX="-9082" custLinFactNeighborY="35869">
        <dgm:presLayoutVars>
          <dgm:bulletEnabled val="1"/>
        </dgm:presLayoutVars>
      </dgm:prSet>
      <dgm:spPr>
        <a:ln>
          <a:prstDash val="sysDot"/>
        </a:ln>
      </dgm:spPr>
    </dgm:pt>
    <dgm:pt modelId="{A5601B6D-E6F8-406C-BB93-E8C7F01E10DD}" type="pres">
      <dgm:prSet presAssocID="{D8BF87AB-00D3-4FDC-8AEF-910C81C85642}" presName="spaceBetweenRectangles" presStyleCnt="0"/>
      <dgm:spPr/>
    </dgm:pt>
    <dgm:pt modelId="{A85AB733-546B-47E7-8AA5-97702A636972}" type="pres">
      <dgm:prSet presAssocID="{F3689056-D00E-4585-97A2-B277100FAB7E}" presName="parentLin" presStyleCnt="0"/>
      <dgm:spPr/>
    </dgm:pt>
    <dgm:pt modelId="{B1E51507-A4D4-41DE-817B-B9142F1633B3}" type="pres">
      <dgm:prSet presAssocID="{F3689056-D00E-4585-97A2-B277100FAB7E}" presName="parentLeftMargin" presStyleLbl="node1" presStyleIdx="0" presStyleCnt="2"/>
      <dgm:spPr/>
    </dgm:pt>
    <dgm:pt modelId="{3417A489-4476-4944-9000-D29E752675A9}" type="pres">
      <dgm:prSet presAssocID="{F3689056-D00E-4585-97A2-B277100FAB7E}" presName="parentText" presStyleLbl="node1" presStyleIdx="1" presStyleCnt="2" custScaleX="127807" custLinFactNeighborX="0" custLinFactNeighborY="5892">
        <dgm:presLayoutVars>
          <dgm:chMax val="0"/>
          <dgm:bulletEnabled val="1"/>
        </dgm:presLayoutVars>
      </dgm:prSet>
      <dgm:spPr/>
    </dgm:pt>
    <dgm:pt modelId="{59790F0B-3EFF-48F5-B9F3-ECB9166C7F35}" type="pres">
      <dgm:prSet presAssocID="{F3689056-D00E-4585-97A2-B277100FAB7E}" presName="negativeSpace" presStyleCnt="0"/>
      <dgm:spPr/>
    </dgm:pt>
    <dgm:pt modelId="{CD9D31A6-B4BB-4474-9BCF-CEE6332F3DAF}" type="pres">
      <dgm:prSet presAssocID="{F3689056-D00E-4585-97A2-B277100FAB7E}" presName="childText" presStyleLbl="conFgAcc1" presStyleIdx="1" presStyleCnt="2">
        <dgm:presLayoutVars>
          <dgm:bulletEnabled val="1"/>
        </dgm:presLayoutVars>
      </dgm:prSet>
      <dgm:spPr>
        <a:ln>
          <a:prstDash val="sysDot"/>
        </a:ln>
      </dgm:spPr>
    </dgm:pt>
  </dgm:ptLst>
  <dgm:cxnLst>
    <dgm:cxn modelId="{CF3D513E-BA86-4BDA-B0BF-743E38118D66}" type="presOf" srcId="{47A64000-EAD7-4EC0-B048-DC19F552F062}" destId="{A01C2331-1453-4606-9130-8B271FF89174}" srcOrd="1" destOrd="0" presId="urn:microsoft.com/office/officeart/2005/8/layout/list1"/>
    <dgm:cxn modelId="{B681B260-9CCD-40CB-8F35-ED02E5B3006F}" srcId="{FFE9C1D3-87F0-4E87-85D2-47B2CFAD3552}" destId="{47A64000-EAD7-4EC0-B048-DC19F552F062}" srcOrd="0" destOrd="0" parTransId="{A6489DA5-764E-47AF-813B-BE36EF941EEB}" sibTransId="{D8BF87AB-00D3-4FDC-8AEF-910C81C85642}"/>
    <dgm:cxn modelId="{397807A1-D795-4BFE-BEF5-AC1222E9CB1A}" type="presOf" srcId="{F3689056-D00E-4585-97A2-B277100FAB7E}" destId="{B1E51507-A4D4-41DE-817B-B9142F1633B3}" srcOrd="0" destOrd="0" presId="urn:microsoft.com/office/officeart/2005/8/layout/list1"/>
    <dgm:cxn modelId="{38DC05B9-0E4B-4D87-9374-904B936BF21A}" type="presOf" srcId="{F3689056-D00E-4585-97A2-B277100FAB7E}" destId="{3417A489-4476-4944-9000-D29E752675A9}" srcOrd="1" destOrd="0" presId="urn:microsoft.com/office/officeart/2005/8/layout/list1"/>
    <dgm:cxn modelId="{1B4105E2-DB25-402D-9EDB-FE8A631A57B0}" type="presOf" srcId="{47A64000-EAD7-4EC0-B048-DC19F552F062}" destId="{D9D10B3B-E33E-432D-A066-6B55EFDBD304}" srcOrd="0" destOrd="0" presId="urn:microsoft.com/office/officeart/2005/8/layout/list1"/>
    <dgm:cxn modelId="{654823F1-2FC9-4A9A-A0D3-48EF1454287C}" srcId="{FFE9C1D3-87F0-4E87-85D2-47B2CFAD3552}" destId="{F3689056-D00E-4585-97A2-B277100FAB7E}" srcOrd="1" destOrd="0" parTransId="{82008CFF-BCF7-44F1-A77B-FC0263B77C53}" sibTransId="{0E631AED-9352-4AD4-8E86-4102434BE9B3}"/>
    <dgm:cxn modelId="{4E0986FE-F840-4531-8504-4050150FE200}" type="presOf" srcId="{FFE9C1D3-87F0-4E87-85D2-47B2CFAD3552}" destId="{74427F56-EBE1-4F91-93A5-22054E117911}" srcOrd="0" destOrd="0" presId="urn:microsoft.com/office/officeart/2005/8/layout/list1"/>
    <dgm:cxn modelId="{076D5A69-D8BE-4180-A4D1-81D84765CC9C}" type="presParOf" srcId="{74427F56-EBE1-4F91-93A5-22054E117911}" destId="{12BA88B5-D03D-43A0-8AE3-76F4224D3485}" srcOrd="0" destOrd="0" presId="urn:microsoft.com/office/officeart/2005/8/layout/list1"/>
    <dgm:cxn modelId="{7CC5A26F-764B-4D17-BC12-0F6F72AF31A7}" type="presParOf" srcId="{12BA88B5-D03D-43A0-8AE3-76F4224D3485}" destId="{D9D10B3B-E33E-432D-A066-6B55EFDBD304}" srcOrd="0" destOrd="0" presId="urn:microsoft.com/office/officeart/2005/8/layout/list1"/>
    <dgm:cxn modelId="{FFE8BFE9-75A3-4E57-A89E-3D9C70A85175}" type="presParOf" srcId="{12BA88B5-D03D-43A0-8AE3-76F4224D3485}" destId="{A01C2331-1453-4606-9130-8B271FF89174}" srcOrd="1" destOrd="0" presId="urn:microsoft.com/office/officeart/2005/8/layout/list1"/>
    <dgm:cxn modelId="{090F269D-4574-4830-ACC3-87469F9897E2}" type="presParOf" srcId="{74427F56-EBE1-4F91-93A5-22054E117911}" destId="{7BEBCF2A-08C1-4A3C-8B8E-217A6C07E2D1}" srcOrd="1" destOrd="0" presId="urn:microsoft.com/office/officeart/2005/8/layout/list1"/>
    <dgm:cxn modelId="{4A7D7A95-73D5-4649-AE92-ED4697F73B4E}" type="presParOf" srcId="{74427F56-EBE1-4F91-93A5-22054E117911}" destId="{6269311E-7417-4D68-B72B-1E38B0CCEA3F}" srcOrd="2" destOrd="0" presId="urn:microsoft.com/office/officeart/2005/8/layout/list1"/>
    <dgm:cxn modelId="{679B38AE-B8B3-415A-9827-1DE908F818BA}" type="presParOf" srcId="{74427F56-EBE1-4F91-93A5-22054E117911}" destId="{A5601B6D-E6F8-406C-BB93-E8C7F01E10DD}" srcOrd="3" destOrd="0" presId="urn:microsoft.com/office/officeart/2005/8/layout/list1"/>
    <dgm:cxn modelId="{24E7809C-5F0E-4FAD-8A82-2CB4275B792E}" type="presParOf" srcId="{74427F56-EBE1-4F91-93A5-22054E117911}" destId="{A85AB733-546B-47E7-8AA5-97702A636972}" srcOrd="4" destOrd="0" presId="urn:microsoft.com/office/officeart/2005/8/layout/list1"/>
    <dgm:cxn modelId="{F4C5EBA3-CF47-4C69-BC6E-24B77E65D9A6}" type="presParOf" srcId="{A85AB733-546B-47E7-8AA5-97702A636972}" destId="{B1E51507-A4D4-41DE-817B-B9142F1633B3}" srcOrd="0" destOrd="0" presId="urn:microsoft.com/office/officeart/2005/8/layout/list1"/>
    <dgm:cxn modelId="{6D3D002C-088B-4DF3-A38F-F04242607CB9}" type="presParOf" srcId="{A85AB733-546B-47E7-8AA5-97702A636972}" destId="{3417A489-4476-4944-9000-D29E752675A9}" srcOrd="1" destOrd="0" presId="urn:microsoft.com/office/officeart/2005/8/layout/list1"/>
    <dgm:cxn modelId="{3EFA4F14-ABC6-4FA4-BA4A-DDADBD3E2C84}" type="presParOf" srcId="{74427F56-EBE1-4F91-93A5-22054E117911}" destId="{59790F0B-3EFF-48F5-B9F3-ECB9166C7F35}" srcOrd="5" destOrd="0" presId="urn:microsoft.com/office/officeart/2005/8/layout/list1"/>
    <dgm:cxn modelId="{A3EE2DCA-3098-40C3-91F7-91837DB7D221}" type="presParOf" srcId="{74427F56-EBE1-4F91-93A5-22054E117911}" destId="{CD9D31A6-B4BB-4474-9BCF-CEE6332F3DA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FE9C1D3-87F0-4E87-85D2-47B2CFAD355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7A64000-EAD7-4EC0-B048-DC19F552F062}">
      <dgm:prSet phldrT="[Tekst]" custT="1"/>
      <dgm:spPr>
        <a:solidFill>
          <a:srgbClr val="1E4364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pl-PL" sz="4000" b="1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rPr>
            <a:t>Wydatki bieżące  – 10 302 626 zł </a:t>
          </a:r>
          <a:endParaRPr lang="pl-PL" sz="4000" b="1" i="1" dirty="0">
            <a:solidFill>
              <a:schemeClr val="bg1"/>
            </a:solidFill>
            <a:latin typeface="Times New Roman" panose="02020603050405020304" pitchFamily="18" charset="0"/>
            <a:ea typeface="Batang" panose="02030600000101010101" pitchFamily="18" charset="-127"/>
            <a:cs typeface="Times New Roman" panose="02020603050405020304" pitchFamily="18" charset="0"/>
          </a:endParaRPr>
        </a:p>
      </dgm:t>
    </dgm:pt>
    <dgm:pt modelId="{A6489DA5-764E-47AF-813B-BE36EF941EEB}" type="parTrans" cxnId="{B681B260-9CCD-40CB-8F35-ED02E5B3006F}">
      <dgm:prSet/>
      <dgm:spPr/>
      <dgm:t>
        <a:bodyPr/>
        <a:lstStyle/>
        <a:p>
          <a:endParaRPr lang="pl-PL"/>
        </a:p>
      </dgm:t>
    </dgm:pt>
    <dgm:pt modelId="{D8BF87AB-00D3-4FDC-8AEF-910C81C85642}" type="sibTrans" cxnId="{B681B260-9CCD-40CB-8F35-ED02E5B3006F}">
      <dgm:prSet/>
      <dgm:spPr/>
      <dgm:t>
        <a:bodyPr/>
        <a:lstStyle/>
        <a:p>
          <a:endParaRPr lang="pl-PL"/>
        </a:p>
      </dgm:t>
    </dgm:pt>
    <dgm:pt modelId="{74427F56-EBE1-4F91-93A5-22054E117911}" type="pres">
      <dgm:prSet presAssocID="{FFE9C1D3-87F0-4E87-85D2-47B2CFAD3552}" presName="linear" presStyleCnt="0">
        <dgm:presLayoutVars>
          <dgm:dir/>
          <dgm:animLvl val="lvl"/>
          <dgm:resizeHandles val="exact"/>
        </dgm:presLayoutVars>
      </dgm:prSet>
      <dgm:spPr/>
    </dgm:pt>
    <dgm:pt modelId="{12BA88B5-D03D-43A0-8AE3-76F4224D3485}" type="pres">
      <dgm:prSet presAssocID="{47A64000-EAD7-4EC0-B048-DC19F552F062}" presName="parentLin" presStyleCnt="0"/>
      <dgm:spPr/>
    </dgm:pt>
    <dgm:pt modelId="{D9D10B3B-E33E-432D-A066-6B55EFDBD304}" type="pres">
      <dgm:prSet presAssocID="{47A64000-EAD7-4EC0-B048-DC19F552F062}" presName="parentLeftMargin" presStyleLbl="node1" presStyleIdx="0" presStyleCnt="1"/>
      <dgm:spPr/>
    </dgm:pt>
    <dgm:pt modelId="{A01C2331-1453-4606-9130-8B271FF89174}" type="pres">
      <dgm:prSet presAssocID="{47A64000-EAD7-4EC0-B048-DC19F552F062}" presName="parentText" presStyleLbl="node1" presStyleIdx="0" presStyleCnt="1" custScaleX="127643">
        <dgm:presLayoutVars>
          <dgm:chMax val="0"/>
          <dgm:bulletEnabled val="1"/>
        </dgm:presLayoutVars>
      </dgm:prSet>
      <dgm:spPr/>
    </dgm:pt>
    <dgm:pt modelId="{7BEBCF2A-08C1-4A3C-8B8E-217A6C07E2D1}" type="pres">
      <dgm:prSet presAssocID="{47A64000-EAD7-4EC0-B048-DC19F552F062}" presName="negativeSpace" presStyleCnt="0"/>
      <dgm:spPr/>
    </dgm:pt>
    <dgm:pt modelId="{6269311E-7417-4D68-B72B-1E38B0CCEA3F}" type="pres">
      <dgm:prSet presAssocID="{47A64000-EAD7-4EC0-B048-DC19F552F062}" presName="childText" presStyleLbl="conFgAcc1" presStyleIdx="0" presStyleCnt="1" custLinFactNeighborX="-9082" custLinFactNeighborY="35869">
        <dgm:presLayoutVars>
          <dgm:bulletEnabled val="1"/>
        </dgm:presLayoutVars>
      </dgm:prSet>
      <dgm:spPr>
        <a:ln>
          <a:prstDash val="sysDot"/>
        </a:ln>
      </dgm:spPr>
    </dgm:pt>
  </dgm:ptLst>
  <dgm:cxnLst>
    <dgm:cxn modelId="{CF3D513E-BA86-4BDA-B0BF-743E38118D66}" type="presOf" srcId="{47A64000-EAD7-4EC0-B048-DC19F552F062}" destId="{A01C2331-1453-4606-9130-8B271FF89174}" srcOrd="1" destOrd="0" presId="urn:microsoft.com/office/officeart/2005/8/layout/list1"/>
    <dgm:cxn modelId="{B681B260-9CCD-40CB-8F35-ED02E5B3006F}" srcId="{FFE9C1D3-87F0-4E87-85D2-47B2CFAD3552}" destId="{47A64000-EAD7-4EC0-B048-DC19F552F062}" srcOrd="0" destOrd="0" parTransId="{A6489DA5-764E-47AF-813B-BE36EF941EEB}" sibTransId="{D8BF87AB-00D3-4FDC-8AEF-910C81C85642}"/>
    <dgm:cxn modelId="{1B4105E2-DB25-402D-9EDB-FE8A631A57B0}" type="presOf" srcId="{47A64000-EAD7-4EC0-B048-DC19F552F062}" destId="{D9D10B3B-E33E-432D-A066-6B55EFDBD304}" srcOrd="0" destOrd="0" presId="urn:microsoft.com/office/officeart/2005/8/layout/list1"/>
    <dgm:cxn modelId="{4E0986FE-F840-4531-8504-4050150FE200}" type="presOf" srcId="{FFE9C1D3-87F0-4E87-85D2-47B2CFAD3552}" destId="{74427F56-EBE1-4F91-93A5-22054E117911}" srcOrd="0" destOrd="0" presId="urn:microsoft.com/office/officeart/2005/8/layout/list1"/>
    <dgm:cxn modelId="{076D5A69-D8BE-4180-A4D1-81D84765CC9C}" type="presParOf" srcId="{74427F56-EBE1-4F91-93A5-22054E117911}" destId="{12BA88B5-D03D-43A0-8AE3-76F4224D3485}" srcOrd="0" destOrd="0" presId="urn:microsoft.com/office/officeart/2005/8/layout/list1"/>
    <dgm:cxn modelId="{7CC5A26F-764B-4D17-BC12-0F6F72AF31A7}" type="presParOf" srcId="{12BA88B5-D03D-43A0-8AE3-76F4224D3485}" destId="{D9D10B3B-E33E-432D-A066-6B55EFDBD304}" srcOrd="0" destOrd="0" presId="urn:microsoft.com/office/officeart/2005/8/layout/list1"/>
    <dgm:cxn modelId="{FFE8BFE9-75A3-4E57-A89E-3D9C70A85175}" type="presParOf" srcId="{12BA88B5-D03D-43A0-8AE3-76F4224D3485}" destId="{A01C2331-1453-4606-9130-8B271FF89174}" srcOrd="1" destOrd="0" presId="urn:microsoft.com/office/officeart/2005/8/layout/list1"/>
    <dgm:cxn modelId="{090F269D-4574-4830-ACC3-87469F9897E2}" type="presParOf" srcId="{74427F56-EBE1-4F91-93A5-22054E117911}" destId="{7BEBCF2A-08C1-4A3C-8B8E-217A6C07E2D1}" srcOrd="1" destOrd="0" presId="urn:microsoft.com/office/officeart/2005/8/layout/list1"/>
    <dgm:cxn modelId="{4A7D7A95-73D5-4649-AE92-ED4697F73B4E}" type="presParOf" srcId="{74427F56-EBE1-4F91-93A5-22054E117911}" destId="{6269311E-7417-4D68-B72B-1E38B0CCEA3F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FE9C1D3-87F0-4E87-85D2-47B2CFAD355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7A64000-EAD7-4EC0-B048-DC19F552F062}">
      <dgm:prSet phldrT="[Tekst]" custT="1"/>
      <dgm:spPr>
        <a:solidFill>
          <a:srgbClr val="1E4364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pl-PL" sz="4000" b="1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rPr>
            <a:t>Wydatki bieżące  – 2 508 300 zł </a:t>
          </a:r>
          <a:endParaRPr lang="pl-PL" sz="4000" b="1" i="1" dirty="0">
            <a:solidFill>
              <a:schemeClr val="bg1"/>
            </a:solidFill>
            <a:latin typeface="Times New Roman" panose="02020603050405020304" pitchFamily="18" charset="0"/>
            <a:ea typeface="Batang" panose="02030600000101010101" pitchFamily="18" charset="-127"/>
            <a:cs typeface="Times New Roman" panose="02020603050405020304" pitchFamily="18" charset="0"/>
          </a:endParaRPr>
        </a:p>
      </dgm:t>
    </dgm:pt>
    <dgm:pt modelId="{A6489DA5-764E-47AF-813B-BE36EF941EEB}" type="parTrans" cxnId="{B681B260-9CCD-40CB-8F35-ED02E5B3006F}">
      <dgm:prSet/>
      <dgm:spPr/>
      <dgm:t>
        <a:bodyPr/>
        <a:lstStyle/>
        <a:p>
          <a:endParaRPr lang="pl-PL"/>
        </a:p>
      </dgm:t>
    </dgm:pt>
    <dgm:pt modelId="{D8BF87AB-00D3-4FDC-8AEF-910C81C85642}" type="sibTrans" cxnId="{B681B260-9CCD-40CB-8F35-ED02E5B3006F}">
      <dgm:prSet/>
      <dgm:spPr/>
      <dgm:t>
        <a:bodyPr/>
        <a:lstStyle/>
        <a:p>
          <a:endParaRPr lang="pl-PL"/>
        </a:p>
      </dgm:t>
    </dgm:pt>
    <dgm:pt modelId="{F3689056-D00E-4585-97A2-B277100FAB7E}">
      <dgm:prSet phldrT="[Tekst]" custT="1"/>
      <dgm:spPr>
        <a:solidFill>
          <a:srgbClr val="2F5557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pl-PL" sz="4000" b="1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rPr>
            <a:t>Wydatki majątkowe – 454 807 zł </a:t>
          </a:r>
          <a:endParaRPr lang="pl-PL" sz="4000" b="1" i="1" dirty="0">
            <a:solidFill>
              <a:schemeClr val="bg1"/>
            </a:solidFill>
            <a:latin typeface="Times New Roman" panose="02020603050405020304" pitchFamily="18" charset="0"/>
            <a:ea typeface="Batang" panose="02030600000101010101" pitchFamily="18" charset="-127"/>
            <a:cs typeface="Times New Roman" panose="02020603050405020304" pitchFamily="18" charset="0"/>
          </a:endParaRPr>
        </a:p>
      </dgm:t>
    </dgm:pt>
    <dgm:pt modelId="{82008CFF-BCF7-44F1-A77B-FC0263B77C53}" type="parTrans" cxnId="{654823F1-2FC9-4A9A-A0D3-48EF1454287C}">
      <dgm:prSet/>
      <dgm:spPr/>
      <dgm:t>
        <a:bodyPr/>
        <a:lstStyle/>
        <a:p>
          <a:endParaRPr lang="pl-PL"/>
        </a:p>
      </dgm:t>
    </dgm:pt>
    <dgm:pt modelId="{0E631AED-9352-4AD4-8E86-4102434BE9B3}" type="sibTrans" cxnId="{654823F1-2FC9-4A9A-A0D3-48EF1454287C}">
      <dgm:prSet/>
      <dgm:spPr/>
      <dgm:t>
        <a:bodyPr/>
        <a:lstStyle/>
        <a:p>
          <a:endParaRPr lang="pl-PL"/>
        </a:p>
      </dgm:t>
    </dgm:pt>
    <dgm:pt modelId="{74427F56-EBE1-4F91-93A5-22054E117911}" type="pres">
      <dgm:prSet presAssocID="{FFE9C1D3-87F0-4E87-85D2-47B2CFAD3552}" presName="linear" presStyleCnt="0">
        <dgm:presLayoutVars>
          <dgm:dir/>
          <dgm:animLvl val="lvl"/>
          <dgm:resizeHandles val="exact"/>
        </dgm:presLayoutVars>
      </dgm:prSet>
      <dgm:spPr/>
    </dgm:pt>
    <dgm:pt modelId="{12BA88B5-D03D-43A0-8AE3-76F4224D3485}" type="pres">
      <dgm:prSet presAssocID="{47A64000-EAD7-4EC0-B048-DC19F552F062}" presName="parentLin" presStyleCnt="0"/>
      <dgm:spPr/>
    </dgm:pt>
    <dgm:pt modelId="{D9D10B3B-E33E-432D-A066-6B55EFDBD304}" type="pres">
      <dgm:prSet presAssocID="{47A64000-EAD7-4EC0-B048-DC19F552F062}" presName="parentLeftMargin" presStyleLbl="node1" presStyleIdx="0" presStyleCnt="2"/>
      <dgm:spPr/>
    </dgm:pt>
    <dgm:pt modelId="{A01C2331-1453-4606-9130-8B271FF89174}" type="pres">
      <dgm:prSet presAssocID="{47A64000-EAD7-4EC0-B048-DC19F552F062}" presName="parentText" presStyleLbl="node1" presStyleIdx="0" presStyleCnt="2" custScaleX="127643">
        <dgm:presLayoutVars>
          <dgm:chMax val="0"/>
          <dgm:bulletEnabled val="1"/>
        </dgm:presLayoutVars>
      </dgm:prSet>
      <dgm:spPr/>
    </dgm:pt>
    <dgm:pt modelId="{7BEBCF2A-08C1-4A3C-8B8E-217A6C07E2D1}" type="pres">
      <dgm:prSet presAssocID="{47A64000-EAD7-4EC0-B048-DC19F552F062}" presName="negativeSpace" presStyleCnt="0"/>
      <dgm:spPr/>
    </dgm:pt>
    <dgm:pt modelId="{6269311E-7417-4D68-B72B-1E38B0CCEA3F}" type="pres">
      <dgm:prSet presAssocID="{47A64000-EAD7-4EC0-B048-DC19F552F062}" presName="childText" presStyleLbl="conFgAcc1" presStyleIdx="0" presStyleCnt="2" custLinFactNeighborX="-9082" custLinFactNeighborY="35869">
        <dgm:presLayoutVars>
          <dgm:bulletEnabled val="1"/>
        </dgm:presLayoutVars>
      </dgm:prSet>
      <dgm:spPr>
        <a:ln>
          <a:prstDash val="sysDot"/>
        </a:ln>
      </dgm:spPr>
    </dgm:pt>
    <dgm:pt modelId="{A5601B6D-E6F8-406C-BB93-E8C7F01E10DD}" type="pres">
      <dgm:prSet presAssocID="{D8BF87AB-00D3-4FDC-8AEF-910C81C85642}" presName="spaceBetweenRectangles" presStyleCnt="0"/>
      <dgm:spPr/>
    </dgm:pt>
    <dgm:pt modelId="{A85AB733-546B-47E7-8AA5-97702A636972}" type="pres">
      <dgm:prSet presAssocID="{F3689056-D00E-4585-97A2-B277100FAB7E}" presName="parentLin" presStyleCnt="0"/>
      <dgm:spPr/>
    </dgm:pt>
    <dgm:pt modelId="{B1E51507-A4D4-41DE-817B-B9142F1633B3}" type="pres">
      <dgm:prSet presAssocID="{F3689056-D00E-4585-97A2-B277100FAB7E}" presName="parentLeftMargin" presStyleLbl="node1" presStyleIdx="0" presStyleCnt="2"/>
      <dgm:spPr/>
    </dgm:pt>
    <dgm:pt modelId="{3417A489-4476-4944-9000-D29E752675A9}" type="pres">
      <dgm:prSet presAssocID="{F3689056-D00E-4585-97A2-B277100FAB7E}" presName="parentText" presStyleLbl="node1" presStyleIdx="1" presStyleCnt="2" custScaleX="127807" custLinFactNeighborX="0" custLinFactNeighborY="5892">
        <dgm:presLayoutVars>
          <dgm:chMax val="0"/>
          <dgm:bulletEnabled val="1"/>
        </dgm:presLayoutVars>
      </dgm:prSet>
      <dgm:spPr/>
    </dgm:pt>
    <dgm:pt modelId="{59790F0B-3EFF-48F5-B9F3-ECB9166C7F35}" type="pres">
      <dgm:prSet presAssocID="{F3689056-D00E-4585-97A2-B277100FAB7E}" presName="negativeSpace" presStyleCnt="0"/>
      <dgm:spPr/>
    </dgm:pt>
    <dgm:pt modelId="{CD9D31A6-B4BB-4474-9BCF-CEE6332F3DAF}" type="pres">
      <dgm:prSet presAssocID="{F3689056-D00E-4585-97A2-B277100FAB7E}" presName="childText" presStyleLbl="conFgAcc1" presStyleIdx="1" presStyleCnt="2">
        <dgm:presLayoutVars>
          <dgm:bulletEnabled val="1"/>
        </dgm:presLayoutVars>
      </dgm:prSet>
      <dgm:spPr>
        <a:ln>
          <a:prstDash val="sysDot"/>
        </a:ln>
      </dgm:spPr>
    </dgm:pt>
  </dgm:ptLst>
  <dgm:cxnLst>
    <dgm:cxn modelId="{CF3D513E-BA86-4BDA-B0BF-743E38118D66}" type="presOf" srcId="{47A64000-EAD7-4EC0-B048-DC19F552F062}" destId="{A01C2331-1453-4606-9130-8B271FF89174}" srcOrd="1" destOrd="0" presId="urn:microsoft.com/office/officeart/2005/8/layout/list1"/>
    <dgm:cxn modelId="{B681B260-9CCD-40CB-8F35-ED02E5B3006F}" srcId="{FFE9C1D3-87F0-4E87-85D2-47B2CFAD3552}" destId="{47A64000-EAD7-4EC0-B048-DC19F552F062}" srcOrd="0" destOrd="0" parTransId="{A6489DA5-764E-47AF-813B-BE36EF941EEB}" sibTransId="{D8BF87AB-00D3-4FDC-8AEF-910C81C85642}"/>
    <dgm:cxn modelId="{397807A1-D795-4BFE-BEF5-AC1222E9CB1A}" type="presOf" srcId="{F3689056-D00E-4585-97A2-B277100FAB7E}" destId="{B1E51507-A4D4-41DE-817B-B9142F1633B3}" srcOrd="0" destOrd="0" presId="urn:microsoft.com/office/officeart/2005/8/layout/list1"/>
    <dgm:cxn modelId="{38DC05B9-0E4B-4D87-9374-904B936BF21A}" type="presOf" srcId="{F3689056-D00E-4585-97A2-B277100FAB7E}" destId="{3417A489-4476-4944-9000-D29E752675A9}" srcOrd="1" destOrd="0" presId="urn:microsoft.com/office/officeart/2005/8/layout/list1"/>
    <dgm:cxn modelId="{1B4105E2-DB25-402D-9EDB-FE8A631A57B0}" type="presOf" srcId="{47A64000-EAD7-4EC0-B048-DC19F552F062}" destId="{D9D10B3B-E33E-432D-A066-6B55EFDBD304}" srcOrd="0" destOrd="0" presId="urn:microsoft.com/office/officeart/2005/8/layout/list1"/>
    <dgm:cxn modelId="{654823F1-2FC9-4A9A-A0D3-48EF1454287C}" srcId="{FFE9C1D3-87F0-4E87-85D2-47B2CFAD3552}" destId="{F3689056-D00E-4585-97A2-B277100FAB7E}" srcOrd="1" destOrd="0" parTransId="{82008CFF-BCF7-44F1-A77B-FC0263B77C53}" sibTransId="{0E631AED-9352-4AD4-8E86-4102434BE9B3}"/>
    <dgm:cxn modelId="{4E0986FE-F840-4531-8504-4050150FE200}" type="presOf" srcId="{FFE9C1D3-87F0-4E87-85D2-47B2CFAD3552}" destId="{74427F56-EBE1-4F91-93A5-22054E117911}" srcOrd="0" destOrd="0" presId="urn:microsoft.com/office/officeart/2005/8/layout/list1"/>
    <dgm:cxn modelId="{076D5A69-D8BE-4180-A4D1-81D84765CC9C}" type="presParOf" srcId="{74427F56-EBE1-4F91-93A5-22054E117911}" destId="{12BA88B5-D03D-43A0-8AE3-76F4224D3485}" srcOrd="0" destOrd="0" presId="urn:microsoft.com/office/officeart/2005/8/layout/list1"/>
    <dgm:cxn modelId="{7CC5A26F-764B-4D17-BC12-0F6F72AF31A7}" type="presParOf" srcId="{12BA88B5-D03D-43A0-8AE3-76F4224D3485}" destId="{D9D10B3B-E33E-432D-A066-6B55EFDBD304}" srcOrd="0" destOrd="0" presId="urn:microsoft.com/office/officeart/2005/8/layout/list1"/>
    <dgm:cxn modelId="{FFE8BFE9-75A3-4E57-A89E-3D9C70A85175}" type="presParOf" srcId="{12BA88B5-D03D-43A0-8AE3-76F4224D3485}" destId="{A01C2331-1453-4606-9130-8B271FF89174}" srcOrd="1" destOrd="0" presId="urn:microsoft.com/office/officeart/2005/8/layout/list1"/>
    <dgm:cxn modelId="{090F269D-4574-4830-ACC3-87469F9897E2}" type="presParOf" srcId="{74427F56-EBE1-4F91-93A5-22054E117911}" destId="{7BEBCF2A-08C1-4A3C-8B8E-217A6C07E2D1}" srcOrd="1" destOrd="0" presId="urn:microsoft.com/office/officeart/2005/8/layout/list1"/>
    <dgm:cxn modelId="{4A7D7A95-73D5-4649-AE92-ED4697F73B4E}" type="presParOf" srcId="{74427F56-EBE1-4F91-93A5-22054E117911}" destId="{6269311E-7417-4D68-B72B-1E38B0CCEA3F}" srcOrd="2" destOrd="0" presId="urn:microsoft.com/office/officeart/2005/8/layout/list1"/>
    <dgm:cxn modelId="{679B38AE-B8B3-415A-9827-1DE908F818BA}" type="presParOf" srcId="{74427F56-EBE1-4F91-93A5-22054E117911}" destId="{A5601B6D-E6F8-406C-BB93-E8C7F01E10DD}" srcOrd="3" destOrd="0" presId="urn:microsoft.com/office/officeart/2005/8/layout/list1"/>
    <dgm:cxn modelId="{24E7809C-5F0E-4FAD-8A82-2CB4275B792E}" type="presParOf" srcId="{74427F56-EBE1-4F91-93A5-22054E117911}" destId="{A85AB733-546B-47E7-8AA5-97702A636972}" srcOrd="4" destOrd="0" presId="urn:microsoft.com/office/officeart/2005/8/layout/list1"/>
    <dgm:cxn modelId="{F4C5EBA3-CF47-4C69-BC6E-24B77E65D9A6}" type="presParOf" srcId="{A85AB733-546B-47E7-8AA5-97702A636972}" destId="{B1E51507-A4D4-41DE-817B-B9142F1633B3}" srcOrd="0" destOrd="0" presId="urn:microsoft.com/office/officeart/2005/8/layout/list1"/>
    <dgm:cxn modelId="{6D3D002C-088B-4DF3-A38F-F04242607CB9}" type="presParOf" srcId="{A85AB733-546B-47E7-8AA5-97702A636972}" destId="{3417A489-4476-4944-9000-D29E752675A9}" srcOrd="1" destOrd="0" presId="urn:microsoft.com/office/officeart/2005/8/layout/list1"/>
    <dgm:cxn modelId="{3EFA4F14-ABC6-4FA4-BA4A-DDADBD3E2C84}" type="presParOf" srcId="{74427F56-EBE1-4F91-93A5-22054E117911}" destId="{59790F0B-3EFF-48F5-B9F3-ECB9166C7F35}" srcOrd="5" destOrd="0" presId="urn:microsoft.com/office/officeart/2005/8/layout/list1"/>
    <dgm:cxn modelId="{A3EE2DCA-3098-40C3-91F7-91837DB7D221}" type="presParOf" srcId="{74427F56-EBE1-4F91-93A5-22054E117911}" destId="{CD9D31A6-B4BB-4474-9BCF-CEE6332F3DA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FE9C1D3-87F0-4E87-85D2-47B2CFAD355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7A64000-EAD7-4EC0-B048-DC19F552F062}">
      <dgm:prSet phldrT="[Tekst]" custT="1"/>
      <dgm:spPr>
        <a:solidFill>
          <a:srgbClr val="1E4364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pl-PL" sz="4000" b="1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rPr>
            <a:t>Wydatki bieżące  – 28 398 462,60 zł </a:t>
          </a:r>
          <a:endParaRPr lang="pl-PL" sz="4000" b="1" i="1" dirty="0">
            <a:solidFill>
              <a:schemeClr val="bg1"/>
            </a:solidFill>
            <a:latin typeface="Times New Roman" panose="02020603050405020304" pitchFamily="18" charset="0"/>
            <a:ea typeface="Batang" panose="02030600000101010101" pitchFamily="18" charset="-127"/>
            <a:cs typeface="Times New Roman" panose="02020603050405020304" pitchFamily="18" charset="0"/>
          </a:endParaRPr>
        </a:p>
      </dgm:t>
    </dgm:pt>
    <dgm:pt modelId="{A6489DA5-764E-47AF-813B-BE36EF941EEB}" type="parTrans" cxnId="{B681B260-9CCD-40CB-8F35-ED02E5B3006F}">
      <dgm:prSet/>
      <dgm:spPr/>
      <dgm:t>
        <a:bodyPr/>
        <a:lstStyle/>
        <a:p>
          <a:endParaRPr lang="pl-PL"/>
        </a:p>
      </dgm:t>
    </dgm:pt>
    <dgm:pt modelId="{D8BF87AB-00D3-4FDC-8AEF-910C81C85642}" type="sibTrans" cxnId="{B681B260-9CCD-40CB-8F35-ED02E5B3006F}">
      <dgm:prSet/>
      <dgm:spPr/>
      <dgm:t>
        <a:bodyPr/>
        <a:lstStyle/>
        <a:p>
          <a:endParaRPr lang="pl-PL"/>
        </a:p>
      </dgm:t>
    </dgm:pt>
    <dgm:pt modelId="{F3689056-D00E-4585-97A2-B277100FAB7E}">
      <dgm:prSet phldrT="[Tekst]" custT="1"/>
      <dgm:spPr>
        <a:solidFill>
          <a:srgbClr val="2F5557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pl-PL" sz="4000" b="1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rPr>
            <a:t>Wydatki majątkowe – 967 797 zł </a:t>
          </a:r>
          <a:endParaRPr lang="pl-PL" sz="4000" b="1" i="1" dirty="0">
            <a:solidFill>
              <a:schemeClr val="bg1"/>
            </a:solidFill>
            <a:latin typeface="Times New Roman" panose="02020603050405020304" pitchFamily="18" charset="0"/>
            <a:ea typeface="Batang" panose="02030600000101010101" pitchFamily="18" charset="-127"/>
            <a:cs typeface="Times New Roman" panose="02020603050405020304" pitchFamily="18" charset="0"/>
          </a:endParaRPr>
        </a:p>
      </dgm:t>
    </dgm:pt>
    <dgm:pt modelId="{82008CFF-BCF7-44F1-A77B-FC0263B77C53}" type="parTrans" cxnId="{654823F1-2FC9-4A9A-A0D3-48EF1454287C}">
      <dgm:prSet/>
      <dgm:spPr/>
      <dgm:t>
        <a:bodyPr/>
        <a:lstStyle/>
        <a:p>
          <a:endParaRPr lang="pl-PL"/>
        </a:p>
      </dgm:t>
    </dgm:pt>
    <dgm:pt modelId="{0E631AED-9352-4AD4-8E86-4102434BE9B3}" type="sibTrans" cxnId="{654823F1-2FC9-4A9A-A0D3-48EF1454287C}">
      <dgm:prSet/>
      <dgm:spPr/>
      <dgm:t>
        <a:bodyPr/>
        <a:lstStyle/>
        <a:p>
          <a:endParaRPr lang="pl-PL"/>
        </a:p>
      </dgm:t>
    </dgm:pt>
    <dgm:pt modelId="{74427F56-EBE1-4F91-93A5-22054E117911}" type="pres">
      <dgm:prSet presAssocID="{FFE9C1D3-87F0-4E87-85D2-47B2CFAD3552}" presName="linear" presStyleCnt="0">
        <dgm:presLayoutVars>
          <dgm:dir/>
          <dgm:animLvl val="lvl"/>
          <dgm:resizeHandles val="exact"/>
        </dgm:presLayoutVars>
      </dgm:prSet>
      <dgm:spPr/>
    </dgm:pt>
    <dgm:pt modelId="{12BA88B5-D03D-43A0-8AE3-76F4224D3485}" type="pres">
      <dgm:prSet presAssocID="{47A64000-EAD7-4EC0-B048-DC19F552F062}" presName="parentLin" presStyleCnt="0"/>
      <dgm:spPr/>
    </dgm:pt>
    <dgm:pt modelId="{D9D10B3B-E33E-432D-A066-6B55EFDBD304}" type="pres">
      <dgm:prSet presAssocID="{47A64000-EAD7-4EC0-B048-DC19F552F062}" presName="parentLeftMargin" presStyleLbl="node1" presStyleIdx="0" presStyleCnt="2"/>
      <dgm:spPr/>
    </dgm:pt>
    <dgm:pt modelId="{A01C2331-1453-4606-9130-8B271FF89174}" type="pres">
      <dgm:prSet presAssocID="{47A64000-EAD7-4EC0-B048-DC19F552F062}" presName="parentText" presStyleLbl="node1" presStyleIdx="0" presStyleCnt="2" custScaleX="127643">
        <dgm:presLayoutVars>
          <dgm:chMax val="0"/>
          <dgm:bulletEnabled val="1"/>
        </dgm:presLayoutVars>
      </dgm:prSet>
      <dgm:spPr/>
    </dgm:pt>
    <dgm:pt modelId="{7BEBCF2A-08C1-4A3C-8B8E-217A6C07E2D1}" type="pres">
      <dgm:prSet presAssocID="{47A64000-EAD7-4EC0-B048-DC19F552F062}" presName="negativeSpace" presStyleCnt="0"/>
      <dgm:spPr/>
    </dgm:pt>
    <dgm:pt modelId="{6269311E-7417-4D68-B72B-1E38B0CCEA3F}" type="pres">
      <dgm:prSet presAssocID="{47A64000-EAD7-4EC0-B048-DC19F552F062}" presName="childText" presStyleLbl="conFgAcc1" presStyleIdx="0" presStyleCnt="2" custLinFactNeighborX="-9082" custLinFactNeighborY="35869">
        <dgm:presLayoutVars>
          <dgm:bulletEnabled val="1"/>
        </dgm:presLayoutVars>
      </dgm:prSet>
      <dgm:spPr>
        <a:ln>
          <a:prstDash val="sysDot"/>
        </a:ln>
      </dgm:spPr>
    </dgm:pt>
    <dgm:pt modelId="{A5601B6D-E6F8-406C-BB93-E8C7F01E10DD}" type="pres">
      <dgm:prSet presAssocID="{D8BF87AB-00D3-4FDC-8AEF-910C81C85642}" presName="spaceBetweenRectangles" presStyleCnt="0"/>
      <dgm:spPr/>
    </dgm:pt>
    <dgm:pt modelId="{A85AB733-546B-47E7-8AA5-97702A636972}" type="pres">
      <dgm:prSet presAssocID="{F3689056-D00E-4585-97A2-B277100FAB7E}" presName="parentLin" presStyleCnt="0"/>
      <dgm:spPr/>
    </dgm:pt>
    <dgm:pt modelId="{B1E51507-A4D4-41DE-817B-B9142F1633B3}" type="pres">
      <dgm:prSet presAssocID="{F3689056-D00E-4585-97A2-B277100FAB7E}" presName="parentLeftMargin" presStyleLbl="node1" presStyleIdx="0" presStyleCnt="2"/>
      <dgm:spPr/>
    </dgm:pt>
    <dgm:pt modelId="{3417A489-4476-4944-9000-D29E752675A9}" type="pres">
      <dgm:prSet presAssocID="{F3689056-D00E-4585-97A2-B277100FAB7E}" presName="parentText" presStyleLbl="node1" presStyleIdx="1" presStyleCnt="2" custScaleX="127807" custLinFactNeighborX="0" custLinFactNeighborY="5892">
        <dgm:presLayoutVars>
          <dgm:chMax val="0"/>
          <dgm:bulletEnabled val="1"/>
        </dgm:presLayoutVars>
      </dgm:prSet>
      <dgm:spPr/>
    </dgm:pt>
    <dgm:pt modelId="{59790F0B-3EFF-48F5-B9F3-ECB9166C7F35}" type="pres">
      <dgm:prSet presAssocID="{F3689056-D00E-4585-97A2-B277100FAB7E}" presName="negativeSpace" presStyleCnt="0"/>
      <dgm:spPr/>
    </dgm:pt>
    <dgm:pt modelId="{CD9D31A6-B4BB-4474-9BCF-CEE6332F3DAF}" type="pres">
      <dgm:prSet presAssocID="{F3689056-D00E-4585-97A2-B277100FAB7E}" presName="childText" presStyleLbl="conFgAcc1" presStyleIdx="1" presStyleCnt="2">
        <dgm:presLayoutVars>
          <dgm:bulletEnabled val="1"/>
        </dgm:presLayoutVars>
      </dgm:prSet>
      <dgm:spPr>
        <a:ln>
          <a:prstDash val="sysDot"/>
        </a:ln>
      </dgm:spPr>
    </dgm:pt>
  </dgm:ptLst>
  <dgm:cxnLst>
    <dgm:cxn modelId="{CF3D513E-BA86-4BDA-B0BF-743E38118D66}" type="presOf" srcId="{47A64000-EAD7-4EC0-B048-DC19F552F062}" destId="{A01C2331-1453-4606-9130-8B271FF89174}" srcOrd="1" destOrd="0" presId="urn:microsoft.com/office/officeart/2005/8/layout/list1"/>
    <dgm:cxn modelId="{B681B260-9CCD-40CB-8F35-ED02E5B3006F}" srcId="{FFE9C1D3-87F0-4E87-85D2-47B2CFAD3552}" destId="{47A64000-EAD7-4EC0-B048-DC19F552F062}" srcOrd="0" destOrd="0" parTransId="{A6489DA5-764E-47AF-813B-BE36EF941EEB}" sibTransId="{D8BF87AB-00D3-4FDC-8AEF-910C81C85642}"/>
    <dgm:cxn modelId="{397807A1-D795-4BFE-BEF5-AC1222E9CB1A}" type="presOf" srcId="{F3689056-D00E-4585-97A2-B277100FAB7E}" destId="{B1E51507-A4D4-41DE-817B-B9142F1633B3}" srcOrd="0" destOrd="0" presId="urn:microsoft.com/office/officeart/2005/8/layout/list1"/>
    <dgm:cxn modelId="{38DC05B9-0E4B-4D87-9374-904B936BF21A}" type="presOf" srcId="{F3689056-D00E-4585-97A2-B277100FAB7E}" destId="{3417A489-4476-4944-9000-D29E752675A9}" srcOrd="1" destOrd="0" presId="urn:microsoft.com/office/officeart/2005/8/layout/list1"/>
    <dgm:cxn modelId="{1B4105E2-DB25-402D-9EDB-FE8A631A57B0}" type="presOf" srcId="{47A64000-EAD7-4EC0-B048-DC19F552F062}" destId="{D9D10B3B-E33E-432D-A066-6B55EFDBD304}" srcOrd="0" destOrd="0" presId="urn:microsoft.com/office/officeart/2005/8/layout/list1"/>
    <dgm:cxn modelId="{654823F1-2FC9-4A9A-A0D3-48EF1454287C}" srcId="{FFE9C1D3-87F0-4E87-85D2-47B2CFAD3552}" destId="{F3689056-D00E-4585-97A2-B277100FAB7E}" srcOrd="1" destOrd="0" parTransId="{82008CFF-BCF7-44F1-A77B-FC0263B77C53}" sibTransId="{0E631AED-9352-4AD4-8E86-4102434BE9B3}"/>
    <dgm:cxn modelId="{4E0986FE-F840-4531-8504-4050150FE200}" type="presOf" srcId="{FFE9C1D3-87F0-4E87-85D2-47B2CFAD3552}" destId="{74427F56-EBE1-4F91-93A5-22054E117911}" srcOrd="0" destOrd="0" presId="urn:microsoft.com/office/officeart/2005/8/layout/list1"/>
    <dgm:cxn modelId="{076D5A69-D8BE-4180-A4D1-81D84765CC9C}" type="presParOf" srcId="{74427F56-EBE1-4F91-93A5-22054E117911}" destId="{12BA88B5-D03D-43A0-8AE3-76F4224D3485}" srcOrd="0" destOrd="0" presId="urn:microsoft.com/office/officeart/2005/8/layout/list1"/>
    <dgm:cxn modelId="{7CC5A26F-764B-4D17-BC12-0F6F72AF31A7}" type="presParOf" srcId="{12BA88B5-D03D-43A0-8AE3-76F4224D3485}" destId="{D9D10B3B-E33E-432D-A066-6B55EFDBD304}" srcOrd="0" destOrd="0" presId="urn:microsoft.com/office/officeart/2005/8/layout/list1"/>
    <dgm:cxn modelId="{FFE8BFE9-75A3-4E57-A89E-3D9C70A85175}" type="presParOf" srcId="{12BA88B5-D03D-43A0-8AE3-76F4224D3485}" destId="{A01C2331-1453-4606-9130-8B271FF89174}" srcOrd="1" destOrd="0" presId="urn:microsoft.com/office/officeart/2005/8/layout/list1"/>
    <dgm:cxn modelId="{090F269D-4574-4830-ACC3-87469F9897E2}" type="presParOf" srcId="{74427F56-EBE1-4F91-93A5-22054E117911}" destId="{7BEBCF2A-08C1-4A3C-8B8E-217A6C07E2D1}" srcOrd="1" destOrd="0" presId="urn:microsoft.com/office/officeart/2005/8/layout/list1"/>
    <dgm:cxn modelId="{4A7D7A95-73D5-4649-AE92-ED4697F73B4E}" type="presParOf" srcId="{74427F56-EBE1-4F91-93A5-22054E117911}" destId="{6269311E-7417-4D68-B72B-1E38B0CCEA3F}" srcOrd="2" destOrd="0" presId="urn:microsoft.com/office/officeart/2005/8/layout/list1"/>
    <dgm:cxn modelId="{679B38AE-B8B3-415A-9827-1DE908F818BA}" type="presParOf" srcId="{74427F56-EBE1-4F91-93A5-22054E117911}" destId="{A5601B6D-E6F8-406C-BB93-E8C7F01E10DD}" srcOrd="3" destOrd="0" presId="urn:microsoft.com/office/officeart/2005/8/layout/list1"/>
    <dgm:cxn modelId="{24E7809C-5F0E-4FAD-8A82-2CB4275B792E}" type="presParOf" srcId="{74427F56-EBE1-4F91-93A5-22054E117911}" destId="{A85AB733-546B-47E7-8AA5-97702A636972}" srcOrd="4" destOrd="0" presId="urn:microsoft.com/office/officeart/2005/8/layout/list1"/>
    <dgm:cxn modelId="{F4C5EBA3-CF47-4C69-BC6E-24B77E65D9A6}" type="presParOf" srcId="{A85AB733-546B-47E7-8AA5-97702A636972}" destId="{B1E51507-A4D4-41DE-817B-B9142F1633B3}" srcOrd="0" destOrd="0" presId="urn:microsoft.com/office/officeart/2005/8/layout/list1"/>
    <dgm:cxn modelId="{6D3D002C-088B-4DF3-A38F-F04242607CB9}" type="presParOf" srcId="{A85AB733-546B-47E7-8AA5-97702A636972}" destId="{3417A489-4476-4944-9000-D29E752675A9}" srcOrd="1" destOrd="0" presId="urn:microsoft.com/office/officeart/2005/8/layout/list1"/>
    <dgm:cxn modelId="{3EFA4F14-ABC6-4FA4-BA4A-DDADBD3E2C84}" type="presParOf" srcId="{74427F56-EBE1-4F91-93A5-22054E117911}" destId="{59790F0B-3EFF-48F5-B9F3-ECB9166C7F35}" srcOrd="5" destOrd="0" presId="urn:microsoft.com/office/officeart/2005/8/layout/list1"/>
    <dgm:cxn modelId="{A3EE2DCA-3098-40C3-91F7-91837DB7D221}" type="presParOf" srcId="{74427F56-EBE1-4F91-93A5-22054E117911}" destId="{CD9D31A6-B4BB-4474-9BCF-CEE6332F3DA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316114-0896-4D55-A419-92310DD33108}">
      <dsp:nvSpPr>
        <dsp:cNvPr id="0" name=""/>
        <dsp:cNvSpPr/>
      </dsp:nvSpPr>
      <dsp:spPr>
        <a:xfrm>
          <a:off x="0" y="56613"/>
          <a:ext cx="10895987" cy="781627"/>
        </a:xfrm>
        <a:prstGeom prst="roundRect">
          <a:avLst/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b="1" kern="1200" dirty="0">
              <a:solidFill>
                <a:srgbClr val="E9D7D7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Wydatki bieżące – 152 329 317 zł, z tego: </a:t>
          </a:r>
        </a:p>
      </dsp:txBody>
      <dsp:txXfrm>
        <a:off x="38156" y="94769"/>
        <a:ext cx="10819675" cy="705315"/>
      </dsp:txXfrm>
    </dsp:sp>
    <dsp:sp modelId="{63D41965-09CD-4952-9BAD-532F88A73CE5}">
      <dsp:nvSpPr>
        <dsp:cNvPr id="0" name=""/>
        <dsp:cNvSpPr/>
      </dsp:nvSpPr>
      <dsp:spPr>
        <a:xfrm>
          <a:off x="0" y="787002"/>
          <a:ext cx="10895987" cy="3425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5948" tIns="40640" rIns="227584" bIns="4064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32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wynagrodzenia i pochodne – 97 720 528 zł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32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wydatki statutowe – 26 760 159,60 zł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3200" b="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dotacje na zadania bieżące – 19 660 108 zł</a:t>
          </a:r>
          <a:endParaRPr lang="pl-PL" sz="32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3200" b="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świadczenia na rzecz osób fizycznych – 3 818 081 zł</a:t>
          </a:r>
          <a:endParaRPr lang="pl-PL" sz="32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3200" b="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wydatki z udziałem środków europejskich – 3 840 440,40 zł</a:t>
          </a:r>
          <a:endParaRPr lang="pl-PL" sz="32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3200" b="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obsługa długu – 530 000 zł</a:t>
          </a:r>
          <a:endParaRPr lang="pl-PL" sz="32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pl-PL" sz="32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pl-PL" sz="32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787002"/>
        <a:ext cx="10895987" cy="3425089"/>
      </dsp:txXfrm>
    </dsp:sp>
    <dsp:sp modelId="{4F5EFEC9-B98F-4413-AEDB-ED55E20BA349}">
      <dsp:nvSpPr>
        <dsp:cNvPr id="0" name=""/>
        <dsp:cNvSpPr/>
      </dsp:nvSpPr>
      <dsp:spPr>
        <a:xfrm>
          <a:off x="0" y="4212091"/>
          <a:ext cx="10895987" cy="781627"/>
        </a:xfrm>
        <a:prstGeom prst="roundRect">
          <a:avLst/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b="1" kern="1200" dirty="0">
              <a:solidFill>
                <a:srgbClr val="E9D7D7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Wydatki majątkowe – 33 070 683 zł, z tego:</a:t>
          </a:r>
        </a:p>
      </dsp:txBody>
      <dsp:txXfrm>
        <a:off x="38156" y="4250247"/>
        <a:ext cx="10819675" cy="705315"/>
      </dsp:txXfrm>
    </dsp:sp>
    <dsp:sp modelId="{503A4743-02FF-4598-B8C9-42845ED2E014}">
      <dsp:nvSpPr>
        <dsp:cNvPr id="0" name=""/>
        <dsp:cNvSpPr/>
      </dsp:nvSpPr>
      <dsp:spPr>
        <a:xfrm>
          <a:off x="0" y="4944289"/>
          <a:ext cx="10895987" cy="4195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5948" tIns="40640" rIns="227584" bIns="4064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32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wydatki z udziałem środków europejskich – 647 797 zł</a:t>
          </a:r>
        </a:p>
      </dsp:txBody>
      <dsp:txXfrm>
        <a:off x="0" y="4944289"/>
        <a:ext cx="10895987" cy="4195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69311E-7417-4D68-B72B-1E38B0CCEA3F}">
      <dsp:nvSpPr>
        <dsp:cNvPr id="0" name=""/>
        <dsp:cNvSpPr/>
      </dsp:nvSpPr>
      <dsp:spPr>
        <a:xfrm>
          <a:off x="0" y="793887"/>
          <a:ext cx="9489989" cy="118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ysDot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1C2331-1453-4606-9130-8B271FF89174}">
      <dsp:nvSpPr>
        <dsp:cNvPr id="0" name=""/>
        <dsp:cNvSpPr/>
      </dsp:nvSpPr>
      <dsp:spPr>
        <a:xfrm>
          <a:off x="474499" y="9131"/>
          <a:ext cx="8479314" cy="1387440"/>
        </a:xfrm>
        <a:prstGeom prst="roundRect">
          <a:avLst/>
        </a:prstGeom>
        <a:solidFill>
          <a:srgbClr val="1E4364"/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1089" tIns="0" rIns="251089" bIns="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b="1" kern="1200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rPr>
            <a:t>Wydatki bieżące  – 86 770 494 zł </a:t>
          </a:r>
          <a:endParaRPr lang="pl-PL" sz="4000" b="1" i="1" kern="1200" dirty="0">
            <a:solidFill>
              <a:schemeClr val="bg1"/>
            </a:solidFill>
            <a:latin typeface="Times New Roman" panose="02020603050405020304" pitchFamily="18" charset="0"/>
            <a:ea typeface="Batang" panose="02030600000101010101" pitchFamily="18" charset="-127"/>
            <a:cs typeface="Times New Roman" panose="02020603050405020304" pitchFamily="18" charset="0"/>
          </a:endParaRPr>
        </a:p>
      </dsp:txBody>
      <dsp:txXfrm>
        <a:off x="542228" y="76860"/>
        <a:ext cx="8343856" cy="1251982"/>
      </dsp:txXfrm>
    </dsp:sp>
    <dsp:sp modelId="{CD9D31A6-B4BB-4474-9BCF-CEE6332F3DAF}">
      <dsp:nvSpPr>
        <dsp:cNvPr id="0" name=""/>
        <dsp:cNvSpPr/>
      </dsp:nvSpPr>
      <dsp:spPr>
        <a:xfrm>
          <a:off x="0" y="2834771"/>
          <a:ext cx="9489989" cy="118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ysDot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17A489-4476-4944-9000-D29E752675A9}">
      <dsp:nvSpPr>
        <dsp:cNvPr id="0" name=""/>
        <dsp:cNvSpPr/>
      </dsp:nvSpPr>
      <dsp:spPr>
        <a:xfrm>
          <a:off x="474499" y="2222799"/>
          <a:ext cx="8490209" cy="1387440"/>
        </a:xfrm>
        <a:prstGeom prst="roundRect">
          <a:avLst/>
        </a:prstGeom>
        <a:solidFill>
          <a:srgbClr val="2F5557"/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1089" tIns="0" rIns="251089" bIns="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b="1" kern="1200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rPr>
            <a:t>Wydatki majątkowe – 3 743 988 zł </a:t>
          </a:r>
          <a:endParaRPr lang="pl-PL" sz="4000" b="1" i="1" kern="1200" dirty="0">
            <a:solidFill>
              <a:schemeClr val="bg1"/>
            </a:solidFill>
            <a:latin typeface="Times New Roman" panose="02020603050405020304" pitchFamily="18" charset="0"/>
            <a:ea typeface="Batang" panose="02030600000101010101" pitchFamily="18" charset="-127"/>
            <a:cs typeface="Times New Roman" panose="02020603050405020304" pitchFamily="18" charset="0"/>
          </a:endParaRPr>
        </a:p>
      </dsp:txBody>
      <dsp:txXfrm>
        <a:off x="542228" y="2290528"/>
        <a:ext cx="8354751" cy="125198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69311E-7417-4D68-B72B-1E38B0CCEA3F}">
      <dsp:nvSpPr>
        <dsp:cNvPr id="0" name=""/>
        <dsp:cNvSpPr/>
      </dsp:nvSpPr>
      <dsp:spPr>
        <a:xfrm>
          <a:off x="0" y="793887"/>
          <a:ext cx="9481751" cy="118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ysDot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1C2331-1453-4606-9130-8B271FF89174}">
      <dsp:nvSpPr>
        <dsp:cNvPr id="0" name=""/>
        <dsp:cNvSpPr/>
      </dsp:nvSpPr>
      <dsp:spPr>
        <a:xfrm>
          <a:off x="474087" y="9131"/>
          <a:ext cx="8471954" cy="1387440"/>
        </a:xfrm>
        <a:prstGeom prst="roundRect">
          <a:avLst/>
        </a:prstGeom>
        <a:solidFill>
          <a:srgbClr val="1E4364"/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0871" tIns="0" rIns="250871" bIns="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b="1" kern="1200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rPr>
            <a:t>Wydatki bieżące  – 4 244 013 zł </a:t>
          </a:r>
          <a:endParaRPr lang="pl-PL" sz="4000" b="1" i="1" kern="1200" dirty="0">
            <a:solidFill>
              <a:schemeClr val="bg1"/>
            </a:solidFill>
            <a:latin typeface="Times New Roman" panose="02020603050405020304" pitchFamily="18" charset="0"/>
            <a:ea typeface="Batang" panose="02030600000101010101" pitchFamily="18" charset="-127"/>
            <a:cs typeface="Times New Roman" panose="02020603050405020304" pitchFamily="18" charset="0"/>
          </a:endParaRPr>
        </a:p>
      </dsp:txBody>
      <dsp:txXfrm>
        <a:off x="541816" y="76860"/>
        <a:ext cx="8336496" cy="1251982"/>
      </dsp:txXfrm>
    </dsp:sp>
    <dsp:sp modelId="{CD9D31A6-B4BB-4474-9BCF-CEE6332F3DAF}">
      <dsp:nvSpPr>
        <dsp:cNvPr id="0" name=""/>
        <dsp:cNvSpPr/>
      </dsp:nvSpPr>
      <dsp:spPr>
        <a:xfrm>
          <a:off x="0" y="2834771"/>
          <a:ext cx="9481751" cy="118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ysDot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17A489-4476-4944-9000-D29E752675A9}">
      <dsp:nvSpPr>
        <dsp:cNvPr id="0" name=""/>
        <dsp:cNvSpPr/>
      </dsp:nvSpPr>
      <dsp:spPr>
        <a:xfrm>
          <a:off x="474087" y="2222799"/>
          <a:ext cx="8482839" cy="1387440"/>
        </a:xfrm>
        <a:prstGeom prst="roundRect">
          <a:avLst/>
        </a:prstGeom>
        <a:solidFill>
          <a:srgbClr val="2F5557"/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0871" tIns="0" rIns="250871" bIns="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b="1" kern="1200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rPr>
            <a:t>Wydatki majątkowe – 27 890 091 zł </a:t>
          </a:r>
          <a:endParaRPr lang="pl-PL" sz="4000" b="1" i="1" kern="1200" dirty="0">
            <a:solidFill>
              <a:schemeClr val="bg1"/>
            </a:solidFill>
            <a:latin typeface="Times New Roman" panose="02020603050405020304" pitchFamily="18" charset="0"/>
            <a:ea typeface="Batang" panose="02030600000101010101" pitchFamily="18" charset="-127"/>
            <a:cs typeface="Times New Roman" panose="02020603050405020304" pitchFamily="18" charset="0"/>
          </a:endParaRPr>
        </a:p>
      </dsp:txBody>
      <dsp:txXfrm>
        <a:off x="541816" y="2290528"/>
        <a:ext cx="8347381" cy="125198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69311E-7417-4D68-B72B-1E38B0CCEA3F}">
      <dsp:nvSpPr>
        <dsp:cNvPr id="0" name=""/>
        <dsp:cNvSpPr/>
      </dsp:nvSpPr>
      <dsp:spPr>
        <a:xfrm>
          <a:off x="0" y="793887"/>
          <a:ext cx="9481751" cy="118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ysDot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1C2331-1453-4606-9130-8B271FF89174}">
      <dsp:nvSpPr>
        <dsp:cNvPr id="0" name=""/>
        <dsp:cNvSpPr/>
      </dsp:nvSpPr>
      <dsp:spPr>
        <a:xfrm>
          <a:off x="474087" y="9131"/>
          <a:ext cx="8471954" cy="1387440"/>
        </a:xfrm>
        <a:prstGeom prst="roundRect">
          <a:avLst/>
        </a:prstGeom>
        <a:solidFill>
          <a:srgbClr val="1E4364"/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0871" tIns="0" rIns="250871" bIns="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b="1" kern="1200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rPr>
            <a:t>Wydatki bieżące  – 20 105 421,40 zł </a:t>
          </a:r>
          <a:endParaRPr lang="pl-PL" sz="4000" b="1" i="1" kern="1200" dirty="0">
            <a:solidFill>
              <a:schemeClr val="bg1"/>
            </a:solidFill>
            <a:latin typeface="Times New Roman" panose="02020603050405020304" pitchFamily="18" charset="0"/>
            <a:ea typeface="Batang" panose="02030600000101010101" pitchFamily="18" charset="-127"/>
            <a:cs typeface="Times New Roman" panose="02020603050405020304" pitchFamily="18" charset="0"/>
          </a:endParaRPr>
        </a:p>
      </dsp:txBody>
      <dsp:txXfrm>
        <a:off x="541816" y="76860"/>
        <a:ext cx="8336496" cy="1251982"/>
      </dsp:txXfrm>
    </dsp:sp>
    <dsp:sp modelId="{CD9D31A6-B4BB-4474-9BCF-CEE6332F3DAF}">
      <dsp:nvSpPr>
        <dsp:cNvPr id="0" name=""/>
        <dsp:cNvSpPr/>
      </dsp:nvSpPr>
      <dsp:spPr>
        <a:xfrm>
          <a:off x="0" y="2834771"/>
          <a:ext cx="9481751" cy="118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ysDot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17A489-4476-4944-9000-D29E752675A9}">
      <dsp:nvSpPr>
        <dsp:cNvPr id="0" name=""/>
        <dsp:cNvSpPr/>
      </dsp:nvSpPr>
      <dsp:spPr>
        <a:xfrm>
          <a:off x="474087" y="2222799"/>
          <a:ext cx="8482839" cy="1387440"/>
        </a:xfrm>
        <a:prstGeom prst="roundRect">
          <a:avLst/>
        </a:prstGeom>
        <a:solidFill>
          <a:srgbClr val="2F5557"/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0871" tIns="0" rIns="250871" bIns="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b="1" kern="1200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rPr>
            <a:t>Wydatki majątkowe – 14 000 zł </a:t>
          </a:r>
          <a:endParaRPr lang="pl-PL" sz="4000" b="1" i="1" kern="1200" dirty="0">
            <a:solidFill>
              <a:schemeClr val="bg1"/>
            </a:solidFill>
            <a:latin typeface="Times New Roman" panose="02020603050405020304" pitchFamily="18" charset="0"/>
            <a:ea typeface="Batang" panose="02030600000101010101" pitchFamily="18" charset="-127"/>
            <a:cs typeface="Times New Roman" panose="02020603050405020304" pitchFamily="18" charset="0"/>
          </a:endParaRPr>
        </a:p>
      </dsp:txBody>
      <dsp:txXfrm>
        <a:off x="541816" y="2290528"/>
        <a:ext cx="8347381" cy="125198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69311E-7417-4D68-B72B-1E38B0CCEA3F}">
      <dsp:nvSpPr>
        <dsp:cNvPr id="0" name=""/>
        <dsp:cNvSpPr/>
      </dsp:nvSpPr>
      <dsp:spPr>
        <a:xfrm>
          <a:off x="0" y="2018978"/>
          <a:ext cx="9481751" cy="163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ysDot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1C2331-1453-4606-9130-8B271FF89174}">
      <dsp:nvSpPr>
        <dsp:cNvPr id="0" name=""/>
        <dsp:cNvSpPr/>
      </dsp:nvSpPr>
      <dsp:spPr>
        <a:xfrm>
          <a:off x="474087" y="715451"/>
          <a:ext cx="8471954" cy="1918800"/>
        </a:xfrm>
        <a:prstGeom prst="roundRect">
          <a:avLst/>
        </a:prstGeom>
        <a:solidFill>
          <a:srgbClr val="1E4364"/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0871" tIns="0" rIns="250871" bIns="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b="1" kern="1200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rPr>
            <a:t>Wydatki bieżące  – 10 302 626 zł </a:t>
          </a:r>
          <a:endParaRPr lang="pl-PL" sz="4000" b="1" i="1" kern="1200" dirty="0">
            <a:solidFill>
              <a:schemeClr val="bg1"/>
            </a:solidFill>
            <a:latin typeface="Times New Roman" panose="02020603050405020304" pitchFamily="18" charset="0"/>
            <a:ea typeface="Batang" panose="02030600000101010101" pitchFamily="18" charset="-127"/>
            <a:cs typeface="Times New Roman" panose="02020603050405020304" pitchFamily="18" charset="0"/>
          </a:endParaRPr>
        </a:p>
      </dsp:txBody>
      <dsp:txXfrm>
        <a:off x="567755" y="809119"/>
        <a:ext cx="8284618" cy="173146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69311E-7417-4D68-B72B-1E38B0CCEA3F}">
      <dsp:nvSpPr>
        <dsp:cNvPr id="0" name=""/>
        <dsp:cNvSpPr/>
      </dsp:nvSpPr>
      <dsp:spPr>
        <a:xfrm>
          <a:off x="0" y="793887"/>
          <a:ext cx="9481751" cy="118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ysDot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1C2331-1453-4606-9130-8B271FF89174}">
      <dsp:nvSpPr>
        <dsp:cNvPr id="0" name=""/>
        <dsp:cNvSpPr/>
      </dsp:nvSpPr>
      <dsp:spPr>
        <a:xfrm>
          <a:off x="474087" y="9131"/>
          <a:ext cx="8471954" cy="1387440"/>
        </a:xfrm>
        <a:prstGeom prst="roundRect">
          <a:avLst/>
        </a:prstGeom>
        <a:solidFill>
          <a:srgbClr val="1E4364"/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0871" tIns="0" rIns="250871" bIns="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b="1" kern="1200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rPr>
            <a:t>Wydatki bieżące  – 2 508 300 zł </a:t>
          </a:r>
          <a:endParaRPr lang="pl-PL" sz="4000" b="1" i="1" kern="1200" dirty="0">
            <a:solidFill>
              <a:schemeClr val="bg1"/>
            </a:solidFill>
            <a:latin typeface="Times New Roman" panose="02020603050405020304" pitchFamily="18" charset="0"/>
            <a:ea typeface="Batang" panose="02030600000101010101" pitchFamily="18" charset="-127"/>
            <a:cs typeface="Times New Roman" panose="02020603050405020304" pitchFamily="18" charset="0"/>
          </a:endParaRPr>
        </a:p>
      </dsp:txBody>
      <dsp:txXfrm>
        <a:off x="541816" y="76860"/>
        <a:ext cx="8336496" cy="1251982"/>
      </dsp:txXfrm>
    </dsp:sp>
    <dsp:sp modelId="{CD9D31A6-B4BB-4474-9BCF-CEE6332F3DAF}">
      <dsp:nvSpPr>
        <dsp:cNvPr id="0" name=""/>
        <dsp:cNvSpPr/>
      </dsp:nvSpPr>
      <dsp:spPr>
        <a:xfrm>
          <a:off x="0" y="2834771"/>
          <a:ext cx="9481751" cy="118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ysDot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17A489-4476-4944-9000-D29E752675A9}">
      <dsp:nvSpPr>
        <dsp:cNvPr id="0" name=""/>
        <dsp:cNvSpPr/>
      </dsp:nvSpPr>
      <dsp:spPr>
        <a:xfrm>
          <a:off x="474087" y="2222799"/>
          <a:ext cx="8482839" cy="1387440"/>
        </a:xfrm>
        <a:prstGeom prst="roundRect">
          <a:avLst/>
        </a:prstGeom>
        <a:solidFill>
          <a:srgbClr val="2F5557"/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0871" tIns="0" rIns="250871" bIns="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b="1" kern="1200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rPr>
            <a:t>Wydatki majątkowe – 454 807 zł </a:t>
          </a:r>
          <a:endParaRPr lang="pl-PL" sz="4000" b="1" i="1" kern="1200" dirty="0">
            <a:solidFill>
              <a:schemeClr val="bg1"/>
            </a:solidFill>
            <a:latin typeface="Times New Roman" panose="02020603050405020304" pitchFamily="18" charset="0"/>
            <a:ea typeface="Batang" panose="02030600000101010101" pitchFamily="18" charset="-127"/>
            <a:cs typeface="Times New Roman" panose="02020603050405020304" pitchFamily="18" charset="0"/>
          </a:endParaRPr>
        </a:p>
      </dsp:txBody>
      <dsp:txXfrm>
        <a:off x="541816" y="2290528"/>
        <a:ext cx="8347381" cy="125198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69311E-7417-4D68-B72B-1E38B0CCEA3F}">
      <dsp:nvSpPr>
        <dsp:cNvPr id="0" name=""/>
        <dsp:cNvSpPr/>
      </dsp:nvSpPr>
      <dsp:spPr>
        <a:xfrm>
          <a:off x="0" y="793887"/>
          <a:ext cx="9481751" cy="118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ysDot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1C2331-1453-4606-9130-8B271FF89174}">
      <dsp:nvSpPr>
        <dsp:cNvPr id="0" name=""/>
        <dsp:cNvSpPr/>
      </dsp:nvSpPr>
      <dsp:spPr>
        <a:xfrm>
          <a:off x="474087" y="9131"/>
          <a:ext cx="8471954" cy="1387440"/>
        </a:xfrm>
        <a:prstGeom prst="roundRect">
          <a:avLst/>
        </a:prstGeom>
        <a:solidFill>
          <a:srgbClr val="1E4364"/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0871" tIns="0" rIns="250871" bIns="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b="1" kern="1200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rPr>
            <a:t>Wydatki bieżące  – 28 398 462,60 zł </a:t>
          </a:r>
          <a:endParaRPr lang="pl-PL" sz="4000" b="1" i="1" kern="1200" dirty="0">
            <a:solidFill>
              <a:schemeClr val="bg1"/>
            </a:solidFill>
            <a:latin typeface="Times New Roman" panose="02020603050405020304" pitchFamily="18" charset="0"/>
            <a:ea typeface="Batang" panose="02030600000101010101" pitchFamily="18" charset="-127"/>
            <a:cs typeface="Times New Roman" panose="02020603050405020304" pitchFamily="18" charset="0"/>
          </a:endParaRPr>
        </a:p>
      </dsp:txBody>
      <dsp:txXfrm>
        <a:off x="541816" y="76860"/>
        <a:ext cx="8336496" cy="1251982"/>
      </dsp:txXfrm>
    </dsp:sp>
    <dsp:sp modelId="{CD9D31A6-B4BB-4474-9BCF-CEE6332F3DAF}">
      <dsp:nvSpPr>
        <dsp:cNvPr id="0" name=""/>
        <dsp:cNvSpPr/>
      </dsp:nvSpPr>
      <dsp:spPr>
        <a:xfrm>
          <a:off x="0" y="2834771"/>
          <a:ext cx="9481751" cy="118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ysDot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17A489-4476-4944-9000-D29E752675A9}">
      <dsp:nvSpPr>
        <dsp:cNvPr id="0" name=""/>
        <dsp:cNvSpPr/>
      </dsp:nvSpPr>
      <dsp:spPr>
        <a:xfrm>
          <a:off x="474087" y="2222799"/>
          <a:ext cx="8482839" cy="1387440"/>
        </a:xfrm>
        <a:prstGeom prst="roundRect">
          <a:avLst/>
        </a:prstGeom>
        <a:solidFill>
          <a:srgbClr val="2F5557"/>
        </a:solidFill>
        <a:ln w="1270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0871" tIns="0" rIns="250871" bIns="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b="1" kern="1200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rPr>
            <a:t>Wydatki majątkowe – 967 797 zł </a:t>
          </a:r>
          <a:endParaRPr lang="pl-PL" sz="4000" b="1" i="1" kern="1200" dirty="0">
            <a:solidFill>
              <a:schemeClr val="bg1"/>
            </a:solidFill>
            <a:latin typeface="Times New Roman" panose="02020603050405020304" pitchFamily="18" charset="0"/>
            <a:ea typeface="Batang" panose="02030600000101010101" pitchFamily="18" charset="-127"/>
            <a:cs typeface="Times New Roman" panose="02020603050405020304" pitchFamily="18" charset="0"/>
          </a:endParaRPr>
        </a:p>
      </dsp:txBody>
      <dsp:txXfrm>
        <a:off x="541816" y="2290528"/>
        <a:ext cx="8347381" cy="12519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1162" cy="498853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quarter" idx="1"/>
          </p:nvPr>
        </p:nvSpPr>
        <p:spPr>
          <a:xfrm>
            <a:off x="3857637" y="0"/>
            <a:ext cx="2951162" cy="498853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pPr rtl="0"/>
            <a:fld id="{D41B49EE-D55C-4AD5-AE6A-B09AB57F7266}" type="datetime1">
              <a:rPr lang="pl-PL" smtClean="0"/>
              <a:t>17.12.2021</a:t>
            </a:fld>
            <a:endParaRPr lang="en-US" dirty="0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2"/>
          </p:nvPr>
        </p:nvSpPr>
        <p:spPr>
          <a:xfrm>
            <a:off x="1" y="9443663"/>
            <a:ext cx="2951162" cy="498852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3"/>
          </p:nvPr>
        </p:nvSpPr>
        <p:spPr>
          <a:xfrm>
            <a:off x="3857637" y="9443663"/>
            <a:ext cx="2951162" cy="498852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pPr rtl="0"/>
            <a:fld id="{A975D426-A9DD-4244-A2CE-1FB662374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8445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1162" cy="498853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Data — symbol zastępczy 2"/>
          <p:cNvSpPr>
            <a:spLocks noGrp="1"/>
          </p:cNvSpPr>
          <p:nvPr>
            <p:ph type="dt" idx="1"/>
          </p:nvPr>
        </p:nvSpPr>
        <p:spPr>
          <a:xfrm>
            <a:off x="3857637" y="0"/>
            <a:ext cx="2951162" cy="498853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pPr rtl="0"/>
            <a:fld id="{A3051B73-E311-44BF-8D6D-9137AB9F3DE8}" type="datetime1">
              <a:rPr lang="pl-PL" smtClean="0"/>
              <a:t>17.12.2021</a:t>
            </a:fld>
            <a:endParaRPr lang="en-US"/>
          </a:p>
        </p:txBody>
      </p:sp>
      <p:sp>
        <p:nvSpPr>
          <p:cNvPr id="4" name="Obraz slajdu — symbol zastępczy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58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pPr rtl="0"/>
            <a:endParaRPr lang="en-US"/>
          </a:p>
        </p:txBody>
      </p:sp>
      <p:sp>
        <p:nvSpPr>
          <p:cNvPr id="5" name="Notatki — symbol zastępczy 4"/>
          <p:cNvSpPr>
            <a:spLocks noGrp="1"/>
          </p:cNvSpPr>
          <p:nvPr>
            <p:ph type="body" sz="quarter" idx="3"/>
          </p:nvPr>
        </p:nvSpPr>
        <p:spPr>
          <a:xfrm>
            <a:off x="681038" y="4784834"/>
            <a:ext cx="5448300" cy="3914865"/>
          </a:xfrm>
          <a:prstGeom prst="rect">
            <a:avLst/>
          </a:prstGeom>
        </p:spPr>
        <p:txBody>
          <a:bodyPr vert="horz" lIns="91595" tIns="45798" rIns="91595" bIns="45798" rtlCol="0"/>
          <a:lstStyle/>
          <a:p>
            <a:pPr lvl="0" rtl="0"/>
            <a:r>
              <a:rPr lang="pl"/>
              <a:t>Kliknij, aby edytować style wzorca tekstu</a:t>
            </a:r>
            <a:endParaRPr lang="en-US"/>
          </a:p>
          <a:p>
            <a:pPr lvl="1" rtl="0"/>
            <a:r>
              <a:rPr lang="pl"/>
              <a:t>Drugi poziom</a:t>
            </a:r>
          </a:p>
          <a:p>
            <a:pPr lvl="2" rtl="0"/>
            <a:r>
              <a:rPr lang="pl"/>
              <a:t>Trzeci poziom</a:t>
            </a:r>
          </a:p>
          <a:p>
            <a:pPr lvl="3" rtl="0"/>
            <a:r>
              <a:rPr lang="pl"/>
              <a:t>Czwarty poziom</a:t>
            </a:r>
          </a:p>
          <a:p>
            <a:pPr lvl="4" rtl="0"/>
            <a:r>
              <a:rPr lang="pl"/>
              <a:t>Piąty poziom</a:t>
            </a:r>
            <a:endParaRPr lang="en-US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4"/>
          </p:nvPr>
        </p:nvSpPr>
        <p:spPr>
          <a:xfrm>
            <a:off x="1" y="9443663"/>
            <a:ext cx="2951162" cy="498852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5"/>
          </p:nvPr>
        </p:nvSpPr>
        <p:spPr>
          <a:xfrm>
            <a:off x="3857637" y="9443663"/>
            <a:ext cx="2951162" cy="498852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pPr rtl="0"/>
            <a:fld id="{01B41D33-19C8-4450-B3C5-BE83E9C8F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45525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A3051B73-E311-44BF-8D6D-9137AB9F3DE8}" type="datetime1">
              <a:rPr lang="pl-PL" smtClean="0"/>
              <a:t>17.12.2021</a:t>
            </a:fld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B41D33-19C8-4450-B3C5-BE83E9C8F0B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86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6D182F-58FE-462B-A5F5-E21F09B7D9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DA592FA-964E-47C9-A0FD-9F2531455D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5DE9E35-7FAB-4FE1-8464-580798057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A255EE4-F95C-49B3-ACD4-7CA3D00C795E}" type="datetime1">
              <a:rPr lang="pl-PL" smtClean="0"/>
              <a:t>17.12.2021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527B603-E254-48F8-89C5-A6F826643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34CCAFF-5194-4EE3-B0B5-23B6EE9A8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877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5A35E8-3FA4-40E2-AA23-E1116980E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ABE344A-90B4-4E30-B322-907E2942BB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134D658-FBE0-433E-9B0D-5EAAED5F0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3F1D04E-0CE8-4348-8D3C-4F97263154FA}" type="datetime1">
              <a:rPr lang="pl-PL" smtClean="0"/>
              <a:t>17.12.2021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FA365A1-44C4-4DF8-B93D-CD2F36895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2924DDB-FE3B-4D2F-95B6-B5D7F5B24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002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93082EC5-7484-44E1-971D-6631C57495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D199E3E-2318-4045-AB69-41391B0FAD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42C4369-3DEA-43EE-85ED-E00CF36CC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99848F2-EC7B-4A2E-A4EA-D56A99AC03B6}" type="datetime1">
              <a:rPr lang="pl-PL" smtClean="0"/>
              <a:t>17.12.2021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DD77E75-05D1-4B5B-867F-65F1F587F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72D8D30-A5DC-4C23-9519-B3462CC9E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1968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A255EE4-F95C-49B3-ACD4-7CA3D00C795E}" type="datetime1">
              <a:rPr lang="pl-PL" smtClean="0"/>
              <a:t>17.12.2021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713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61BBFD0-E849-4FC2-BFF9-605B90695325}" type="datetime1">
              <a:rPr lang="pl-PL" smtClean="0"/>
              <a:t>17.12.2021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531519"/>
      </p:ext>
    </p:extLst>
  </p:cSld>
  <p:clrMapOvr>
    <a:masterClrMapping/>
  </p:clrMapOvr>
  <p:hf sldNum="0"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43DF7B8-0E4E-4FC5-86DA-BF07D7501F68}" type="datetime1">
              <a:rPr lang="pl-PL" smtClean="0"/>
              <a:t>17.12.2021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3611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61BBFD0-E849-4FC2-BFF9-605B90695325}" type="datetime1">
              <a:rPr lang="pl-PL" smtClean="0"/>
              <a:t>17.12.2021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630856"/>
      </p:ext>
    </p:extLst>
  </p:cSld>
  <p:clrMapOvr>
    <a:masterClrMapping/>
  </p:clrMapOvr>
  <p:hf sldNum="0" hdr="0" ft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61BBFD0-E849-4FC2-BFF9-605B90695325}" type="datetime1">
              <a:rPr lang="pl-PL" smtClean="0"/>
              <a:t>17.12.2021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742361"/>
      </p:ext>
    </p:extLst>
  </p:cSld>
  <p:clrMapOvr>
    <a:masterClrMapping/>
  </p:clrMapOvr>
  <p:hf sldNum="0" hdr="0" ft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8A70DB5-3B74-47E3-90B3-6FF4DAF5961C}" type="datetime1">
              <a:rPr lang="pl-PL" smtClean="0"/>
              <a:t>17.12.2021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6530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ECCD3F3-1BA2-48DE-B1B4-BBD3C3E3D436}" type="datetime1">
              <a:rPr lang="pl-PL" smtClean="0"/>
              <a:t>17.12.2021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6730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61BBFD0-E849-4FC2-BFF9-605B90695325}" type="datetime1">
              <a:rPr lang="pl-PL" smtClean="0"/>
              <a:t>17.12.2021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540534"/>
      </p:ext>
    </p:extLst>
  </p:cSld>
  <p:clrMapOvr>
    <a:masterClrMapping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2AD058-F138-4878-A3BF-9C1113F1B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64629E-AB21-474A-94BA-45A9D44C44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7A6E601-6776-479A-A428-4764AD3C1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002B9CC-9A39-4A3E-A11C-2AA5A4A43696}" type="datetime1">
              <a:rPr lang="pl-PL" smtClean="0"/>
              <a:t>17.12.2021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A64124E-B7DC-4B60-84F0-65F9B34AE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611B78D-37D4-4B16-BD0D-5D6A70E6D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7959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732DF53-D588-4215-BD5B-BCC4BBD41867}" type="datetime1">
              <a:rPr lang="pl-PL" smtClean="0"/>
              <a:t>17.12.2021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4510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61BBFD0-E849-4FC2-BFF9-605B90695325}" type="datetime1">
              <a:rPr lang="pl-PL" smtClean="0"/>
              <a:t>17.12.2021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362670"/>
      </p:ext>
    </p:extLst>
  </p:cSld>
  <p:clrMapOvr>
    <a:masterClrMapping/>
  </p:clrMapOvr>
  <p:hf sldNum="0" hdr="0" ftr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61BBFD0-E849-4FC2-BFF9-605B90695325}" type="datetime1">
              <a:rPr lang="pl-PL" smtClean="0"/>
              <a:t>17.12.2021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535452"/>
      </p:ext>
    </p:extLst>
  </p:cSld>
  <p:clrMapOvr>
    <a:masterClrMapping/>
  </p:clrMapOvr>
  <p:hf sldNum="0" hdr="0" ftr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61BBFD0-E849-4FC2-BFF9-605B90695325}" type="datetime1">
              <a:rPr lang="pl-PL" smtClean="0"/>
              <a:t>17.12.2021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803437"/>
      </p:ext>
    </p:extLst>
  </p:cSld>
  <p:clrMapOvr>
    <a:masterClrMapping/>
  </p:clrMapOvr>
  <p:hf sldNum="0" hdr="0" ftr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61BBFD0-E849-4FC2-BFF9-605B90695325}" type="datetime1">
              <a:rPr lang="pl-PL" smtClean="0"/>
              <a:t>17.12.2021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911715"/>
      </p:ext>
    </p:extLst>
  </p:cSld>
  <p:clrMapOvr>
    <a:masterClrMapping/>
  </p:clrMapOvr>
  <p:hf sldNum="0" hdr="0" ftr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61BBFD0-E849-4FC2-BFF9-605B90695325}" type="datetime1">
              <a:rPr lang="pl-PL" smtClean="0"/>
              <a:t>17.12.2021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054479"/>
      </p:ext>
    </p:extLst>
  </p:cSld>
  <p:clrMapOvr>
    <a:masterClrMapping/>
  </p:clrMapOvr>
  <p:hf sldNum="0" hdr="0" ftr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61BBFD0-E849-4FC2-BFF9-605B90695325}" type="datetime1">
              <a:rPr lang="pl-PL" smtClean="0"/>
              <a:t>17.12.2021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026765"/>
      </p:ext>
    </p:extLst>
  </p:cSld>
  <p:clrMapOvr>
    <a:masterClrMapping/>
  </p:clrMapOvr>
  <p:hf sldNum="0" hdr="0" ftr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61BBFD0-E849-4FC2-BFF9-605B90695325}" type="datetime1">
              <a:rPr lang="pl-PL" smtClean="0"/>
              <a:t>17.12.2021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40281"/>
      </p:ext>
    </p:extLst>
  </p:cSld>
  <p:clrMapOvr>
    <a:masterClrMapping/>
  </p:clrMapOvr>
  <p:hf sldNum="0" hdr="0" ftr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61BBFD0-E849-4FC2-BFF9-605B90695325}" type="datetime1">
              <a:rPr lang="pl-PL" smtClean="0"/>
              <a:t>17.12.2021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453764"/>
      </p:ext>
    </p:extLst>
  </p:cSld>
  <p:clrMapOvr>
    <a:masterClrMapping/>
  </p:clrMapOvr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FF645C-69D6-4596-9F3C-F79CF6E8D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1BE526B-9CC3-494A-A799-53F5542653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C95C706-BB9E-45F6-A077-4D30741E4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43DF7B8-0E4E-4FC5-86DA-BF07D7501F68}" type="datetime1">
              <a:rPr lang="pl-PL" smtClean="0"/>
              <a:t>17.12.2021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120A0B0-9AE9-4F26-9E97-554411C24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83017DC-EC33-4A1E-BE15-7BF7E4581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030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EC1B64-FC0D-4349-952B-C28FF2E0A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CDC30D-1B3E-4F9B-B7B4-999D8286C4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E6C5EBE-E986-428A-8608-CD346F88FC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FB8CF81-FBC5-40BF-BB35-B0C3CB2DD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0115373-D71C-43CC-A9B0-C5F5B0EAD476}" type="datetime1">
              <a:rPr lang="pl-PL" smtClean="0"/>
              <a:t>17.12.2021</a:t>
            </a:fld>
            <a:endParaRPr lang="en-US" dirty="0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2928379-781E-4273-9BA1-A4AC12EEC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1C44B88-7EC9-4624-9055-A9D0DF434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003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116552-7916-43D5-813E-BD9A81AB6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66A5AC9-D090-40A7-A962-02171B692B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2F9D46A-9A36-4311-81F1-CCE6BA9E30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05493DCE-D6D2-45CD-B896-1B4D2CD9E6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E1138E87-F0BD-40DA-9317-1726B57D5C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7F77C453-ED58-4CFC-A1A0-26CBCC5DA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4BF620-47B2-4AAA-B965-6575C26AEC58}" type="datetime1">
              <a:rPr lang="pl-PL" smtClean="0"/>
              <a:t>17.12.2021</a:t>
            </a:fld>
            <a:endParaRPr lang="en-US" dirty="0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AAD0CBD7-6F34-4A18-A50C-B20C62945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85988DCB-4642-461D-9509-DDAEF7913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753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D78156-495B-45D6-A9AB-F684C3DC0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952E5DCF-DCE3-474D-89EA-13FE04E8C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8A70DB5-3B74-47E3-90B3-6FF4DAF5961C}" type="datetime1">
              <a:rPr lang="pl-PL" smtClean="0"/>
              <a:t>17.12.2021</a:t>
            </a:fld>
            <a:endParaRPr lang="en-US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A3E9010B-93A0-4AB3-BB1C-8CD7B4438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F4CA8E79-1FEC-4FD3-AD0C-121FDE763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18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3F3F76CF-AFDD-4A66-A829-2CDD8099A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ECCD3F3-1BA2-48DE-B1B4-BBD3C3E3D436}" type="datetime1">
              <a:rPr lang="pl-PL" smtClean="0"/>
              <a:t>17.12.2021</a:t>
            </a:fld>
            <a:endParaRPr lang="en-US" dirty="0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6210C598-70D1-4EB4-A4F2-F14B68489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A0C1C15-8692-4A6A-9425-ED3287C01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628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7C4B89-718A-4CBA-96AE-947D4748C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4A989E-7D00-4298-911A-AA94544E27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0948BA2-9A2C-4C28-8FD0-0A5AEDD836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00D5CBB-4254-422F-A7A9-8EC99D745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D2385E3-AC97-41FD-8DF3-B71EB60EA90E}" type="datetime1">
              <a:rPr lang="pl-PL" smtClean="0"/>
              <a:t>17.12.2021</a:t>
            </a:fld>
            <a:endParaRPr lang="en-US" dirty="0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D1D5975-6BA9-4E27-A2E4-273FEFC48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B195E4C-DE54-4204-8033-D65318F36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512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936A36-D18A-4EF6-B714-3F8CB5911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3FA51EE5-7F37-4A35-B313-50E2C7EE09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D29E15E-5A8A-4F6F-988F-1AF9D329ED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A91DE25-5C88-442E-87C9-6ED35F54F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732DF53-D588-4215-BD5B-BCC4BBD41867}" type="datetime1">
              <a:rPr lang="pl-PL" smtClean="0"/>
              <a:t>17.12.2021</a:t>
            </a:fld>
            <a:endParaRPr lang="en-US" dirty="0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ED97BF9-619C-4598-B8A6-2F2DBE99C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rtl="0"/>
            <a:endParaRPr lang="en-US" dirty="0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6378980-CEB4-49F9-8B48-9E35D82C7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41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07DF974A-334F-4B52-AE26-7C926A462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68658FC-33AD-4348-A34F-C4CEFB28F8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3F4530B-678C-4D92-8A34-0F3F71A3C7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61BBFD0-E849-4FC2-BFF9-605B90695325}" type="datetime1">
              <a:rPr lang="pl-PL" smtClean="0"/>
              <a:t>17.12.2021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8465307-8B27-4BE7-90B3-93CC55AB25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86A7376-607B-4868-B403-DFFB7166D6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06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rtl="0"/>
            <a:fld id="{161BBFD0-E849-4FC2-BFF9-605B90695325}" type="datetime1">
              <a:rPr lang="pl-PL" smtClean="0"/>
              <a:t>17.12.2021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437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  <p:sldLayoutId id="2147483787" r:id="rId12"/>
    <p:sldLayoutId id="2147483788" r:id="rId13"/>
    <p:sldLayoutId id="2147483789" r:id="rId14"/>
    <p:sldLayoutId id="2147483790" r:id="rId15"/>
    <p:sldLayoutId id="2147483791" r:id="rId16"/>
    <p:sldLayoutId id="2147483792" r:id="rId17"/>
  </p:sldLayoutIdLst>
  <p:hf sldNum="0" hdr="0" ft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44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616" y="2543743"/>
            <a:ext cx="11753496" cy="1770514"/>
          </a:xfrm>
        </p:spPr>
        <p:txBody>
          <a:bodyPr rtlCol="0">
            <a:noAutofit/>
          </a:bodyPr>
          <a:lstStyle/>
          <a:p>
            <a:pPr algn="ctr"/>
            <a:br>
              <a:rPr lang="pl-PL" sz="5400" dirty="0">
                <a:solidFill>
                  <a:schemeClr val="accent3">
                    <a:lumMod val="50000"/>
                  </a:schemeClr>
                </a:solidFill>
              </a:rPr>
            </a:br>
            <a:br>
              <a:rPr lang="pl-PL" sz="5400" dirty="0">
                <a:solidFill>
                  <a:schemeClr val="accent3">
                    <a:lumMod val="50000"/>
                  </a:schemeClr>
                </a:solidFill>
              </a:rPr>
            </a:br>
            <a:br>
              <a:rPr lang="pl-PL" sz="5400" dirty="0">
                <a:solidFill>
                  <a:schemeClr val="accent3">
                    <a:lumMod val="50000"/>
                  </a:schemeClr>
                </a:solidFill>
              </a:rPr>
            </a:br>
            <a:br>
              <a:rPr lang="pl-PL" sz="5400" dirty="0">
                <a:solidFill>
                  <a:schemeClr val="accent3">
                    <a:lumMod val="50000"/>
                  </a:schemeClr>
                </a:solidFill>
              </a:rPr>
            </a:br>
            <a:br>
              <a:rPr lang="pl-PL" sz="54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pl-PL" sz="7200" b="1" dirty="0">
                <a:solidFill>
                  <a:srgbClr val="0DBB8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BUDŻET </a:t>
            </a:r>
            <a:br>
              <a:rPr lang="pl-PL" sz="7200" b="1" dirty="0">
                <a:solidFill>
                  <a:srgbClr val="0DBB8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7200" b="1" dirty="0">
                <a:solidFill>
                  <a:srgbClr val="0DBB8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POWIATU MIELECKIEGO </a:t>
            </a:r>
            <a:br>
              <a:rPr lang="pl-PL" sz="7200" b="1" dirty="0">
                <a:solidFill>
                  <a:srgbClr val="0DBB8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7200" b="1" dirty="0">
                <a:solidFill>
                  <a:srgbClr val="0DBB8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NA ROK 2022</a:t>
            </a:r>
            <a:endParaRPr lang="pl" sz="7200" b="1" dirty="0">
              <a:solidFill>
                <a:srgbClr val="0DBB8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267729" y="287699"/>
            <a:ext cx="11656541" cy="990801"/>
          </a:xfrm>
        </p:spPr>
        <p:txBody>
          <a:bodyPr>
            <a:noAutofit/>
          </a:bodyPr>
          <a:lstStyle/>
          <a:p>
            <a:pPr algn="ctr"/>
            <a:r>
              <a:rPr lang="pl-PL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Kierunki wydatkowania środków</a:t>
            </a:r>
            <a:br>
              <a:rPr lang="pl-PL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Batang" panose="02030600000101010101" pitchFamily="18" charset="-127"/>
              </a:rPr>
            </a:br>
            <a:endParaRPr lang="pl-PL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graphicFrame>
        <p:nvGraphicFramePr>
          <p:cNvPr id="6" name="Obiekt 4">
            <a:extLst>
              <a:ext uri="{FF2B5EF4-FFF2-40B4-BE49-F238E27FC236}">
                <a16:creationId xmlns:a16="http://schemas.microsoft.com/office/drawing/2014/main" id="{AA5D4AE3-48D2-4DBC-96A3-5994411A770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8545386"/>
              </p:ext>
            </p:extLst>
          </p:nvPr>
        </p:nvGraphicFramePr>
        <p:xfrm>
          <a:off x="119869" y="181233"/>
          <a:ext cx="12887214" cy="6877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Prostokąt: zaokrąglone rogi 4">
            <a:extLst>
              <a:ext uri="{FF2B5EF4-FFF2-40B4-BE49-F238E27FC236}">
                <a16:creationId xmlns:a16="http://schemas.microsoft.com/office/drawing/2014/main" id="{731989C0-A62B-411E-BED3-C223D26AEA1C}"/>
              </a:ext>
            </a:extLst>
          </p:cNvPr>
          <p:cNvSpPr txBox="1"/>
          <p:nvPr/>
        </p:nvSpPr>
        <p:spPr>
          <a:xfrm>
            <a:off x="428545" y="1560724"/>
            <a:ext cx="2133422" cy="24304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9582" tIns="0" rIns="159582" bIns="0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2400" kern="1200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90 514 482 zł</a:t>
            </a:r>
            <a:endParaRPr lang="pl-PL" sz="2400" i="1" kern="1200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9" name="Prostokąt: zaokrąglone rogi 4">
            <a:extLst>
              <a:ext uri="{FF2B5EF4-FFF2-40B4-BE49-F238E27FC236}">
                <a16:creationId xmlns:a16="http://schemas.microsoft.com/office/drawing/2014/main" id="{35F5E5B9-F22B-47B5-81E8-44EF55643354}"/>
              </a:ext>
            </a:extLst>
          </p:cNvPr>
          <p:cNvSpPr txBox="1"/>
          <p:nvPr/>
        </p:nvSpPr>
        <p:spPr>
          <a:xfrm>
            <a:off x="4053016" y="4757181"/>
            <a:ext cx="2367615" cy="27796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9582" tIns="0" rIns="159582" bIns="0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2400" kern="1200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20 119 421,40 zł</a:t>
            </a:r>
            <a:endParaRPr lang="pl-PL" sz="2400" i="1" kern="1200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10" name="Prostokąt: zaokrąglone rogi 4">
            <a:extLst>
              <a:ext uri="{FF2B5EF4-FFF2-40B4-BE49-F238E27FC236}">
                <a16:creationId xmlns:a16="http://schemas.microsoft.com/office/drawing/2014/main" id="{3A5A5BE9-5DD5-4DB4-8360-29B99146AE49}"/>
              </a:ext>
            </a:extLst>
          </p:cNvPr>
          <p:cNvSpPr txBox="1"/>
          <p:nvPr/>
        </p:nvSpPr>
        <p:spPr>
          <a:xfrm>
            <a:off x="6029441" y="5250015"/>
            <a:ext cx="2059459" cy="21102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9582" tIns="0" rIns="159582" bIns="0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2400" kern="1200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10 302 626 zł</a:t>
            </a:r>
            <a:endParaRPr lang="pl-PL" sz="2400" i="1" kern="1200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11" name="Prostokąt: zaokrąglone rogi 4">
            <a:extLst>
              <a:ext uri="{FF2B5EF4-FFF2-40B4-BE49-F238E27FC236}">
                <a16:creationId xmlns:a16="http://schemas.microsoft.com/office/drawing/2014/main" id="{BC046E82-5CF2-4962-A747-16C847396102}"/>
              </a:ext>
            </a:extLst>
          </p:cNvPr>
          <p:cNvSpPr txBox="1"/>
          <p:nvPr/>
        </p:nvSpPr>
        <p:spPr>
          <a:xfrm>
            <a:off x="8006521" y="5587616"/>
            <a:ext cx="1952368" cy="22921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9582" tIns="0" rIns="159582" bIns="0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2400" kern="1200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2 963 107 zł</a:t>
            </a:r>
            <a:endParaRPr lang="pl-PL" sz="2400" i="1" kern="1200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12" name="Prostokąt: zaokrąglone rogi 4">
            <a:extLst>
              <a:ext uri="{FF2B5EF4-FFF2-40B4-BE49-F238E27FC236}">
                <a16:creationId xmlns:a16="http://schemas.microsoft.com/office/drawing/2014/main" id="{F44647B6-196E-4D20-8EAE-3AA3C5E2E846}"/>
              </a:ext>
            </a:extLst>
          </p:cNvPr>
          <p:cNvSpPr txBox="1"/>
          <p:nvPr/>
        </p:nvSpPr>
        <p:spPr>
          <a:xfrm>
            <a:off x="2205025" y="4256896"/>
            <a:ext cx="2249610" cy="25564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9582" tIns="0" rIns="159582" bIns="0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2400" kern="1200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32 134 104 zł</a:t>
            </a:r>
            <a:endParaRPr lang="pl-PL" sz="2400" i="1" kern="1200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13" name="Prostokąt: zaokrąglone rogi 4">
            <a:extLst>
              <a:ext uri="{FF2B5EF4-FFF2-40B4-BE49-F238E27FC236}">
                <a16:creationId xmlns:a16="http://schemas.microsoft.com/office/drawing/2014/main" id="{820B87A4-CD2C-4B01-973F-7D52E767597A}"/>
              </a:ext>
            </a:extLst>
          </p:cNvPr>
          <p:cNvSpPr txBox="1"/>
          <p:nvPr/>
        </p:nvSpPr>
        <p:spPr>
          <a:xfrm>
            <a:off x="9678618" y="4379863"/>
            <a:ext cx="2367615" cy="26535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9582" tIns="0" rIns="159582" bIns="0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2400" kern="1200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29 366 259,60 zł</a:t>
            </a:r>
            <a:endParaRPr lang="pl-PL" sz="2400" i="1" kern="1200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025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148785" y="102945"/>
            <a:ext cx="11656541" cy="964734"/>
          </a:xfrm>
        </p:spPr>
        <p:txBody>
          <a:bodyPr>
            <a:noAutofit/>
          </a:bodyPr>
          <a:lstStyle/>
          <a:p>
            <a:pPr algn="ctr"/>
            <a:r>
              <a:rPr lang="pl-PL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Udział procentowy poszczególnych kierunków wydatkowania  </a:t>
            </a:r>
            <a:br>
              <a:rPr lang="pl-PL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Batang" panose="02030600000101010101" pitchFamily="18" charset="-127"/>
              </a:rPr>
            </a:br>
            <a:endParaRPr lang="pl-PL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graphicFrame>
        <p:nvGraphicFramePr>
          <p:cNvPr id="5" name="Wykres 4">
            <a:extLst>
              <a:ext uri="{FF2B5EF4-FFF2-40B4-BE49-F238E27FC236}">
                <a16:creationId xmlns:a16="http://schemas.microsoft.com/office/drawing/2014/main" id="{8078C78F-F80B-4B4D-8D24-F7B0FC7F25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46809784"/>
              </p:ext>
            </p:extLst>
          </p:nvPr>
        </p:nvGraphicFramePr>
        <p:xfrm>
          <a:off x="1063690" y="905069"/>
          <a:ext cx="9826732" cy="6863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3860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4F89DE23-C0E1-4780-AE18-05F6A35D5B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8170464"/>
              </p:ext>
            </p:extLst>
          </p:nvPr>
        </p:nvGraphicFramePr>
        <p:xfrm>
          <a:off x="1268627" y="2207740"/>
          <a:ext cx="9489989" cy="4028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Podtytuł 2">
            <a:extLst>
              <a:ext uri="{FF2B5EF4-FFF2-40B4-BE49-F238E27FC236}">
                <a16:creationId xmlns:a16="http://schemas.microsoft.com/office/drawing/2014/main" id="{F83DA52A-82F3-485C-B573-49A8BB2D8CBF}"/>
              </a:ext>
            </a:extLst>
          </p:cNvPr>
          <p:cNvSpPr txBox="1">
            <a:spLocks/>
          </p:cNvSpPr>
          <p:nvPr/>
        </p:nvSpPr>
        <p:spPr>
          <a:xfrm>
            <a:off x="53546" y="394963"/>
            <a:ext cx="12084908" cy="9647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6600" b="1" dirty="0">
                <a:ln w="10160">
                  <a:solidFill>
                    <a:srgbClr val="CAA2A2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EDUKACJA – 90 514 482 ZŁ</a:t>
            </a:r>
            <a:br>
              <a:rPr lang="pl-PL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4400" b="1" dirty="0">
                <a:solidFill>
                  <a:srgbClr val="162F4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endParaRPr lang="pl-PL" sz="4400" dirty="0">
              <a:solidFill>
                <a:srgbClr val="162F4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657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>
            <a:extLst>
              <a:ext uri="{FF2B5EF4-FFF2-40B4-BE49-F238E27FC236}">
                <a16:creationId xmlns:a16="http://schemas.microsoft.com/office/drawing/2014/main" id="{B70A91A8-ED95-4626-9F4D-BB7EBDF651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1448" y="102373"/>
            <a:ext cx="9547654" cy="965200"/>
          </a:xfrm>
        </p:spPr>
        <p:txBody>
          <a:bodyPr>
            <a:noAutofit/>
          </a:bodyPr>
          <a:lstStyle/>
          <a:p>
            <a:pPr algn="ctr"/>
            <a:r>
              <a:rPr lang="pl-PL" sz="6600" b="1" dirty="0">
                <a:ln w="12700">
                  <a:solidFill>
                    <a:srgbClr val="92C567"/>
                  </a:solidFill>
                  <a:prstDash val="solid"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Kluczowe inwestycje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6BFB925A-86DA-4040-8F39-A3AC2CED617D}"/>
              </a:ext>
            </a:extLst>
          </p:cNvPr>
          <p:cNvSpPr txBox="1"/>
          <p:nvPr/>
        </p:nvSpPr>
        <p:spPr>
          <a:xfrm>
            <a:off x="0" y="1289995"/>
            <a:ext cx="12356757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sz="2400" b="1" dirty="0"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Liceum Ogólnokształcące w Mielcu: </a:t>
            </a: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Rozbudowa budynku o platformę pionową zewnętrzną, budowa podjazdu dla osób niepełnosprawnych wraz z przebudową wejścia głównego oraz przebudowa i remont części budynku w zakresie pomieszczeń higieniczno-sanitarnych z dostosowaniem dla osób niepełnosprawnych w ramach likwidacji barier architektonicznych budynku – 1 430 492 zł,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sz="2400" b="1" dirty="0"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Liceum Ogólnokształcące w Mielcu</a:t>
            </a:r>
            <a:r>
              <a:rPr lang="pl-PL" sz="2400" dirty="0"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Budowa nowej hali sportowo – widowiskowej (dokumentacja projektowa) – 99 630 zł,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sz="2400" b="1" dirty="0"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Zespół Szkół im. Groszkowskiego w Mielcu</a:t>
            </a:r>
            <a:r>
              <a:rPr lang="pl-PL" sz="2400" dirty="0"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Przebudowa warsztatów szkolnych – 590 000 zł,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sz="2400" b="1" dirty="0"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Zespół Szkół Technicznych w Mielcu</a:t>
            </a:r>
            <a:r>
              <a:rPr lang="pl-PL" sz="2400" dirty="0"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Przebudowa stołówki szkolnej wraz z zakupem wyposażenia – 200 000 zł,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sz="2400" b="1" dirty="0"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Powiatowy Zespół Placówek Szkolno - Wychowawczych w Mielcu</a:t>
            </a:r>
            <a:r>
              <a:rPr lang="pl-PL" sz="2400" dirty="0"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Kompleksowa przebudowa – 520 000 zł wraz </a:t>
            </a:r>
            <a:r>
              <a:rPr lang="pl-PL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budową </a:t>
            </a: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wielofunkcyjnego boiska sportowego </a:t>
            </a:r>
            <a:b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siłowni zewnętrznej – 821 242 zł,</a:t>
            </a:r>
            <a:r>
              <a:rPr lang="pl-PL" sz="2400" dirty="0"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Poprawa jakości środowiska w Mielcu poprzez rozwój zieleni wokół terenów szkoły – 82 </a:t>
            </a:r>
            <a:r>
              <a:rPr lang="pl-PL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624 zł. </a:t>
            </a:r>
            <a:b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508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4F89DE23-C0E1-4780-AE18-05F6A35D5B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68456151"/>
              </p:ext>
            </p:extLst>
          </p:nvPr>
        </p:nvGraphicFramePr>
        <p:xfrm>
          <a:off x="1268627" y="2207740"/>
          <a:ext cx="9481751" cy="4028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Podtytuł 2">
            <a:extLst>
              <a:ext uri="{FF2B5EF4-FFF2-40B4-BE49-F238E27FC236}">
                <a16:creationId xmlns:a16="http://schemas.microsoft.com/office/drawing/2014/main" id="{F83DA52A-82F3-485C-B573-49A8BB2D8CBF}"/>
              </a:ext>
            </a:extLst>
          </p:cNvPr>
          <p:cNvSpPr txBox="1">
            <a:spLocks/>
          </p:cNvSpPr>
          <p:nvPr/>
        </p:nvSpPr>
        <p:spPr>
          <a:xfrm>
            <a:off x="53546" y="394963"/>
            <a:ext cx="12084908" cy="9647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6600" b="1" dirty="0">
                <a:ln w="10160">
                  <a:solidFill>
                    <a:srgbClr val="CAA2A2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TRANSPORT – 32 134 104 ZŁ</a:t>
            </a:r>
            <a:br>
              <a:rPr lang="pl-PL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4400" b="1" dirty="0">
                <a:solidFill>
                  <a:srgbClr val="162F4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endParaRPr lang="pl-PL" sz="4400" dirty="0">
              <a:solidFill>
                <a:srgbClr val="162F4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017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>
            <a:extLst>
              <a:ext uri="{FF2B5EF4-FFF2-40B4-BE49-F238E27FC236}">
                <a16:creationId xmlns:a16="http://schemas.microsoft.com/office/drawing/2014/main" id="{B70A91A8-ED95-4626-9F4D-BB7EBDF651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6161" y="-4719"/>
            <a:ext cx="9547654" cy="965200"/>
          </a:xfrm>
        </p:spPr>
        <p:txBody>
          <a:bodyPr>
            <a:noAutofit/>
          </a:bodyPr>
          <a:lstStyle/>
          <a:p>
            <a:pPr algn="ctr"/>
            <a:r>
              <a:rPr lang="pl-PL" sz="6600" b="1" dirty="0">
                <a:ln w="12700">
                  <a:solidFill>
                    <a:srgbClr val="92C567"/>
                  </a:solidFill>
                  <a:prstDash val="solid"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Kluczowe inwestycje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6BFB925A-86DA-4040-8F39-A3AC2CED617D}"/>
              </a:ext>
            </a:extLst>
          </p:cNvPr>
          <p:cNvSpPr txBox="1"/>
          <p:nvPr/>
        </p:nvSpPr>
        <p:spPr>
          <a:xfrm>
            <a:off x="403655" y="1246883"/>
            <a:ext cx="12019005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sz="2400" b="1" dirty="0"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Przebudowa drogi powiatowej w miejscowości:</a:t>
            </a:r>
          </a:p>
          <a:p>
            <a:r>
              <a:rPr lang="pl-PL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pl-PL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Dulcza Wielka i Żarówka </a:t>
            </a: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13 973 000 zł,</a:t>
            </a:r>
          </a:p>
          <a:p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Złotniki i Chorzelów </a:t>
            </a: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1 997 053 zł, </a:t>
            </a:r>
          </a:p>
          <a:p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Rzemień</a:t>
            </a:r>
            <a:r>
              <a:rPr lang="pl-PL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 954 221,00 zł,</a:t>
            </a:r>
          </a:p>
          <a:p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Mielec ul. Sienkiewicza </a:t>
            </a: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(od skrzyżowania z Ducha Św. i ul. Drzewieckiego </a:t>
            </a:r>
            <a:b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do skrzyżowania Traugutta i Padykuły) – 800 000 zł,</a:t>
            </a:r>
          </a:p>
          <a:p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pl-PL" sz="2400" dirty="0"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pl-PL" sz="2400" b="1" dirty="0"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Chorzelów</a:t>
            </a:r>
            <a:r>
              <a:rPr lang="pl-PL" sz="2400" b="1" dirty="0"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(budowa ścieżki rowerowej i ronda) – 600 000 zł,</a:t>
            </a:r>
          </a:p>
          <a:p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pl-PL" sz="2400" dirty="0"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Grochowe II </a:t>
            </a: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419 017 zł, </a:t>
            </a:r>
          </a:p>
          <a:p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pl-PL" sz="2400" dirty="0"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Dąbrówka Wisłocka </a:t>
            </a: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"zaprojektuj i wybuduj" (ZRID) wraz z przebudową drogi </a:t>
            </a:r>
            <a:b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powiatowej Nr 1169R i Nr 1152R – 300 000 zł;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sz="2400" b="1" dirty="0"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Przebudowa mostu na potoku Rów w miejscowości Zarównie </a:t>
            </a: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1 500 000 zł;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sz="2400" b="1" dirty="0"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Modernizacja dróg wraz z budową nowych odcinków chodników </a:t>
            </a: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5 057 500 zł;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sz="2400" b="1" dirty="0"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Dokumentacja projektowa przebudowy dróg powiatowych, mostów </a:t>
            </a: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469 300 zł;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sz="2400" b="1" dirty="0"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Stabilizacja osuwiska w miejscowości Podole i Zgórsko </a:t>
            </a: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620 000 zł.  </a:t>
            </a:r>
          </a:p>
        </p:txBody>
      </p:sp>
    </p:spTree>
    <p:extLst>
      <p:ext uri="{BB962C8B-B14F-4D97-AF65-F5344CB8AC3E}">
        <p14:creationId xmlns:p14="http://schemas.microsoft.com/office/powerpoint/2010/main" val="3291865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>
            <a:extLst>
              <a:ext uri="{FF2B5EF4-FFF2-40B4-BE49-F238E27FC236}">
                <a16:creationId xmlns:a16="http://schemas.microsoft.com/office/drawing/2014/main" id="{B70A91A8-ED95-4626-9F4D-BB7EBDF651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1448" y="382459"/>
            <a:ext cx="9547654" cy="965200"/>
          </a:xfrm>
        </p:spPr>
        <p:txBody>
          <a:bodyPr>
            <a:noAutofit/>
          </a:bodyPr>
          <a:lstStyle/>
          <a:p>
            <a:pPr algn="ctr"/>
            <a:r>
              <a:rPr lang="pl-PL" sz="6600" b="1" dirty="0">
                <a:ln w="12700">
                  <a:solidFill>
                    <a:srgbClr val="92C567"/>
                  </a:solidFill>
                  <a:prstDash val="solid"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Kluczowe inwestycje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6BFB925A-86DA-4040-8F39-A3AC2CED617D}"/>
              </a:ext>
            </a:extLst>
          </p:cNvPr>
          <p:cNvSpPr txBox="1"/>
          <p:nvPr/>
        </p:nvSpPr>
        <p:spPr>
          <a:xfrm>
            <a:off x="659028" y="1891357"/>
            <a:ext cx="10470291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Ponadto Powiat Mielecki udzieli pomocy finansowej Samorządowi Województwa Podkarpackiego w formie dotacji celowej w kwocie 1 200 000 zł z przeznaczeniem na dofinansowanie zadania inwestycyjnego pn. </a:t>
            </a:r>
            <a:br>
              <a:rPr lang="pl-PL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200" b="1" dirty="0"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„Budowa nowego odcinka drogi wojewódzkiej nr 984 </a:t>
            </a:r>
            <a:br>
              <a:rPr lang="pl-PL" sz="3200" b="1" dirty="0"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200" b="1" dirty="0"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miejscowości Piątkowiec przez miejscowość Rzędzianowice do ul. Sienkiewicza w Mielcu </a:t>
            </a:r>
            <a:br>
              <a:rPr lang="pl-PL" sz="3200" b="1" dirty="0"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200" b="1" dirty="0"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wraz z budową mostu na rzece Wisłoka”.</a:t>
            </a:r>
          </a:p>
        </p:txBody>
      </p:sp>
    </p:spTree>
    <p:extLst>
      <p:ext uri="{BB962C8B-B14F-4D97-AF65-F5344CB8AC3E}">
        <p14:creationId xmlns:p14="http://schemas.microsoft.com/office/powerpoint/2010/main" val="2170979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4F89DE23-C0E1-4780-AE18-05F6A35D5B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93624543"/>
              </p:ext>
            </p:extLst>
          </p:nvPr>
        </p:nvGraphicFramePr>
        <p:xfrm>
          <a:off x="1268627" y="2207740"/>
          <a:ext cx="9481751" cy="4028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Podtytuł 2">
            <a:extLst>
              <a:ext uri="{FF2B5EF4-FFF2-40B4-BE49-F238E27FC236}">
                <a16:creationId xmlns:a16="http://schemas.microsoft.com/office/drawing/2014/main" id="{F83DA52A-82F3-485C-B573-49A8BB2D8CBF}"/>
              </a:ext>
            </a:extLst>
          </p:cNvPr>
          <p:cNvSpPr txBox="1">
            <a:spLocks/>
          </p:cNvSpPr>
          <p:nvPr/>
        </p:nvSpPr>
        <p:spPr>
          <a:xfrm>
            <a:off x="-72081" y="403201"/>
            <a:ext cx="12336162" cy="9647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4800" b="1" dirty="0">
                <a:ln w="10160">
                  <a:solidFill>
                    <a:srgbClr val="CAA2A2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POLITYKA SPOŁECZNA – 20 119 421,40 ZŁ</a:t>
            </a:r>
            <a:br>
              <a:rPr lang="pl-PL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4400" b="1" dirty="0">
                <a:solidFill>
                  <a:srgbClr val="162F4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endParaRPr lang="pl-PL" sz="4400" dirty="0">
              <a:solidFill>
                <a:srgbClr val="162F4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347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>
            <a:extLst>
              <a:ext uri="{FF2B5EF4-FFF2-40B4-BE49-F238E27FC236}">
                <a16:creationId xmlns:a16="http://schemas.microsoft.com/office/drawing/2014/main" id="{B70A91A8-ED95-4626-9F4D-BB7EBDF651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2637" y="431887"/>
            <a:ext cx="9547654" cy="965200"/>
          </a:xfrm>
        </p:spPr>
        <p:txBody>
          <a:bodyPr>
            <a:noAutofit/>
          </a:bodyPr>
          <a:lstStyle/>
          <a:p>
            <a:pPr algn="ctr"/>
            <a:r>
              <a:rPr lang="pl-PL" sz="6600" b="1" dirty="0">
                <a:ln w="12700">
                  <a:solidFill>
                    <a:srgbClr val="92C567"/>
                  </a:solidFill>
                  <a:prstDash val="solid"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Kluczowe inwestycje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6BFB925A-86DA-4040-8F39-A3AC2CED617D}"/>
              </a:ext>
            </a:extLst>
          </p:cNvPr>
          <p:cNvSpPr txBox="1"/>
          <p:nvPr/>
        </p:nvSpPr>
        <p:spPr>
          <a:xfrm>
            <a:off x="650790" y="2188854"/>
            <a:ext cx="10470291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ramach wydatków majątkowych zabezpieczono środki </a:t>
            </a:r>
            <a:br>
              <a:rPr lang="pl-PL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kwocie 14 000 zł </a:t>
            </a:r>
            <a:br>
              <a:rPr lang="pl-PL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przeznaczeniem na zakup regałów archiwalnych na potrzeby Powiatowego Urzędu Pracy w Mielcu. </a:t>
            </a:r>
            <a:endParaRPr lang="pl-PL" sz="32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310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4F89DE23-C0E1-4780-AE18-05F6A35D5B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36566366"/>
              </p:ext>
            </p:extLst>
          </p:nvPr>
        </p:nvGraphicFramePr>
        <p:xfrm>
          <a:off x="1268627" y="2207740"/>
          <a:ext cx="9481751" cy="4028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Podtytuł 2">
            <a:extLst>
              <a:ext uri="{FF2B5EF4-FFF2-40B4-BE49-F238E27FC236}">
                <a16:creationId xmlns:a16="http://schemas.microsoft.com/office/drawing/2014/main" id="{F83DA52A-82F3-485C-B573-49A8BB2D8CBF}"/>
              </a:ext>
            </a:extLst>
          </p:cNvPr>
          <p:cNvSpPr txBox="1">
            <a:spLocks/>
          </p:cNvSpPr>
          <p:nvPr/>
        </p:nvSpPr>
        <p:spPr>
          <a:xfrm>
            <a:off x="-72081" y="246682"/>
            <a:ext cx="12336162" cy="9647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5400" b="1" dirty="0">
                <a:ln w="10160">
                  <a:solidFill>
                    <a:srgbClr val="CAA2A2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BEZPIECZEŃSTWO PUBLICZNE </a:t>
            </a:r>
            <a:br>
              <a:rPr lang="pl-PL" sz="5400" b="1" dirty="0">
                <a:ln w="10160">
                  <a:solidFill>
                    <a:srgbClr val="CAA2A2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5400" b="1" dirty="0">
                <a:ln w="10160">
                  <a:solidFill>
                    <a:srgbClr val="CAA2A2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 10 302 626 ZŁ</a:t>
            </a:r>
            <a:br>
              <a:rPr lang="pl-PL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4400" b="1" dirty="0">
                <a:solidFill>
                  <a:srgbClr val="162F4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endParaRPr lang="pl-PL" sz="4400" dirty="0">
              <a:solidFill>
                <a:srgbClr val="162F4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290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70CBD6-A230-48C0-9FDE-7720EA99C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343" y="0"/>
            <a:ext cx="11057238" cy="1027036"/>
          </a:xfrm>
        </p:spPr>
        <p:txBody>
          <a:bodyPr>
            <a:normAutofit fontScale="90000"/>
          </a:bodyPr>
          <a:lstStyle/>
          <a:p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r>
              <a:rPr lang="pl-PL" sz="4900" b="1" dirty="0">
                <a:solidFill>
                  <a:srgbClr val="324B1D"/>
                </a:solidFill>
                <a:latin typeface="Bookman Old Style" panose="02050604050505020204" pitchFamily="18" charset="0"/>
              </a:rPr>
              <a:t>    </a:t>
            </a:r>
            <a:r>
              <a:rPr lang="pl-PL" sz="60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BUDŻET – podstawowe założenia</a:t>
            </a:r>
            <a:br>
              <a:rPr lang="pl-PL" sz="4900" b="1" dirty="0">
                <a:solidFill>
                  <a:schemeClr val="bg1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chemeClr val="accent3">
                    <a:lumMod val="50000"/>
                  </a:schemeClr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chemeClr val="accent3">
                    <a:lumMod val="50000"/>
                  </a:schemeClr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chemeClr val="accent3">
                    <a:lumMod val="50000"/>
                  </a:schemeClr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chemeClr val="accent3">
                    <a:lumMod val="50000"/>
                  </a:schemeClr>
                </a:solidFill>
                <a:latin typeface="Bookman Old Style" panose="02050604050505020204" pitchFamily="18" charset="0"/>
              </a:rPr>
            </a:br>
            <a:br>
              <a:rPr lang="pl-PL" sz="4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  <a:ea typeface="Batang" panose="02030600000101010101" pitchFamily="18" charset="-127"/>
              </a:rPr>
            </a:br>
            <a:endParaRPr lang="pl-PL" dirty="0">
              <a:solidFill>
                <a:schemeClr val="accent3">
                  <a:lumMod val="50000"/>
                </a:schemeClr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69D3213A-7AD7-4AE6-AD18-FA6063A5DAB6}"/>
              </a:ext>
            </a:extLst>
          </p:cNvPr>
          <p:cNvSpPr txBox="1">
            <a:spLocks/>
          </p:cNvSpPr>
          <p:nvPr/>
        </p:nvSpPr>
        <p:spPr>
          <a:xfrm>
            <a:off x="461319" y="3113903"/>
            <a:ext cx="11418673" cy="3814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45000"/>
              </a:lnSpc>
              <a:buSzPct val="70000"/>
            </a:pPr>
            <a:r>
              <a:rPr lang="pl-PL" sz="2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Planowane dochody – 167 200 000 zł</a:t>
            </a:r>
          </a:p>
          <a:p>
            <a:pPr>
              <a:lnSpc>
                <a:spcPct val="145000"/>
              </a:lnSpc>
              <a:buSzPct val="70000"/>
            </a:pPr>
            <a:r>
              <a:rPr lang="pl-PL" sz="2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Planowane wydatki – 185 400 000 zł</a:t>
            </a:r>
          </a:p>
          <a:p>
            <a:pPr>
              <a:lnSpc>
                <a:spcPct val="145000"/>
              </a:lnSpc>
              <a:buSzPct val="70000"/>
            </a:pPr>
            <a:r>
              <a:rPr lang="pl-PL" sz="2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Wynik budżetu (deficyt) – 18 200 000 zł</a:t>
            </a:r>
          </a:p>
          <a:p>
            <a:pPr>
              <a:lnSpc>
                <a:spcPct val="145000"/>
              </a:lnSpc>
              <a:buSzPct val="70000"/>
            </a:pPr>
            <a:r>
              <a:rPr lang="pl-PL" sz="2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Przychody – 20 200 000 zł</a:t>
            </a:r>
          </a:p>
          <a:p>
            <a:pPr>
              <a:lnSpc>
                <a:spcPct val="145000"/>
              </a:lnSpc>
              <a:buSzPct val="70000"/>
            </a:pPr>
            <a:r>
              <a:rPr lang="pl-PL" sz="2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Rozchody – 2 000 000 zł</a:t>
            </a:r>
          </a:p>
          <a:p>
            <a:pPr>
              <a:lnSpc>
                <a:spcPct val="145000"/>
              </a:lnSpc>
              <a:buSzPct val="70000"/>
            </a:pPr>
            <a:br>
              <a:rPr lang="pl-PL" sz="160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  <a:ea typeface="Batang" panose="02030600000101010101" pitchFamily="18" charset="-127"/>
              </a:rPr>
            </a:br>
            <a:endParaRPr lang="pl-PL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4039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4F89DE23-C0E1-4780-AE18-05F6A35D5BCD}"/>
              </a:ext>
            </a:extLst>
          </p:cNvPr>
          <p:cNvGraphicFramePr/>
          <p:nvPr/>
        </p:nvGraphicFramePr>
        <p:xfrm>
          <a:off x="1268627" y="2207740"/>
          <a:ext cx="9481751" cy="4028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Podtytuł 2">
            <a:extLst>
              <a:ext uri="{FF2B5EF4-FFF2-40B4-BE49-F238E27FC236}">
                <a16:creationId xmlns:a16="http://schemas.microsoft.com/office/drawing/2014/main" id="{F83DA52A-82F3-485C-B573-49A8BB2D8CBF}"/>
              </a:ext>
            </a:extLst>
          </p:cNvPr>
          <p:cNvSpPr txBox="1">
            <a:spLocks/>
          </p:cNvSpPr>
          <p:nvPr/>
        </p:nvSpPr>
        <p:spPr>
          <a:xfrm>
            <a:off x="-72081" y="403201"/>
            <a:ext cx="12336162" cy="9647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5400" b="1" dirty="0">
                <a:ln w="10160">
                  <a:solidFill>
                    <a:srgbClr val="CAA2A2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OCHRONA ZDROWIA – 2 963 107 ZŁ</a:t>
            </a:r>
            <a:br>
              <a:rPr lang="pl-PL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4400" b="1" dirty="0">
                <a:solidFill>
                  <a:srgbClr val="162F4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endParaRPr lang="pl-PL" sz="4400" dirty="0">
              <a:solidFill>
                <a:srgbClr val="162F4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655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>
            <a:extLst>
              <a:ext uri="{FF2B5EF4-FFF2-40B4-BE49-F238E27FC236}">
                <a16:creationId xmlns:a16="http://schemas.microsoft.com/office/drawing/2014/main" id="{B70A91A8-ED95-4626-9F4D-BB7EBDF651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1448" y="382459"/>
            <a:ext cx="9547654" cy="965200"/>
          </a:xfrm>
        </p:spPr>
        <p:txBody>
          <a:bodyPr>
            <a:noAutofit/>
          </a:bodyPr>
          <a:lstStyle/>
          <a:p>
            <a:pPr algn="ctr"/>
            <a:r>
              <a:rPr lang="pl-PL" sz="6600" b="1" dirty="0">
                <a:ln w="12700">
                  <a:solidFill>
                    <a:srgbClr val="92C567"/>
                  </a:solidFill>
                  <a:prstDash val="solid"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Kluczowe inwestycje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6BFB925A-86DA-4040-8F39-A3AC2CED617D}"/>
              </a:ext>
            </a:extLst>
          </p:cNvPr>
          <p:cNvSpPr txBox="1"/>
          <p:nvPr/>
        </p:nvSpPr>
        <p:spPr>
          <a:xfrm>
            <a:off x="659028" y="1891357"/>
            <a:ext cx="10857469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Powiat Mielecki przekaże </a:t>
            </a:r>
            <a:br>
              <a:rPr lang="pl-PL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Szpitalowi Specjalistycznemu im. E. Biernackiego w Mielcu dotację celową w kwocie 454 807 zł </a:t>
            </a:r>
            <a:br>
              <a:rPr lang="pl-PL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przeznaczeniem na dofinansowanie zadania inwestycyjnego pn. </a:t>
            </a:r>
            <a:br>
              <a:rPr lang="pl-PL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200" b="1" dirty="0"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„Modernizacja infrastruktury energetycznej Szpitala Specjalistycznego w Mielcu”.</a:t>
            </a:r>
          </a:p>
        </p:txBody>
      </p:sp>
    </p:spTree>
    <p:extLst>
      <p:ext uri="{BB962C8B-B14F-4D97-AF65-F5344CB8AC3E}">
        <p14:creationId xmlns:p14="http://schemas.microsoft.com/office/powerpoint/2010/main" val="3793154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4F89DE23-C0E1-4780-AE18-05F6A35D5B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87409413"/>
              </p:ext>
            </p:extLst>
          </p:nvPr>
        </p:nvGraphicFramePr>
        <p:xfrm>
          <a:off x="1268627" y="2207740"/>
          <a:ext cx="9481751" cy="4028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Podtytuł 2">
            <a:extLst>
              <a:ext uri="{FF2B5EF4-FFF2-40B4-BE49-F238E27FC236}">
                <a16:creationId xmlns:a16="http://schemas.microsoft.com/office/drawing/2014/main" id="{F83DA52A-82F3-485C-B573-49A8BB2D8CBF}"/>
              </a:ext>
            </a:extLst>
          </p:cNvPr>
          <p:cNvSpPr txBox="1">
            <a:spLocks/>
          </p:cNvSpPr>
          <p:nvPr/>
        </p:nvSpPr>
        <p:spPr>
          <a:xfrm>
            <a:off x="-72081" y="271395"/>
            <a:ext cx="12336162" cy="9647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5400" b="1" dirty="0">
                <a:ln w="10160">
                  <a:solidFill>
                    <a:srgbClr val="CAA2A2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POZOSTAŁE WYDATKI </a:t>
            </a:r>
            <a:br>
              <a:rPr lang="pl-PL" sz="5400" b="1" dirty="0">
                <a:ln w="10160">
                  <a:solidFill>
                    <a:srgbClr val="CAA2A2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5400" b="1" dirty="0">
                <a:ln w="10160">
                  <a:solidFill>
                    <a:srgbClr val="CAA2A2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 29 366 259,60 ZŁ</a:t>
            </a:r>
            <a:br>
              <a:rPr lang="pl-PL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4400" b="1" dirty="0">
                <a:solidFill>
                  <a:srgbClr val="162F4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endParaRPr lang="pl-PL" sz="4400" dirty="0">
              <a:solidFill>
                <a:srgbClr val="162F4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779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>
            <a:extLst>
              <a:ext uri="{FF2B5EF4-FFF2-40B4-BE49-F238E27FC236}">
                <a16:creationId xmlns:a16="http://schemas.microsoft.com/office/drawing/2014/main" id="{B70A91A8-ED95-4626-9F4D-BB7EBDF651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5589" y="201227"/>
            <a:ext cx="9547654" cy="965200"/>
          </a:xfrm>
        </p:spPr>
        <p:txBody>
          <a:bodyPr>
            <a:noAutofit/>
          </a:bodyPr>
          <a:lstStyle/>
          <a:p>
            <a:pPr algn="ctr"/>
            <a:r>
              <a:rPr lang="pl-PL" sz="6600" b="1" dirty="0">
                <a:ln w="12700">
                  <a:solidFill>
                    <a:srgbClr val="92C567"/>
                  </a:solidFill>
                  <a:prstDash val="solid"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Kluczowe inwestycje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6BFB925A-86DA-4040-8F39-A3AC2CED617D}"/>
              </a:ext>
            </a:extLst>
          </p:cNvPr>
          <p:cNvSpPr txBox="1"/>
          <p:nvPr/>
        </p:nvSpPr>
        <p:spPr>
          <a:xfrm>
            <a:off x="675504" y="1488638"/>
            <a:ext cx="10470291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ramach wydatków majątkowych zabezpieczono środki </a:t>
            </a:r>
            <a:br>
              <a:rPr lang="pl-PL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kwocie 647 797 zł z przeznaczeniem na realizację zadania pn. </a:t>
            </a:r>
            <a:r>
              <a:rPr lang="pl-PL" sz="3200" b="1" dirty="0"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„Scalanie gruntów wsi Zachwiejów i Zarównie, gmina Padew Narodowa”. </a:t>
            </a:r>
          </a:p>
          <a:p>
            <a:pPr algn="ctr"/>
            <a:r>
              <a:rPr lang="pl-PL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Ponadto zabezpieczono środki na zakup sprzętu informatycznego i oprogramowania na potrzeby Starostwa Powiatowego (kwota 270 000 zł) </a:t>
            </a:r>
            <a:br>
              <a:rPr lang="pl-PL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oraz na dokumentację projektową przebudowy parteru budynku administracyjnego Starostwa Powiatowego </a:t>
            </a:r>
            <a:br>
              <a:rPr lang="pl-PL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przy ul. Wyspiańskiego (kwota 50 000 zł).</a:t>
            </a:r>
            <a:endParaRPr lang="pl-PL" sz="32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43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:a16="http://schemas.microsoft.com/office/drawing/2014/main" id="{FE05F963-887C-4E42-9A5B-CB8D649FF3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252" y="177799"/>
            <a:ext cx="2095500" cy="2438400"/>
          </a:xfrm>
          <a:prstGeom prst="rect">
            <a:avLst/>
          </a:prstGeom>
        </p:spPr>
      </p:pic>
      <p:sp>
        <p:nvSpPr>
          <p:cNvPr id="7" name="Podtytuł 2">
            <a:extLst>
              <a:ext uri="{FF2B5EF4-FFF2-40B4-BE49-F238E27FC236}">
                <a16:creationId xmlns:a16="http://schemas.microsoft.com/office/drawing/2014/main" id="{DCAF7804-DE72-4A78-8FC8-6414FCCA4D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7114" y="4732038"/>
            <a:ext cx="7727091" cy="965200"/>
          </a:xfrm>
        </p:spPr>
        <p:txBody>
          <a:bodyPr>
            <a:noAutofit/>
          </a:bodyPr>
          <a:lstStyle/>
          <a:p>
            <a:pPr algn="ctr"/>
            <a:r>
              <a:rPr lang="pl-PL" sz="7200" b="1" u="sng" dirty="0"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2022701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70CBD6-A230-48C0-9FDE-7720EA99C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3987" y="574462"/>
            <a:ext cx="9120316" cy="1027036"/>
          </a:xfrm>
        </p:spPr>
        <p:txBody>
          <a:bodyPr>
            <a:normAutofit fontScale="90000"/>
          </a:bodyPr>
          <a:lstStyle/>
          <a:p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r>
              <a:rPr lang="pl-PL" sz="4900" b="1" dirty="0">
                <a:solidFill>
                  <a:srgbClr val="006699"/>
                </a:solidFill>
                <a:latin typeface="Bookman Old Style" panose="02050604050505020204" pitchFamily="18" charset="0"/>
              </a:rPr>
              <a:t>   </a:t>
            </a:r>
            <a:r>
              <a:rPr lang="pl-PL" sz="53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Zasada zrównoważenia budżetu </a:t>
            </a: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  <a:t>                                  </a:t>
            </a: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  <a:ea typeface="Batang" panose="02030600000101010101" pitchFamily="18" charset="-127"/>
              </a:rPr>
            </a:br>
            <a:endParaRPr lang="pl-PL" dirty="0">
              <a:latin typeface="Franklin Gothic Medium" panose="020B0603020102020204" pitchFamily="34" charset="0"/>
            </a:endParaRPr>
          </a:p>
        </p:txBody>
      </p:sp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03396B25-450B-44B9-B0A1-CB86F89FF1FA}"/>
              </a:ext>
            </a:extLst>
          </p:cNvPr>
          <p:cNvSpPr/>
          <p:nvPr/>
        </p:nvSpPr>
        <p:spPr>
          <a:xfrm>
            <a:off x="305395" y="2092031"/>
            <a:ext cx="3503176" cy="1207602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Dochody ogółem</a:t>
            </a:r>
          </a:p>
          <a:p>
            <a:pPr algn="ctr"/>
            <a:r>
              <a:rPr lang="pl-P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167 200 000 zł</a:t>
            </a:r>
          </a:p>
          <a:p>
            <a:pPr algn="ctr"/>
            <a:endParaRPr lang="pl-PL" dirty="0"/>
          </a:p>
        </p:txBody>
      </p:sp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id="{518FAF55-AD71-405F-9AC9-0B44C782064A}"/>
              </a:ext>
            </a:extLst>
          </p:cNvPr>
          <p:cNvSpPr/>
          <p:nvPr/>
        </p:nvSpPr>
        <p:spPr>
          <a:xfrm>
            <a:off x="239492" y="3856225"/>
            <a:ext cx="3502109" cy="1207603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Wydatki ogółem</a:t>
            </a:r>
          </a:p>
          <a:p>
            <a:pPr algn="ctr"/>
            <a:r>
              <a:rPr lang="pl-P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185 400 000 zł</a:t>
            </a:r>
          </a:p>
          <a:p>
            <a:pPr algn="ctr"/>
            <a:r>
              <a:rPr lang="pl-PL" dirty="0"/>
              <a:t> </a:t>
            </a:r>
          </a:p>
        </p:txBody>
      </p:sp>
      <p:sp>
        <p:nvSpPr>
          <p:cNvPr id="8" name="Prostokąt: zaokrąglone rogi 7">
            <a:extLst>
              <a:ext uri="{FF2B5EF4-FFF2-40B4-BE49-F238E27FC236}">
                <a16:creationId xmlns:a16="http://schemas.microsoft.com/office/drawing/2014/main" id="{2A336BE0-FB48-4E05-A11F-579505254D9B}"/>
              </a:ext>
            </a:extLst>
          </p:cNvPr>
          <p:cNvSpPr/>
          <p:nvPr/>
        </p:nvSpPr>
        <p:spPr>
          <a:xfrm>
            <a:off x="4252527" y="2148421"/>
            <a:ext cx="3502110" cy="1094822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Przychody</a:t>
            </a:r>
          </a:p>
          <a:p>
            <a:pPr algn="ctr"/>
            <a:r>
              <a:rPr lang="pl-P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20 200 000 zł</a:t>
            </a:r>
          </a:p>
          <a:p>
            <a:pPr algn="ctr"/>
            <a:r>
              <a:rPr lang="pl-PL" dirty="0"/>
              <a:t> </a:t>
            </a:r>
          </a:p>
        </p:txBody>
      </p:sp>
      <p:sp>
        <p:nvSpPr>
          <p:cNvPr id="9" name="Prostokąt: zaokrąglone rogi 8">
            <a:extLst>
              <a:ext uri="{FF2B5EF4-FFF2-40B4-BE49-F238E27FC236}">
                <a16:creationId xmlns:a16="http://schemas.microsoft.com/office/drawing/2014/main" id="{2E716EC7-004E-4C4A-A0BB-245C8E32D8E9}"/>
              </a:ext>
            </a:extLst>
          </p:cNvPr>
          <p:cNvSpPr/>
          <p:nvPr/>
        </p:nvSpPr>
        <p:spPr>
          <a:xfrm>
            <a:off x="4344945" y="3915762"/>
            <a:ext cx="3502109" cy="1065339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Rozchody</a:t>
            </a:r>
          </a:p>
          <a:p>
            <a:pPr algn="ctr"/>
            <a:r>
              <a:rPr lang="pl-P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2 000 000 zł</a:t>
            </a:r>
          </a:p>
          <a:p>
            <a:pPr algn="ctr"/>
            <a:r>
              <a:rPr lang="pl-PL" dirty="0"/>
              <a:t> </a:t>
            </a:r>
          </a:p>
        </p:txBody>
      </p:sp>
      <p:sp>
        <p:nvSpPr>
          <p:cNvPr id="10" name="Prostokąt: zaokrąglone rogi 9">
            <a:extLst>
              <a:ext uri="{FF2B5EF4-FFF2-40B4-BE49-F238E27FC236}">
                <a16:creationId xmlns:a16="http://schemas.microsoft.com/office/drawing/2014/main" id="{2D929F9B-832F-4B12-825E-B2A8B147381A}"/>
              </a:ext>
            </a:extLst>
          </p:cNvPr>
          <p:cNvSpPr/>
          <p:nvPr/>
        </p:nvSpPr>
        <p:spPr>
          <a:xfrm>
            <a:off x="8198593" y="2480399"/>
            <a:ext cx="3753915" cy="1968033"/>
          </a:xfrm>
          <a:prstGeom prst="roundRect">
            <a:avLst/>
          </a:prstGeom>
          <a:noFill/>
          <a:ln>
            <a:solidFill>
              <a:schemeClr val="bg1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l-PL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Zrównoważenie budżetu</a:t>
            </a:r>
          </a:p>
          <a:p>
            <a:pPr algn="ctr"/>
            <a:r>
              <a:rPr lang="pl-PL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187 400 000 zł</a:t>
            </a:r>
          </a:p>
          <a:p>
            <a:pPr algn="ctr"/>
            <a:r>
              <a:rPr lang="pl-PL" sz="3200" dirty="0"/>
              <a:t> </a:t>
            </a:r>
          </a:p>
        </p:txBody>
      </p:sp>
      <p:sp>
        <p:nvSpPr>
          <p:cNvPr id="3" name="Znak plus 2">
            <a:extLst>
              <a:ext uri="{FF2B5EF4-FFF2-40B4-BE49-F238E27FC236}">
                <a16:creationId xmlns:a16="http://schemas.microsoft.com/office/drawing/2014/main" id="{2B037A81-A594-4830-B87A-C2A7731112D9}"/>
              </a:ext>
            </a:extLst>
          </p:cNvPr>
          <p:cNvSpPr/>
          <p:nvPr/>
        </p:nvSpPr>
        <p:spPr>
          <a:xfrm>
            <a:off x="4025837" y="2480399"/>
            <a:ext cx="319108" cy="313789"/>
          </a:xfrm>
          <a:prstGeom prst="mathPlu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ówna się 3">
            <a:extLst>
              <a:ext uri="{FF2B5EF4-FFF2-40B4-BE49-F238E27FC236}">
                <a16:creationId xmlns:a16="http://schemas.microsoft.com/office/drawing/2014/main" id="{C12816D1-6A93-4253-8CB7-5919289D70CB}"/>
              </a:ext>
            </a:extLst>
          </p:cNvPr>
          <p:cNvSpPr/>
          <p:nvPr/>
        </p:nvSpPr>
        <p:spPr>
          <a:xfrm>
            <a:off x="7533632" y="3299633"/>
            <a:ext cx="424119" cy="315125"/>
          </a:xfrm>
          <a:prstGeom prst="mathEqual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3" name="Znak plus 12">
            <a:extLst>
              <a:ext uri="{FF2B5EF4-FFF2-40B4-BE49-F238E27FC236}">
                <a16:creationId xmlns:a16="http://schemas.microsoft.com/office/drawing/2014/main" id="{3A9EEF6E-7DB7-42F5-AD08-44DA81AA3373}"/>
              </a:ext>
            </a:extLst>
          </p:cNvPr>
          <p:cNvSpPr/>
          <p:nvPr/>
        </p:nvSpPr>
        <p:spPr>
          <a:xfrm>
            <a:off x="4025837" y="4203027"/>
            <a:ext cx="319108" cy="313789"/>
          </a:xfrm>
          <a:prstGeom prst="mathPlu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63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0" y="200353"/>
            <a:ext cx="11656541" cy="964734"/>
          </a:xfrm>
        </p:spPr>
        <p:txBody>
          <a:bodyPr>
            <a:noAutofit/>
          </a:bodyPr>
          <a:lstStyle/>
          <a:p>
            <a:pPr algn="ctr"/>
            <a:r>
              <a:rPr lang="pl-PL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DOCHODY POWIATU MIELECKIEGO</a:t>
            </a:r>
            <a:br>
              <a:rPr lang="pl-PL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Plan – 167 200 000 zł  </a:t>
            </a:r>
            <a:br>
              <a:rPr lang="pl-PL" sz="4400" b="1" dirty="0">
                <a:solidFill>
                  <a:srgbClr val="162F4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endParaRPr lang="pl-PL" sz="4400" dirty="0">
              <a:solidFill>
                <a:srgbClr val="162F4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E484E960-DD8E-4571-B570-DDB44C05E8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9706" y="1554328"/>
            <a:ext cx="737720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pl-PL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dochody bieżące  </a:t>
            </a:r>
            <a:r>
              <a:rPr lang="pl-PL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 152 468 353 </a:t>
            </a:r>
            <a:r>
              <a:rPr lang="pl-PL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zł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pl-PL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dochody majątkowe  </a:t>
            </a:r>
            <a:r>
              <a:rPr lang="pl-PL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 14 731 647 </a:t>
            </a:r>
            <a:r>
              <a:rPr lang="pl-PL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zł</a:t>
            </a:r>
          </a:p>
        </p:txBody>
      </p:sp>
      <p:graphicFrame>
        <p:nvGraphicFramePr>
          <p:cNvPr id="5" name="Wykres 4">
            <a:extLst>
              <a:ext uri="{FF2B5EF4-FFF2-40B4-BE49-F238E27FC236}">
                <a16:creationId xmlns:a16="http://schemas.microsoft.com/office/drawing/2014/main" id="{8078C78F-F80B-4B4D-8D24-F7B0FC7F25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254771"/>
              </p:ext>
            </p:extLst>
          </p:nvPr>
        </p:nvGraphicFramePr>
        <p:xfrm>
          <a:off x="1963777" y="2754657"/>
          <a:ext cx="8970607" cy="43381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27889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dtytuł 2">
            <a:extLst>
              <a:ext uri="{FF2B5EF4-FFF2-40B4-BE49-F238E27FC236}">
                <a16:creationId xmlns:a16="http://schemas.microsoft.com/office/drawing/2014/main" id="{2811CA8D-5D45-4E61-9A5C-ED1166F11A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8210" y="246817"/>
            <a:ext cx="11235580" cy="964734"/>
          </a:xfrm>
        </p:spPr>
        <p:txBody>
          <a:bodyPr>
            <a:noAutofit/>
          </a:bodyPr>
          <a:lstStyle/>
          <a:p>
            <a:pPr algn="ctr"/>
            <a:r>
              <a:rPr lang="pl-PL" sz="6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Źródła dochodów </a:t>
            </a:r>
            <a:br>
              <a:rPr lang="pl-PL" sz="6000" b="1" dirty="0">
                <a:solidFill>
                  <a:srgbClr val="162F4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Batang" panose="02030600000101010101" pitchFamily="18" charset="-127"/>
              </a:rPr>
            </a:br>
            <a:endParaRPr lang="pl-PL" sz="6000" dirty="0">
              <a:solidFill>
                <a:srgbClr val="162F4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graphicFrame>
        <p:nvGraphicFramePr>
          <p:cNvPr id="12" name="Wykres 11">
            <a:extLst>
              <a:ext uri="{FF2B5EF4-FFF2-40B4-BE49-F238E27FC236}">
                <a16:creationId xmlns:a16="http://schemas.microsoft.com/office/drawing/2014/main" id="{0C1E3AFF-7009-48D6-B61E-5BC6501B27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35398440"/>
              </p:ext>
            </p:extLst>
          </p:nvPr>
        </p:nvGraphicFramePr>
        <p:xfrm>
          <a:off x="-105747" y="1211551"/>
          <a:ext cx="12297747" cy="5452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3161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189470" y="465410"/>
            <a:ext cx="11656541" cy="964734"/>
          </a:xfrm>
        </p:spPr>
        <p:txBody>
          <a:bodyPr>
            <a:noAutofit/>
          </a:bodyPr>
          <a:lstStyle/>
          <a:p>
            <a:pPr algn="ctr"/>
            <a:r>
              <a:rPr lang="pl-PL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Udział procentowy poszczególnych źródeł </a:t>
            </a:r>
            <a:br>
              <a:rPr lang="pl-PL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Batang" panose="02030600000101010101" pitchFamily="18" charset="-127"/>
              </a:rPr>
            </a:br>
            <a:endParaRPr lang="pl-PL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graphicFrame>
        <p:nvGraphicFramePr>
          <p:cNvPr id="5" name="Wykres 4">
            <a:extLst>
              <a:ext uri="{FF2B5EF4-FFF2-40B4-BE49-F238E27FC236}">
                <a16:creationId xmlns:a16="http://schemas.microsoft.com/office/drawing/2014/main" id="{8078C78F-F80B-4B4D-8D24-F7B0FC7F25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92011472"/>
              </p:ext>
            </p:extLst>
          </p:nvPr>
        </p:nvGraphicFramePr>
        <p:xfrm>
          <a:off x="641479" y="465410"/>
          <a:ext cx="10909041" cy="71118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2678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2">
            <a:extLst>
              <a:ext uri="{FF2B5EF4-FFF2-40B4-BE49-F238E27FC236}">
                <a16:creationId xmlns:a16="http://schemas.microsoft.com/office/drawing/2014/main" id="{2A0208B5-3A29-4A26-A164-3314554372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616" y="131807"/>
            <a:ext cx="12010767" cy="6366983"/>
          </a:xfrm>
        </p:spPr>
        <p:txBody>
          <a:bodyPr>
            <a:noAutofit/>
          </a:bodyPr>
          <a:lstStyle/>
          <a:p>
            <a:r>
              <a:rPr lang="pl-PL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Źródła dochodów </a:t>
            </a:r>
          </a:p>
          <a:p>
            <a:endParaRPr lang="pl-PL" sz="1000" b="1" u="sng" dirty="0">
              <a:solidFill>
                <a:srgbClr val="E9D7D7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algn="l"/>
            <a:r>
              <a:rPr lang="pl-PL" sz="2000" b="1" u="sng" dirty="0">
                <a:solidFill>
                  <a:srgbClr val="E9D7D7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Subwencja ogólna </a:t>
            </a:r>
            <a:r>
              <a:rPr lang="pl-PL" sz="2000" b="1" dirty="0">
                <a:solidFill>
                  <a:srgbClr val="E9D7D7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w kwocie 82 776 087 złotych, w tym:</a:t>
            </a:r>
            <a:r>
              <a:rPr lang="pl-PL" sz="2000" dirty="0">
                <a:solidFill>
                  <a:srgbClr val="E9D7D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pl-PL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część oświatowa – 73 072 694 zł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pl-PL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część wyrównawcza – 9 236 783 zł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pl-PL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część równoważąca – 466 610 zł</a:t>
            </a:r>
          </a:p>
          <a:p>
            <a:pPr algn="l"/>
            <a:r>
              <a:rPr lang="pl-PL" sz="2000" b="1" u="sng" dirty="0">
                <a:solidFill>
                  <a:srgbClr val="E9D7D7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Dochody własne </a:t>
            </a:r>
            <a:r>
              <a:rPr lang="pl-PL" sz="2000" b="1" dirty="0">
                <a:solidFill>
                  <a:srgbClr val="E9D7D7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w kwocie 66 565 243 złotych, w szczególności:</a:t>
            </a:r>
          </a:p>
          <a:p>
            <a:pPr marL="285750" indent="-285750" algn="l" fontAlgn="ctr">
              <a:buFont typeface="Wingdings" panose="05000000000000000000" pitchFamily="2" charset="2"/>
              <a:buChar char="Ø"/>
            </a:pPr>
            <a:r>
              <a:rPr lang="pl-PL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udziały we wpływach z podatku dochodowego od osób fizycznych i prawnych – 32 350 544 zł</a:t>
            </a:r>
          </a:p>
          <a:p>
            <a:pPr marL="285750" indent="-285750" algn="l" fontAlgn="ctr">
              <a:buFont typeface="Wingdings" panose="05000000000000000000" pitchFamily="2" charset="2"/>
              <a:buChar char="Ø"/>
            </a:pPr>
            <a:r>
              <a:rPr lang="pl-PL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środki pochodzące z budżetu Unii Europejskiej – 4 375 576,40 zł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pl-PL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tytułu świadczenia usług (głównie odpłatności za pobyt mieszkańców w Domu Pomocy Społecznej) – 8 189 810 zł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pl-PL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Rządowy Fundusz Polski Ład – 13 274 350 zł</a:t>
            </a:r>
          </a:p>
          <a:p>
            <a:pPr algn="l"/>
            <a:r>
              <a:rPr lang="pl-PL" sz="2000" b="1" u="sng" dirty="0">
                <a:solidFill>
                  <a:srgbClr val="E9D7D7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Dotacje celowe budżetu państwa </a:t>
            </a:r>
            <a:r>
              <a:rPr lang="pl-PL" sz="2000" b="1" dirty="0">
                <a:solidFill>
                  <a:srgbClr val="E9D7D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kwocie 17 858 670 złotych z przeznaczeniem na:</a:t>
            </a:r>
          </a:p>
          <a:p>
            <a:pPr marL="285750" lvl="0" indent="-28575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bieżące funkcjonowanie Powiatowego Inspektoratu Nadzoru Budowlanego, Komendy Powiatowej Państwowej Straży Pożarnej, Domu Pomocy Społecznej, Środowiskowego Domu Samopomocy, Powiatowego Zespołu ds. Orzekania </a:t>
            </a:r>
            <a:br>
              <a:rPr lang="pl-PL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Niepełnosprawności, gospodarowanie gruntami i nieruchomościami Skarbu Państwa, kwalifikację wojskową, nieodpłatną pomoc prawną, opłacenie składki zdrowotnej za osoby bezrobotne, realizację programu Rodzina 500+</a:t>
            </a:r>
            <a:endParaRPr lang="pl-PL" sz="1400" dirty="0">
              <a:latin typeface="Garamond" panose="02020404030301010803" pitchFamily="18" charset="0"/>
            </a:endParaRPr>
          </a:p>
          <a:p>
            <a:pPr fontAlgn="ctr"/>
            <a:endParaRPr lang="pl-PL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Batang" panose="02030600000101010101" pitchFamily="18" charset="-127"/>
            </a:endParaRPr>
          </a:p>
          <a:p>
            <a:pPr algn="l"/>
            <a:endParaRPr lang="pl-PL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Batang" panose="02030600000101010101" pitchFamily="18" charset="-127"/>
            </a:endParaRPr>
          </a:p>
          <a:p>
            <a:pPr algn="l"/>
            <a:endParaRPr lang="pl-PL" sz="1400" dirty="0">
              <a:solidFill>
                <a:schemeClr val="tx1"/>
              </a:solidFill>
              <a:latin typeface="Garamond" panose="02020404030301010803" pitchFamily="18" charset="0"/>
              <a:ea typeface="Batang" panose="02030600000101010101" pitchFamily="18" charset="-127"/>
            </a:endParaRPr>
          </a:p>
          <a:p>
            <a:pPr algn="l"/>
            <a:endParaRPr lang="pl-PL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Batang" panose="02030600000101010101" pitchFamily="18" charset="-127"/>
            </a:endParaRPr>
          </a:p>
          <a:p>
            <a:endParaRPr lang="pl-PL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Batang" panose="02030600000101010101" pitchFamily="18" charset="-127"/>
            </a:endParaRPr>
          </a:p>
          <a:p>
            <a:endParaRPr lang="pl-PL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Batang" panose="02030600000101010101" pitchFamily="18" charset="-127"/>
            </a:endParaRPr>
          </a:p>
          <a:p>
            <a:endParaRPr lang="pl-PL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Batang" panose="02030600000101010101" pitchFamily="18" charset="-127"/>
            </a:endParaRPr>
          </a:p>
          <a:p>
            <a:r>
              <a:rPr lang="pl-PL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Batang" panose="02030600000101010101" pitchFamily="18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7267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0" y="200353"/>
            <a:ext cx="11656541" cy="964734"/>
          </a:xfrm>
        </p:spPr>
        <p:txBody>
          <a:bodyPr>
            <a:noAutofit/>
          </a:bodyPr>
          <a:lstStyle/>
          <a:p>
            <a:pPr algn="ctr"/>
            <a:r>
              <a:rPr lang="pl-PL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WYDATKI POWIATU MIELECKIEGO</a:t>
            </a:r>
            <a:br>
              <a:rPr lang="pl-PL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Plan – 185 400 000  zł  </a:t>
            </a:r>
            <a:br>
              <a:rPr lang="pl-PL" sz="4400" b="1" dirty="0">
                <a:solidFill>
                  <a:srgbClr val="162F4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endParaRPr lang="pl-PL" sz="4400" dirty="0">
              <a:solidFill>
                <a:srgbClr val="162F4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E484E960-DD8E-4571-B570-DDB44C05E8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9706" y="1554328"/>
            <a:ext cx="737720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pl-PL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wydatki bieżące  </a:t>
            </a:r>
            <a:r>
              <a:rPr lang="pl-PL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pl-PL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152 329 317 </a:t>
            </a:r>
            <a:r>
              <a:rPr lang="pl-PL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zł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pl-PL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wydatki majątkowe  </a:t>
            </a:r>
            <a:r>
              <a:rPr lang="pl-PL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pl-PL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33 070 683 </a:t>
            </a:r>
            <a:r>
              <a:rPr lang="pl-PL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zł</a:t>
            </a:r>
          </a:p>
        </p:txBody>
      </p:sp>
      <p:graphicFrame>
        <p:nvGraphicFramePr>
          <p:cNvPr id="5" name="Wykres 4">
            <a:extLst>
              <a:ext uri="{FF2B5EF4-FFF2-40B4-BE49-F238E27FC236}">
                <a16:creationId xmlns:a16="http://schemas.microsoft.com/office/drawing/2014/main" id="{8078C78F-F80B-4B4D-8D24-F7B0FC7F25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24370221"/>
              </p:ext>
            </p:extLst>
          </p:nvPr>
        </p:nvGraphicFramePr>
        <p:xfrm>
          <a:off x="1963777" y="2754657"/>
          <a:ext cx="8970607" cy="43381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78374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2EE843F8-F854-4BA8-ADB7-0E214EE2BA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1714464"/>
              </p:ext>
            </p:extLst>
          </p:nvPr>
        </p:nvGraphicFramePr>
        <p:xfrm>
          <a:off x="439278" y="1075410"/>
          <a:ext cx="10895987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Podtytuł 2">
            <a:extLst>
              <a:ext uri="{FF2B5EF4-FFF2-40B4-BE49-F238E27FC236}">
                <a16:creationId xmlns:a16="http://schemas.microsoft.com/office/drawing/2014/main" id="{7734E655-3C17-4FF8-A623-2BB99497AC46}"/>
              </a:ext>
            </a:extLst>
          </p:cNvPr>
          <p:cNvSpPr txBox="1">
            <a:spLocks/>
          </p:cNvSpPr>
          <p:nvPr/>
        </p:nvSpPr>
        <p:spPr>
          <a:xfrm>
            <a:off x="165172" y="93259"/>
            <a:ext cx="11235580" cy="6938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Wydatki według rodzaju</a:t>
            </a:r>
            <a:endParaRPr lang="pl-PL" sz="6000" dirty="0">
              <a:solidFill>
                <a:srgbClr val="162F4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357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ropla">
  <a:themeElements>
    <a:clrScheme name="Kropl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Krop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rop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3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2183</TotalTime>
  <Words>1208</Words>
  <Application>Microsoft Office PowerPoint</Application>
  <PresentationFormat>Panoramiczny</PresentationFormat>
  <Paragraphs>136</Paragraphs>
  <Slides>24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9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24</vt:i4>
      </vt:variant>
    </vt:vector>
  </HeadingPairs>
  <TitlesOfParts>
    <vt:vector size="35" baseType="lpstr">
      <vt:lpstr>Arial</vt:lpstr>
      <vt:lpstr>Bookman Old Style</vt:lpstr>
      <vt:lpstr>Calibri</vt:lpstr>
      <vt:lpstr>Calibri Light</vt:lpstr>
      <vt:lpstr>Franklin Gothic Medium</vt:lpstr>
      <vt:lpstr>Garamond</vt:lpstr>
      <vt:lpstr>Times New Roman</vt:lpstr>
      <vt:lpstr>Tw Cen MT</vt:lpstr>
      <vt:lpstr>Wingdings</vt:lpstr>
      <vt:lpstr>Motyw pakietu Office</vt:lpstr>
      <vt:lpstr>Kropla</vt:lpstr>
      <vt:lpstr>     BUDŻET  POWIATU MIELECKIEGO  NA ROK 2022</vt:lpstr>
      <vt:lpstr>          BUDŻET – podstawowe założenia      </vt:lpstr>
      <vt:lpstr>         Zasada zrównoważenia budżetu                                        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BUDŻET POWIATU MIELECKIEGO  NA ROK 2021</dc:title>
  <dc:creator>RENATA.GODEK</dc:creator>
  <cp:lastModifiedBy>RENATA.GODEK</cp:lastModifiedBy>
  <cp:revision>162</cp:revision>
  <cp:lastPrinted>2021-12-14T12:02:08Z</cp:lastPrinted>
  <dcterms:created xsi:type="dcterms:W3CDTF">2020-12-02T12:58:02Z</dcterms:created>
  <dcterms:modified xsi:type="dcterms:W3CDTF">2021-12-17T07:00:57Z</dcterms:modified>
</cp:coreProperties>
</file>