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8" r:id="rId2"/>
  </p:sldMasterIdLst>
  <p:notesMasterIdLst>
    <p:notesMasterId r:id="rId27"/>
  </p:notesMasterIdLst>
  <p:handoutMasterIdLst>
    <p:handoutMasterId r:id="rId28"/>
  </p:handoutMasterIdLst>
  <p:sldIdLst>
    <p:sldId id="267" r:id="rId3"/>
    <p:sldId id="269" r:id="rId4"/>
    <p:sldId id="268" r:id="rId5"/>
    <p:sldId id="292" r:id="rId6"/>
    <p:sldId id="329" r:id="rId7"/>
    <p:sldId id="271" r:id="rId8"/>
    <p:sldId id="272" r:id="rId9"/>
    <p:sldId id="330" r:id="rId10"/>
    <p:sldId id="273" r:id="rId11"/>
    <p:sldId id="274" r:id="rId12"/>
    <p:sldId id="295" r:id="rId13"/>
    <p:sldId id="296" r:id="rId14"/>
    <p:sldId id="300" r:id="rId15"/>
    <p:sldId id="331" r:id="rId16"/>
    <p:sldId id="305" r:id="rId17"/>
    <p:sldId id="310" r:id="rId18"/>
    <p:sldId id="332" r:id="rId19"/>
    <p:sldId id="333" r:id="rId20"/>
    <p:sldId id="312" r:id="rId21"/>
    <p:sldId id="302" r:id="rId22"/>
    <p:sldId id="316" r:id="rId23"/>
    <p:sldId id="319" r:id="rId24"/>
    <p:sldId id="334" r:id="rId25"/>
    <p:sldId id="328" r:id="rId2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C357"/>
    <a:srgbClr val="5CF248"/>
    <a:srgbClr val="A8E2BF"/>
    <a:srgbClr val="3BD52F"/>
    <a:srgbClr val="15EF78"/>
    <a:srgbClr val="3DC75E"/>
    <a:srgbClr val="07364D"/>
    <a:srgbClr val="2A858A"/>
    <a:srgbClr val="8FD9DD"/>
    <a:srgbClr val="25AB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498" y="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09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2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3BD52F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rgbClr val="A8E2BF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0.26970880047144519"/>
                  <c:y val="6.154408070970960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9363017635721576E-2"/>
                  <c:y val="-0.2259188296971577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162F4E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dochody bieżące</c:v>
                </c:pt>
                <c:pt idx="1">
                  <c:v>dochody majątkowe</c:v>
                </c:pt>
              </c:strCache>
            </c:strRef>
          </c:cat>
          <c:val>
            <c:numRef>
              <c:f>Arkusz1!$B$2:$B$3</c:f>
              <c:numCache>
                <c:formatCode>#\ ##0.00_ ;\-#\ ##0.00\ </c:formatCode>
                <c:ptCount val="2"/>
                <c:pt idx="0">
                  <c:v>131024187</c:v>
                </c:pt>
                <c:pt idx="1">
                  <c:v>8116393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2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spPr>
            <a:solidFill>
              <a:srgbClr val="3BD52F"/>
            </a:solidFill>
          </c:spPr>
          <c:explosion val="6"/>
          <c:dPt>
            <c:idx val="0"/>
            <c:bubble3D val="0"/>
            <c:spPr>
              <a:solidFill>
                <a:srgbClr val="3BD52F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rgbClr val="5CF248"/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15EF78"/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rgbClr val="3DC75E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0.21909848181119973"/>
                  <c:y val="0.1736145936599125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162F4E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Arkusz1!$A$2:$A$6</c:f>
              <c:strCache>
                <c:ptCount val="5"/>
                <c:pt idx="0">
                  <c:v>subwencja</c:v>
                </c:pt>
                <c:pt idx="1">
                  <c:v>dotacje celowe</c:v>
                </c:pt>
                <c:pt idx="2">
                  <c:v>udział w podatkach</c:v>
                </c:pt>
                <c:pt idx="3">
                  <c:v>pozostałe dochody</c:v>
                </c:pt>
                <c:pt idx="4">
                  <c:v>środki europejskie</c:v>
                </c:pt>
              </c:strCache>
            </c:strRef>
          </c:cat>
          <c:val>
            <c:numRef>
              <c:f>Arkusz1!$B$2:$B$6</c:f>
              <c:numCache>
                <c:formatCode>#\ ##0.00_ ;\-#\ ##0.00\ </c:formatCode>
                <c:ptCount val="5"/>
                <c:pt idx="0">
                  <c:v>64917687</c:v>
                </c:pt>
                <c:pt idx="1">
                  <c:v>15475876</c:v>
                </c:pt>
                <c:pt idx="2">
                  <c:v>28595658</c:v>
                </c:pt>
                <c:pt idx="3">
                  <c:v>18979360</c:v>
                </c:pt>
                <c:pt idx="4">
                  <c:v>11171999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20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3BD52F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rgbClr val="A8E2BF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0.21909848181119973"/>
                  <c:y val="0.17361459365991255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162F4E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Arkusz1!$A$2:$A$3</c:f>
              <c:strCache>
                <c:ptCount val="2"/>
                <c:pt idx="0">
                  <c:v>wydatki bieżące</c:v>
                </c:pt>
                <c:pt idx="1">
                  <c:v>wydatki majątkowe</c:v>
                </c:pt>
              </c:strCache>
            </c:strRef>
          </c:cat>
          <c:val>
            <c:numRef>
              <c:f>Arkusz1!$B$2:$B$3</c:f>
              <c:numCache>
                <c:formatCode>#\ ##0.00_ ;\-#\ ##0.00\ </c:formatCode>
                <c:ptCount val="2"/>
                <c:pt idx="0">
                  <c:v>125669644</c:v>
                </c:pt>
                <c:pt idx="1">
                  <c:v>26070936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19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1973886959419966E-3"/>
          <c:y val="1.1826968720647201E-3"/>
          <c:w val="0.99126893308150943"/>
          <c:h val="0.99881721179916183"/>
        </c:manualLayout>
      </c:layout>
      <c:pie3D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Kolumna1</c:v>
                </c:pt>
              </c:strCache>
            </c:strRef>
          </c:tx>
          <c:explosion val="6"/>
          <c:dPt>
            <c:idx val="0"/>
            <c:bubble3D val="0"/>
            <c:spPr>
              <a:solidFill>
                <a:srgbClr val="3DC75E"/>
              </a:solidFill>
              <a:ln>
                <a:noFill/>
              </a:ln>
              <a:effectLst/>
              <a:sp3d/>
            </c:spPr>
          </c:dPt>
          <c:dPt>
            <c:idx val="1"/>
            <c:bubble3D val="0"/>
            <c:spPr>
              <a:solidFill>
                <a:srgbClr val="15EF78"/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3BD52F"/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41C357"/>
              </a:soli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rgbClr val="A8E2BF"/>
              </a:solidFill>
              <a:ln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rgbClr val="5CF248"/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0.261083068064901"/>
                  <c:y val="2.099159227341303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1774392217289872"/>
                  <c:y val="2.1000624682865408E-3"/>
                </c:manualLayout>
              </c:layout>
              <c:tx>
                <c:rich>
                  <a:bodyPr/>
                  <a:lstStyle/>
                  <a:p>
                    <a:r>
                      <a:rPr lang="pl-PL" dirty="0" smtClean="0"/>
                      <a:t>Polityka i pomoc społeczna</a:t>
                    </a:r>
                    <a:r>
                      <a:rPr lang="pl-PL" baseline="0" dirty="0" smtClean="0"/>
                      <a:t>, rodzina</a:t>
                    </a:r>
                  </a:p>
                  <a:p>
                    <a:r>
                      <a:rPr lang="pl-PL" baseline="0" dirty="0" smtClean="0"/>
                      <a:t>12% </a:t>
                    </a:r>
                    <a:br>
                      <a:rPr lang="pl-PL" baseline="0" dirty="0" smtClean="0"/>
                    </a:br>
                    <a:endParaRPr lang="pl-PL" baseline="0" dirty="0" smtClean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0702868763374236E-2"/>
                  <c:y val="-9.117429471109930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8313762238978166E-2"/>
                  <c:y val="2.727809629497940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9.4518483453529312E-2"/>
                  <c:y val="-0.25742555930869693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 smtClean="0"/>
                      <a:t>pozostałe</a:t>
                    </a:r>
                    <a:r>
                      <a:rPr lang="en-US" dirty="0" smtClean="0"/>
                      <a:t> </a:t>
                    </a:r>
                    <a:r>
                      <a:rPr lang="en-US" dirty="0" err="1"/>
                      <a:t>wydatki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2</a:t>
                    </a:r>
                    <a:r>
                      <a:rPr lang="pl-PL" dirty="0" smtClean="0"/>
                      <a:t>2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3295261879114938E-2"/>
                  <c:y val="-0.2945692864084328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162F4E"/>
                      </a:solidFill>
                      <a:latin typeface="Garamond" panose="02020404030301010803" pitchFamily="18" charset="0"/>
                      <a:ea typeface="+mn-ea"/>
                      <a:cs typeface="+mn-cs"/>
                    </a:defRPr>
                  </a:pPr>
                  <a:endParaRPr lang="pl-PL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052735686373014"/>
                      <c:h val="0.1317511883951166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162F4E"/>
                    </a:solidFill>
                    <a:latin typeface="Garamond" panose="02020404030301010803" pitchFamily="18" charset="0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Arkusz1!$A$2:$A$7</c:f>
              <c:strCache>
                <c:ptCount val="6"/>
                <c:pt idx="0">
                  <c:v>edukacja</c:v>
                </c:pt>
                <c:pt idx="1">
                  <c:v>polityka i pomoc społeczna</c:v>
                </c:pt>
                <c:pt idx="2">
                  <c:v>bezpieczeństwo publiczne</c:v>
                </c:pt>
                <c:pt idx="3">
                  <c:v>transport i łączność</c:v>
                </c:pt>
                <c:pt idx="4">
                  <c:v>pozostałe wydatki</c:v>
                </c:pt>
                <c:pt idx="5">
                  <c:v>ochrona zdrowia</c:v>
                </c:pt>
              </c:strCache>
            </c:strRef>
          </c:cat>
          <c:val>
            <c:numRef>
              <c:f>Arkusz1!$B$2:$B$7</c:f>
              <c:numCache>
                <c:formatCode>#\ ##0.00_ ;\-#\ ##0.00\ </c:formatCode>
                <c:ptCount val="6"/>
                <c:pt idx="0">
                  <c:v>66841402</c:v>
                </c:pt>
                <c:pt idx="1">
                  <c:v>19198786</c:v>
                </c:pt>
                <c:pt idx="2">
                  <c:v>7691500</c:v>
                </c:pt>
                <c:pt idx="3">
                  <c:v>12499803</c:v>
                </c:pt>
                <c:pt idx="4">
                  <c:v>31050856</c:v>
                </c:pt>
                <c:pt idx="5">
                  <c:v>9201979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948915644013766E-2"/>
          <c:y val="5.1400554097404488E-2"/>
          <c:w val="0.69265880287147463"/>
          <c:h val="0.78278032954214061"/>
        </c:manualLayout>
      </c:layout>
      <c:lineChart>
        <c:grouping val="standard"/>
        <c:varyColors val="0"/>
        <c:ser>
          <c:idx val="0"/>
          <c:order val="0"/>
          <c:tx>
            <c:strRef>
              <c:f>Arkusz1!$C$3</c:f>
              <c:strCache>
                <c:ptCount val="1"/>
                <c:pt idx="0">
                  <c:v>wskaźnik planowanej łącznej kwoty spłaty zobowiązań</c:v>
                </c:pt>
              </c:strCache>
            </c:strRef>
          </c:tx>
          <c:spPr>
            <a:ln>
              <a:solidFill>
                <a:srgbClr val="41C357"/>
              </a:solidFill>
            </a:ln>
          </c:spPr>
          <c:marker>
            <c:symbol val="none"/>
          </c:marker>
          <c:cat>
            <c:strRef>
              <c:f>Arkusz1!$B$3:$B$18</c:f>
              <c:strCache>
                <c:ptCount val="16"/>
                <c:pt idx="0">
                  <c:v>Rok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</c:strCache>
            </c:strRef>
          </c:cat>
          <c:val>
            <c:numRef>
              <c:f>Arkusz1!$C$4:$C$18</c:f>
              <c:numCache>
                <c:formatCode>0.00%</c:formatCode>
                <c:ptCount val="15"/>
                <c:pt idx="0">
                  <c:v>2.1100000000000001E-2</c:v>
                </c:pt>
                <c:pt idx="1">
                  <c:v>1.44E-2</c:v>
                </c:pt>
                <c:pt idx="2">
                  <c:v>1.9099999999999999E-2</c:v>
                </c:pt>
                <c:pt idx="3">
                  <c:v>1.9900000000000001E-2</c:v>
                </c:pt>
                <c:pt idx="4">
                  <c:v>2.3400000000000001E-2</c:v>
                </c:pt>
                <c:pt idx="5">
                  <c:v>2.07E-2</c:v>
                </c:pt>
                <c:pt idx="6">
                  <c:v>2.01E-2</c:v>
                </c:pt>
                <c:pt idx="7">
                  <c:v>1.9699999999999999E-2</c:v>
                </c:pt>
                <c:pt idx="8">
                  <c:v>1.9400000000000001E-2</c:v>
                </c:pt>
                <c:pt idx="9">
                  <c:v>1.9E-2</c:v>
                </c:pt>
                <c:pt idx="10">
                  <c:v>1.8599999999999998E-2</c:v>
                </c:pt>
                <c:pt idx="11">
                  <c:v>1.8499999999999999E-2</c:v>
                </c:pt>
                <c:pt idx="12">
                  <c:v>1.8100000000000002E-2</c:v>
                </c:pt>
                <c:pt idx="13">
                  <c:v>1.77E-2</c:v>
                </c:pt>
                <c:pt idx="14">
                  <c:v>1.7000000000000001E-2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Arkusz1!$D$3</c:f>
              <c:strCache>
                <c:ptCount val="1"/>
                <c:pt idx="0">
                  <c:v>dopuszczalny wskaźnik spłaty zobowiązań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Arkusz1!$B$3:$B$18</c:f>
              <c:strCache>
                <c:ptCount val="16"/>
                <c:pt idx="0">
                  <c:v>Rok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</c:strCache>
            </c:strRef>
          </c:cat>
          <c:val>
            <c:numRef>
              <c:f>Arkusz1!$D$4:$D$18</c:f>
              <c:numCache>
                <c:formatCode>0.00%</c:formatCode>
                <c:ptCount val="15"/>
                <c:pt idx="0">
                  <c:v>3.5099999999999999E-2</c:v>
                </c:pt>
                <c:pt idx="1">
                  <c:v>2.7699999999999999E-2</c:v>
                </c:pt>
                <c:pt idx="2">
                  <c:v>4.87E-2</c:v>
                </c:pt>
                <c:pt idx="3">
                  <c:v>7.5800000000000006E-2</c:v>
                </c:pt>
                <c:pt idx="4">
                  <c:v>7.1900000000000006E-2</c:v>
                </c:pt>
                <c:pt idx="5">
                  <c:v>4.0399999999999998E-2</c:v>
                </c:pt>
                <c:pt idx="6">
                  <c:v>3.7400000000000003E-2</c:v>
                </c:pt>
                <c:pt idx="7">
                  <c:v>2.63E-2</c:v>
                </c:pt>
                <c:pt idx="8">
                  <c:v>2.4199999999999999E-2</c:v>
                </c:pt>
                <c:pt idx="9">
                  <c:v>2.3400000000000001E-2</c:v>
                </c:pt>
                <c:pt idx="10">
                  <c:v>2.3400000000000001E-2</c:v>
                </c:pt>
                <c:pt idx="11">
                  <c:v>2.3400000000000001E-2</c:v>
                </c:pt>
                <c:pt idx="12">
                  <c:v>2.3400000000000001E-2</c:v>
                </c:pt>
                <c:pt idx="13">
                  <c:v>2.3400000000000001E-2</c:v>
                </c:pt>
                <c:pt idx="14">
                  <c:v>2.3400000000000001E-2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5341472"/>
        <c:axId val="305341864"/>
      </c:lineChart>
      <c:catAx>
        <c:axId val="305341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05341864"/>
        <c:crosses val="autoZero"/>
        <c:auto val="1"/>
        <c:lblAlgn val="ctr"/>
        <c:lblOffset val="100"/>
        <c:noMultiLvlLbl val="0"/>
      </c:catAx>
      <c:valAx>
        <c:axId val="305341864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3053414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967588889223127"/>
          <c:y val="2.9389335542356711E-2"/>
          <c:w val="0.3247698836789677"/>
          <c:h val="0.27510944856693748"/>
        </c:manualLayout>
      </c:layout>
      <c:overlay val="0"/>
      <c:txPr>
        <a:bodyPr/>
        <a:lstStyle/>
        <a:p>
          <a:pPr>
            <a:defRPr sz="1200"/>
          </a:pPr>
          <a:endParaRPr lang="pl-PL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- 63 640 688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290 000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</dgm:ptLst>
  <dgm:cxnLst>
    <dgm:cxn modelId="{4E0986FE-F840-4531-8504-4050150FE200}" type="presOf" srcId="{FFE9C1D3-87F0-4E87-85D2-47B2CFAD3552}" destId="{74427F56-EBE1-4F91-93A5-22054E117911}" srcOrd="0" destOrd="0" presId="urn:microsoft.com/office/officeart/2005/8/layout/list1"/>
    <dgm:cxn modelId="{1B4105E2-DB25-402D-9EDB-FE8A631A57B0}" type="presOf" srcId="{47A64000-EAD7-4EC0-B048-DC19F552F062}" destId="{D9D10B3B-E33E-432D-A066-6B55EFDBD304}" srcOrd="0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38DC05B9-0E4B-4D87-9374-904B936BF21A}" type="presOf" srcId="{F3689056-D00E-4585-97A2-B277100FAB7E}" destId="{3417A489-4476-4944-9000-D29E752675A9}" srcOrd="1" destOrd="0" presId="urn:microsoft.com/office/officeart/2005/8/layout/list1"/>
    <dgm:cxn modelId="{CF3D513E-BA86-4BDA-B0BF-743E38118D66}" type="presOf" srcId="{47A64000-EAD7-4EC0-B048-DC19F552F062}" destId="{A01C2331-1453-4606-9130-8B271FF89174}" srcOrd="1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397807A1-D795-4BFE-BEF5-AC1222E9CB1A}" type="presOf" srcId="{F3689056-D00E-4585-97A2-B277100FAB7E}" destId="{B1E51507-A4D4-41DE-817B-B9142F1633B3}" srcOrd="0" destOrd="0" presId="urn:microsoft.com/office/officeart/2005/8/layout/list1"/>
    <dgm:cxn modelId="{076D5A69-D8BE-4180-A4D1-81D84765CC9C}" type="presParOf" srcId="{74427F56-EBE1-4F91-93A5-22054E117911}" destId="{12BA88B5-D03D-43A0-8AE3-76F4224D3485}" srcOrd="0" destOrd="0" presId="urn:microsoft.com/office/officeart/2005/8/layout/list1"/>
    <dgm:cxn modelId="{7CC5A26F-764B-4D17-BC12-0F6F72AF31A7}" type="presParOf" srcId="{12BA88B5-D03D-43A0-8AE3-76F4224D3485}" destId="{D9D10B3B-E33E-432D-A066-6B55EFDBD304}" srcOrd="0" destOrd="0" presId="urn:microsoft.com/office/officeart/2005/8/layout/list1"/>
    <dgm:cxn modelId="{FFE8BFE9-75A3-4E57-A89E-3D9C70A85175}" type="presParOf" srcId="{12BA88B5-D03D-43A0-8AE3-76F4224D3485}" destId="{A01C2331-1453-4606-9130-8B271FF89174}" srcOrd="1" destOrd="0" presId="urn:microsoft.com/office/officeart/2005/8/layout/list1"/>
    <dgm:cxn modelId="{090F269D-4574-4830-ACC3-87469F9897E2}" type="presParOf" srcId="{74427F56-EBE1-4F91-93A5-22054E117911}" destId="{7BEBCF2A-08C1-4A3C-8B8E-217A6C07E2D1}" srcOrd="1" destOrd="0" presId="urn:microsoft.com/office/officeart/2005/8/layout/list1"/>
    <dgm:cxn modelId="{4A7D7A95-73D5-4649-AE92-ED4697F73B4E}" type="presParOf" srcId="{74427F56-EBE1-4F91-93A5-22054E117911}" destId="{6269311E-7417-4D68-B72B-1E38B0CCEA3F}" srcOrd="2" destOrd="0" presId="urn:microsoft.com/office/officeart/2005/8/layout/list1"/>
    <dgm:cxn modelId="{679B38AE-B8B3-415A-9827-1DE908F818BA}" type="presParOf" srcId="{74427F56-EBE1-4F91-93A5-22054E117911}" destId="{A5601B6D-E6F8-406C-BB93-E8C7F01E10DD}" srcOrd="3" destOrd="0" presId="urn:microsoft.com/office/officeart/2005/8/layout/list1"/>
    <dgm:cxn modelId="{24E7809C-5F0E-4FAD-8A82-2CB4275B792E}" type="presParOf" srcId="{74427F56-EBE1-4F91-93A5-22054E117911}" destId="{A85AB733-546B-47E7-8AA5-97702A636972}" srcOrd="4" destOrd="0" presId="urn:microsoft.com/office/officeart/2005/8/layout/list1"/>
    <dgm:cxn modelId="{F4C5EBA3-CF47-4C69-BC6E-24B77E65D9A6}" type="presParOf" srcId="{A85AB733-546B-47E7-8AA5-97702A636972}" destId="{B1E51507-A4D4-41DE-817B-B9142F1633B3}" srcOrd="0" destOrd="0" presId="urn:microsoft.com/office/officeart/2005/8/layout/list1"/>
    <dgm:cxn modelId="{6D3D002C-088B-4DF3-A38F-F04242607CB9}" type="presParOf" srcId="{A85AB733-546B-47E7-8AA5-97702A636972}" destId="{3417A489-4476-4944-9000-D29E752675A9}" srcOrd="1" destOrd="0" presId="urn:microsoft.com/office/officeart/2005/8/layout/list1"/>
    <dgm:cxn modelId="{3EFA4F14-ABC6-4FA4-BA4A-DDADBD3E2C84}" type="presParOf" srcId="{74427F56-EBE1-4F91-93A5-22054E117911}" destId="{59790F0B-3EFF-48F5-B9F3-ECB9166C7F35}" srcOrd="5" destOrd="0" presId="urn:microsoft.com/office/officeart/2005/8/layout/list1"/>
    <dgm:cxn modelId="{A3EE2DCA-3098-40C3-91F7-91837DB7D221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- 18 132 050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65 828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</dgm:ptLst>
  <dgm:cxnLst>
    <dgm:cxn modelId="{278087C7-D6AC-413A-B2DF-5C84F4AC8EE2}" type="presOf" srcId="{F3689056-D00E-4585-97A2-B277100FAB7E}" destId="{3417A489-4476-4944-9000-D29E752675A9}" srcOrd="1" destOrd="0" presId="urn:microsoft.com/office/officeart/2005/8/layout/list1"/>
    <dgm:cxn modelId="{13B46441-A729-495C-A2A1-289EEE46CA5F}" type="presOf" srcId="{47A64000-EAD7-4EC0-B048-DC19F552F062}" destId="{D9D10B3B-E33E-432D-A066-6B55EFDBD304}" srcOrd="0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BE788B24-5A25-4456-A59C-E6C2F0FCB8DF}" type="presOf" srcId="{F3689056-D00E-4585-97A2-B277100FAB7E}" destId="{B1E51507-A4D4-41DE-817B-B9142F1633B3}" srcOrd="0" destOrd="0" presId="urn:microsoft.com/office/officeart/2005/8/layout/list1"/>
    <dgm:cxn modelId="{4100F7A5-2F7C-4866-9F0A-599CD9E06670}" type="presOf" srcId="{FFE9C1D3-87F0-4E87-85D2-47B2CFAD3552}" destId="{74427F56-EBE1-4F91-93A5-22054E117911}" srcOrd="0" destOrd="0" presId="urn:microsoft.com/office/officeart/2005/8/layout/list1"/>
    <dgm:cxn modelId="{20700166-3859-47CA-8AD0-47DA20F664F9}" type="presOf" srcId="{47A64000-EAD7-4EC0-B048-DC19F552F062}" destId="{A01C2331-1453-4606-9130-8B271FF89174}" srcOrd="1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CB0A3988-C84D-40C3-9918-7FBDD7671CE9}" type="presParOf" srcId="{74427F56-EBE1-4F91-93A5-22054E117911}" destId="{12BA88B5-D03D-43A0-8AE3-76F4224D3485}" srcOrd="0" destOrd="0" presId="urn:microsoft.com/office/officeart/2005/8/layout/list1"/>
    <dgm:cxn modelId="{834FB23C-9354-418D-93F9-2115874F049B}" type="presParOf" srcId="{12BA88B5-D03D-43A0-8AE3-76F4224D3485}" destId="{D9D10B3B-E33E-432D-A066-6B55EFDBD304}" srcOrd="0" destOrd="0" presId="urn:microsoft.com/office/officeart/2005/8/layout/list1"/>
    <dgm:cxn modelId="{1F7DE7B5-DA8A-41F2-9129-8F54E6BF8A42}" type="presParOf" srcId="{12BA88B5-D03D-43A0-8AE3-76F4224D3485}" destId="{A01C2331-1453-4606-9130-8B271FF89174}" srcOrd="1" destOrd="0" presId="urn:microsoft.com/office/officeart/2005/8/layout/list1"/>
    <dgm:cxn modelId="{07C3652A-2B50-49AC-9389-342B0EF2C0B6}" type="presParOf" srcId="{74427F56-EBE1-4F91-93A5-22054E117911}" destId="{7BEBCF2A-08C1-4A3C-8B8E-217A6C07E2D1}" srcOrd="1" destOrd="0" presId="urn:microsoft.com/office/officeart/2005/8/layout/list1"/>
    <dgm:cxn modelId="{54FE365D-B66E-4366-8187-68DE462BD473}" type="presParOf" srcId="{74427F56-EBE1-4F91-93A5-22054E117911}" destId="{6269311E-7417-4D68-B72B-1E38B0CCEA3F}" srcOrd="2" destOrd="0" presId="urn:microsoft.com/office/officeart/2005/8/layout/list1"/>
    <dgm:cxn modelId="{D1DD2F79-3915-4387-B5E7-F4AFE038C1F3}" type="presParOf" srcId="{74427F56-EBE1-4F91-93A5-22054E117911}" destId="{A5601B6D-E6F8-406C-BB93-E8C7F01E10DD}" srcOrd="3" destOrd="0" presId="urn:microsoft.com/office/officeart/2005/8/layout/list1"/>
    <dgm:cxn modelId="{D9A33417-EBF7-4957-9296-C9082AAC7F80}" type="presParOf" srcId="{74427F56-EBE1-4F91-93A5-22054E117911}" destId="{A85AB733-546B-47E7-8AA5-97702A636972}" srcOrd="4" destOrd="0" presId="urn:microsoft.com/office/officeart/2005/8/layout/list1"/>
    <dgm:cxn modelId="{26461FC2-38C3-4FF3-9C79-CBC2EE77E1F1}" type="presParOf" srcId="{A85AB733-546B-47E7-8AA5-97702A636972}" destId="{B1E51507-A4D4-41DE-817B-B9142F1633B3}" srcOrd="0" destOrd="0" presId="urn:microsoft.com/office/officeart/2005/8/layout/list1"/>
    <dgm:cxn modelId="{B8C051A2-2A41-4C11-BAB7-870BC24EA1DD}" type="presParOf" srcId="{A85AB733-546B-47E7-8AA5-97702A636972}" destId="{3417A489-4476-4944-9000-D29E752675A9}" srcOrd="1" destOrd="0" presId="urn:microsoft.com/office/officeart/2005/8/layout/list1"/>
    <dgm:cxn modelId="{60798CF3-F5FC-46E9-B015-54506D301AC5}" type="presParOf" srcId="{74427F56-EBE1-4F91-93A5-22054E117911}" destId="{59790F0B-3EFF-48F5-B9F3-ECB9166C7F35}" srcOrd="5" destOrd="0" presId="urn:microsoft.com/office/officeart/2005/8/layout/list1"/>
    <dgm:cxn modelId="{83D76B14-D765-4316-9EFF-608B476BB815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- 6 005 391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6 286 281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</dgm:ptLst>
  <dgm:cxnLst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5F7A03CC-C090-4A15-A031-BF4E0B671F35}" type="presOf" srcId="{47A64000-EAD7-4EC0-B048-DC19F552F062}" destId="{A01C2331-1453-4606-9130-8B271FF89174}" srcOrd="1" destOrd="0" presId="urn:microsoft.com/office/officeart/2005/8/layout/list1"/>
    <dgm:cxn modelId="{F326F998-931F-40E0-8888-B96AF4BEFAA5}" type="presOf" srcId="{F3689056-D00E-4585-97A2-B277100FAB7E}" destId="{3417A489-4476-4944-9000-D29E752675A9}" srcOrd="1" destOrd="0" presId="urn:microsoft.com/office/officeart/2005/8/layout/list1"/>
    <dgm:cxn modelId="{4BC767A2-E782-4568-A0B2-D9100F0A6336}" type="presOf" srcId="{47A64000-EAD7-4EC0-B048-DC19F552F062}" destId="{D9D10B3B-E33E-432D-A066-6B55EFDBD304}" srcOrd="0" destOrd="0" presId="urn:microsoft.com/office/officeart/2005/8/layout/list1"/>
    <dgm:cxn modelId="{D0394C1D-C1E4-4047-8FA8-293667AA250E}" type="presOf" srcId="{FFE9C1D3-87F0-4E87-85D2-47B2CFAD3552}" destId="{74427F56-EBE1-4F91-93A5-22054E117911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92C8A0D2-62FC-417B-A29B-3739C85997DE}" type="presOf" srcId="{F3689056-D00E-4585-97A2-B277100FAB7E}" destId="{B1E51507-A4D4-41DE-817B-B9142F1633B3}" srcOrd="0" destOrd="0" presId="urn:microsoft.com/office/officeart/2005/8/layout/list1"/>
    <dgm:cxn modelId="{8268B57C-342B-4189-B217-CBAAEE860B2C}" type="presParOf" srcId="{74427F56-EBE1-4F91-93A5-22054E117911}" destId="{12BA88B5-D03D-43A0-8AE3-76F4224D3485}" srcOrd="0" destOrd="0" presId="urn:microsoft.com/office/officeart/2005/8/layout/list1"/>
    <dgm:cxn modelId="{4AB24EB0-CA92-47A9-BD15-7D679CBA461D}" type="presParOf" srcId="{12BA88B5-D03D-43A0-8AE3-76F4224D3485}" destId="{D9D10B3B-E33E-432D-A066-6B55EFDBD304}" srcOrd="0" destOrd="0" presId="urn:microsoft.com/office/officeart/2005/8/layout/list1"/>
    <dgm:cxn modelId="{8B313574-D088-41B1-898E-8187778DE202}" type="presParOf" srcId="{12BA88B5-D03D-43A0-8AE3-76F4224D3485}" destId="{A01C2331-1453-4606-9130-8B271FF89174}" srcOrd="1" destOrd="0" presId="urn:microsoft.com/office/officeart/2005/8/layout/list1"/>
    <dgm:cxn modelId="{28A12C0C-1AD4-4216-B72C-55FB5D2E139F}" type="presParOf" srcId="{74427F56-EBE1-4F91-93A5-22054E117911}" destId="{7BEBCF2A-08C1-4A3C-8B8E-217A6C07E2D1}" srcOrd="1" destOrd="0" presId="urn:microsoft.com/office/officeart/2005/8/layout/list1"/>
    <dgm:cxn modelId="{63884669-FE9E-43F2-A52C-F9EDA9FC9249}" type="presParOf" srcId="{74427F56-EBE1-4F91-93A5-22054E117911}" destId="{6269311E-7417-4D68-B72B-1E38B0CCEA3F}" srcOrd="2" destOrd="0" presId="urn:microsoft.com/office/officeart/2005/8/layout/list1"/>
    <dgm:cxn modelId="{7B72D5A4-5F50-461F-8E51-940536760878}" type="presParOf" srcId="{74427F56-EBE1-4F91-93A5-22054E117911}" destId="{A5601B6D-E6F8-406C-BB93-E8C7F01E10DD}" srcOrd="3" destOrd="0" presId="urn:microsoft.com/office/officeart/2005/8/layout/list1"/>
    <dgm:cxn modelId="{0532102C-31F2-49AC-97CC-C160B4DF7387}" type="presParOf" srcId="{74427F56-EBE1-4F91-93A5-22054E117911}" destId="{A85AB733-546B-47E7-8AA5-97702A636972}" srcOrd="4" destOrd="0" presId="urn:microsoft.com/office/officeart/2005/8/layout/list1"/>
    <dgm:cxn modelId="{CF51B910-DF91-4209-9434-185A3D867BF1}" type="presParOf" srcId="{A85AB733-546B-47E7-8AA5-97702A636972}" destId="{B1E51507-A4D4-41DE-817B-B9142F1633B3}" srcOrd="0" destOrd="0" presId="urn:microsoft.com/office/officeart/2005/8/layout/list1"/>
    <dgm:cxn modelId="{1A4AF702-3146-4365-9F9E-23773303786E}" type="presParOf" srcId="{A85AB733-546B-47E7-8AA5-97702A636972}" destId="{3417A489-4476-4944-9000-D29E752675A9}" srcOrd="1" destOrd="0" presId="urn:microsoft.com/office/officeart/2005/8/layout/list1"/>
    <dgm:cxn modelId="{41DDEE47-BD49-4BEF-A7D2-DECA2B99812C}" type="presParOf" srcId="{74427F56-EBE1-4F91-93A5-22054E117911}" destId="{59790F0B-3EFF-48F5-B9F3-ECB9166C7F35}" srcOrd="5" destOrd="0" presId="urn:microsoft.com/office/officeart/2005/8/layout/list1"/>
    <dgm:cxn modelId="{295C5A3A-766A-4CBF-A8C7-1D53DBB785BE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- 8 061 000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3 434 791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</dgm:ptLst>
  <dgm:cxnLst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2C1384FB-DD87-4E64-B8C7-D10692944C53}" type="presOf" srcId="{F3689056-D00E-4585-97A2-B277100FAB7E}" destId="{3417A489-4476-4944-9000-D29E752675A9}" srcOrd="1" destOrd="0" presId="urn:microsoft.com/office/officeart/2005/8/layout/list1"/>
    <dgm:cxn modelId="{5F8B06BB-4979-4BAF-BFE2-94868BBDC632}" type="presOf" srcId="{47A64000-EAD7-4EC0-B048-DC19F552F062}" destId="{A01C2331-1453-4606-9130-8B271FF89174}" srcOrd="1" destOrd="0" presId="urn:microsoft.com/office/officeart/2005/8/layout/list1"/>
    <dgm:cxn modelId="{D9200B43-6B70-422C-BA23-66E2A16CC271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16478BFB-0DC7-4D24-B3F0-B1E59C684417}" type="presOf" srcId="{FFE9C1D3-87F0-4E87-85D2-47B2CFAD3552}" destId="{74427F56-EBE1-4F91-93A5-22054E117911}" srcOrd="0" destOrd="0" presId="urn:microsoft.com/office/officeart/2005/8/layout/list1"/>
    <dgm:cxn modelId="{B4042043-E00F-4E05-825C-57F2B56B62A2}" type="presOf" srcId="{F3689056-D00E-4585-97A2-B277100FAB7E}" destId="{B1E51507-A4D4-41DE-817B-B9142F1633B3}" srcOrd="0" destOrd="0" presId="urn:microsoft.com/office/officeart/2005/8/layout/list1"/>
    <dgm:cxn modelId="{8037449C-A368-4D27-B66A-469C15102F92}" type="presParOf" srcId="{74427F56-EBE1-4F91-93A5-22054E117911}" destId="{12BA88B5-D03D-43A0-8AE3-76F4224D3485}" srcOrd="0" destOrd="0" presId="urn:microsoft.com/office/officeart/2005/8/layout/list1"/>
    <dgm:cxn modelId="{D4D73A1A-9397-4E60-820A-02E88558B8DC}" type="presParOf" srcId="{12BA88B5-D03D-43A0-8AE3-76F4224D3485}" destId="{D9D10B3B-E33E-432D-A066-6B55EFDBD304}" srcOrd="0" destOrd="0" presId="urn:microsoft.com/office/officeart/2005/8/layout/list1"/>
    <dgm:cxn modelId="{27CB10AE-4017-4FD3-A696-B1F350553D90}" type="presParOf" srcId="{12BA88B5-D03D-43A0-8AE3-76F4224D3485}" destId="{A01C2331-1453-4606-9130-8B271FF89174}" srcOrd="1" destOrd="0" presId="urn:microsoft.com/office/officeart/2005/8/layout/list1"/>
    <dgm:cxn modelId="{683B5122-E83E-4430-AEB7-1CF666736D8A}" type="presParOf" srcId="{74427F56-EBE1-4F91-93A5-22054E117911}" destId="{7BEBCF2A-08C1-4A3C-8B8E-217A6C07E2D1}" srcOrd="1" destOrd="0" presId="urn:microsoft.com/office/officeart/2005/8/layout/list1"/>
    <dgm:cxn modelId="{1492146E-6404-441D-8C44-3FCDE90A85BE}" type="presParOf" srcId="{74427F56-EBE1-4F91-93A5-22054E117911}" destId="{6269311E-7417-4D68-B72B-1E38B0CCEA3F}" srcOrd="2" destOrd="0" presId="urn:microsoft.com/office/officeart/2005/8/layout/list1"/>
    <dgm:cxn modelId="{5603BCB6-C72D-4A87-A2CA-B52D69C0E357}" type="presParOf" srcId="{74427F56-EBE1-4F91-93A5-22054E117911}" destId="{A5601B6D-E6F8-406C-BB93-E8C7F01E10DD}" srcOrd="3" destOrd="0" presId="urn:microsoft.com/office/officeart/2005/8/layout/list1"/>
    <dgm:cxn modelId="{CF661381-58FB-46FE-B748-16CAF61DDE64}" type="presParOf" srcId="{74427F56-EBE1-4F91-93A5-22054E117911}" destId="{A85AB733-546B-47E7-8AA5-97702A636972}" srcOrd="4" destOrd="0" presId="urn:microsoft.com/office/officeart/2005/8/layout/list1"/>
    <dgm:cxn modelId="{35CDCA20-4F61-4386-ABC9-C055ED463847}" type="presParOf" srcId="{A85AB733-546B-47E7-8AA5-97702A636972}" destId="{B1E51507-A4D4-41DE-817B-B9142F1633B3}" srcOrd="0" destOrd="0" presId="urn:microsoft.com/office/officeart/2005/8/layout/list1"/>
    <dgm:cxn modelId="{993F10DC-D314-48D2-9589-49F3BAA43667}" type="presParOf" srcId="{A85AB733-546B-47E7-8AA5-97702A636972}" destId="{3417A489-4476-4944-9000-D29E752675A9}" srcOrd="1" destOrd="0" presId="urn:microsoft.com/office/officeart/2005/8/layout/list1"/>
    <dgm:cxn modelId="{D59C72B9-5173-43FB-A888-0DEC981727BF}" type="presParOf" srcId="{74427F56-EBE1-4F91-93A5-22054E117911}" destId="{59790F0B-3EFF-48F5-B9F3-ECB9166C7F35}" srcOrd="5" destOrd="0" presId="urn:microsoft.com/office/officeart/2005/8/layout/list1"/>
    <dgm:cxn modelId="{CFDAE59C-2D43-48D0-95D3-E4CEB9E4959E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- 2 577 300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5 192 758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</dgm:ptLst>
  <dgm:cxnLst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668BA34E-8587-485E-B645-F14110D8DE8C}" type="presOf" srcId="{F3689056-D00E-4585-97A2-B277100FAB7E}" destId="{3417A489-4476-4944-9000-D29E752675A9}" srcOrd="1" destOrd="0" presId="urn:microsoft.com/office/officeart/2005/8/layout/list1"/>
    <dgm:cxn modelId="{252B6B06-18C2-4C32-AAE5-535FEB60508E}" type="presOf" srcId="{F3689056-D00E-4585-97A2-B277100FAB7E}" destId="{B1E51507-A4D4-41DE-817B-B9142F1633B3}" srcOrd="0" destOrd="0" presId="urn:microsoft.com/office/officeart/2005/8/layout/list1"/>
    <dgm:cxn modelId="{B4994FEE-9824-4BA1-9810-3304A89715AA}" type="presOf" srcId="{47A64000-EAD7-4EC0-B048-DC19F552F062}" destId="{A01C2331-1453-4606-9130-8B271FF89174}" srcOrd="1" destOrd="0" presId="urn:microsoft.com/office/officeart/2005/8/layout/list1"/>
    <dgm:cxn modelId="{453ACC98-379A-4254-82A3-3BD4D011B79C}" type="presOf" srcId="{47A64000-EAD7-4EC0-B048-DC19F552F062}" destId="{D9D10B3B-E33E-432D-A066-6B55EFDBD304}" srcOrd="0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3851B2DA-4292-400F-AAF7-1CEA09F557E4}" type="presOf" srcId="{FFE9C1D3-87F0-4E87-85D2-47B2CFAD3552}" destId="{74427F56-EBE1-4F91-93A5-22054E117911}" srcOrd="0" destOrd="0" presId="urn:microsoft.com/office/officeart/2005/8/layout/list1"/>
    <dgm:cxn modelId="{39C152F2-BF53-4B94-AA1F-E0DDB88009DF}" type="presParOf" srcId="{74427F56-EBE1-4F91-93A5-22054E117911}" destId="{12BA88B5-D03D-43A0-8AE3-76F4224D3485}" srcOrd="0" destOrd="0" presId="urn:microsoft.com/office/officeart/2005/8/layout/list1"/>
    <dgm:cxn modelId="{0E31B545-94CB-4583-8F15-06567509406B}" type="presParOf" srcId="{12BA88B5-D03D-43A0-8AE3-76F4224D3485}" destId="{D9D10B3B-E33E-432D-A066-6B55EFDBD304}" srcOrd="0" destOrd="0" presId="urn:microsoft.com/office/officeart/2005/8/layout/list1"/>
    <dgm:cxn modelId="{6B5CD8BD-1FA6-4B87-990D-446BF4FDBFA5}" type="presParOf" srcId="{12BA88B5-D03D-43A0-8AE3-76F4224D3485}" destId="{A01C2331-1453-4606-9130-8B271FF89174}" srcOrd="1" destOrd="0" presId="urn:microsoft.com/office/officeart/2005/8/layout/list1"/>
    <dgm:cxn modelId="{7E368D55-EB47-4A87-BCCD-2172B15B696C}" type="presParOf" srcId="{74427F56-EBE1-4F91-93A5-22054E117911}" destId="{7BEBCF2A-08C1-4A3C-8B8E-217A6C07E2D1}" srcOrd="1" destOrd="0" presId="urn:microsoft.com/office/officeart/2005/8/layout/list1"/>
    <dgm:cxn modelId="{28F094BA-B680-420F-9A72-50D388B07F1A}" type="presParOf" srcId="{74427F56-EBE1-4F91-93A5-22054E117911}" destId="{6269311E-7417-4D68-B72B-1E38B0CCEA3F}" srcOrd="2" destOrd="0" presId="urn:microsoft.com/office/officeart/2005/8/layout/list1"/>
    <dgm:cxn modelId="{5EA536D5-C82B-4E41-8C0E-7B069CF8EB34}" type="presParOf" srcId="{74427F56-EBE1-4F91-93A5-22054E117911}" destId="{A5601B6D-E6F8-406C-BB93-E8C7F01E10DD}" srcOrd="3" destOrd="0" presId="urn:microsoft.com/office/officeart/2005/8/layout/list1"/>
    <dgm:cxn modelId="{6D2850EB-3A00-4FDE-8600-56DA0E3B02AB}" type="presParOf" srcId="{74427F56-EBE1-4F91-93A5-22054E117911}" destId="{A85AB733-546B-47E7-8AA5-97702A636972}" srcOrd="4" destOrd="0" presId="urn:microsoft.com/office/officeart/2005/8/layout/list1"/>
    <dgm:cxn modelId="{F88E45DE-4612-4B24-AD09-3FBB1B6DB58A}" type="presParOf" srcId="{A85AB733-546B-47E7-8AA5-97702A636972}" destId="{B1E51507-A4D4-41DE-817B-B9142F1633B3}" srcOrd="0" destOrd="0" presId="urn:microsoft.com/office/officeart/2005/8/layout/list1"/>
    <dgm:cxn modelId="{67C5DC11-EBCB-4ED0-93F6-FEB846064028}" type="presParOf" srcId="{A85AB733-546B-47E7-8AA5-97702A636972}" destId="{3417A489-4476-4944-9000-D29E752675A9}" srcOrd="1" destOrd="0" presId="urn:microsoft.com/office/officeart/2005/8/layout/list1"/>
    <dgm:cxn modelId="{B5CD1839-75A1-4A75-A559-EF24CEC909C0}" type="presParOf" srcId="{74427F56-EBE1-4F91-93A5-22054E117911}" destId="{59790F0B-3EFF-48F5-B9F3-ECB9166C7F35}" srcOrd="5" destOrd="0" presId="urn:microsoft.com/office/officeart/2005/8/layout/list1"/>
    <dgm:cxn modelId="{98A16406-C234-4CF9-ABE2-E738D063979D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E9C1D3-87F0-4E87-85D2-47B2CFAD355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7A64000-EAD7-4EC0-B048-DC19F552F062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bieżące  - 27 253 215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A6489DA5-764E-47AF-813B-BE36EF941EEB}" type="parTrans" cxnId="{B681B260-9CCD-40CB-8F35-ED02E5B3006F}">
      <dgm:prSet/>
      <dgm:spPr/>
      <dgm:t>
        <a:bodyPr/>
        <a:lstStyle/>
        <a:p>
          <a:endParaRPr lang="pl-PL"/>
        </a:p>
      </dgm:t>
    </dgm:pt>
    <dgm:pt modelId="{D8BF87AB-00D3-4FDC-8AEF-910C81C85642}" type="sibTrans" cxnId="{B681B260-9CCD-40CB-8F35-ED02E5B3006F}">
      <dgm:prSet/>
      <dgm:spPr/>
      <dgm:t>
        <a:bodyPr/>
        <a:lstStyle/>
        <a:p>
          <a:endParaRPr lang="pl-PL"/>
        </a:p>
      </dgm:t>
    </dgm:pt>
    <dgm:pt modelId="{F3689056-D00E-4585-97A2-B277100FAB7E}">
      <dgm:prSet phldrT="[Tekst]" custT="1"/>
      <dgm:spPr>
        <a:solidFill>
          <a:schemeClr val="accent2">
            <a:lumMod val="75000"/>
          </a:schemeClr>
        </a:solidFill>
        <a:ln>
          <a:solidFill>
            <a:schemeClr val="tx1">
              <a:lumMod val="65000"/>
              <a:lumOff val="35000"/>
            </a:schemeClr>
          </a:solidFill>
        </a:ln>
      </dgm:spPr>
      <dgm:t>
        <a:bodyPr/>
        <a:lstStyle/>
        <a:p>
          <a:r>
            <a:rPr lang="pl-PL" sz="2000" b="1" dirty="0" smtClean="0">
              <a:solidFill>
                <a:schemeClr val="bg1"/>
              </a:solidFill>
              <a:latin typeface="Garamond" panose="02020404030301010803" pitchFamily="18" charset="0"/>
              <a:ea typeface="Batang" panose="02030600000101010101" pitchFamily="18" charset="-127"/>
            </a:rPr>
            <a:t>Wydatki majątkowe – 10 801 278 zł </a:t>
          </a:r>
          <a:endParaRPr lang="pl-PL" sz="2000" b="1" i="1" dirty="0">
            <a:solidFill>
              <a:schemeClr val="bg1"/>
            </a:solidFill>
            <a:latin typeface="Garamond" panose="02020404030301010803" pitchFamily="18" charset="0"/>
            <a:ea typeface="Batang" panose="02030600000101010101" pitchFamily="18" charset="-127"/>
          </a:endParaRPr>
        </a:p>
      </dgm:t>
    </dgm:pt>
    <dgm:pt modelId="{82008CFF-BCF7-44F1-A77B-FC0263B77C53}" type="parTrans" cxnId="{654823F1-2FC9-4A9A-A0D3-48EF1454287C}">
      <dgm:prSet/>
      <dgm:spPr/>
      <dgm:t>
        <a:bodyPr/>
        <a:lstStyle/>
        <a:p>
          <a:endParaRPr lang="pl-PL"/>
        </a:p>
      </dgm:t>
    </dgm:pt>
    <dgm:pt modelId="{0E631AED-9352-4AD4-8E86-4102434BE9B3}" type="sibTrans" cxnId="{654823F1-2FC9-4A9A-A0D3-48EF1454287C}">
      <dgm:prSet/>
      <dgm:spPr/>
      <dgm:t>
        <a:bodyPr/>
        <a:lstStyle/>
        <a:p>
          <a:endParaRPr lang="pl-PL"/>
        </a:p>
      </dgm:t>
    </dgm:pt>
    <dgm:pt modelId="{74427F56-EBE1-4F91-93A5-22054E117911}" type="pres">
      <dgm:prSet presAssocID="{FFE9C1D3-87F0-4E87-85D2-47B2CFAD355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2BA88B5-D03D-43A0-8AE3-76F4224D3485}" type="pres">
      <dgm:prSet presAssocID="{47A64000-EAD7-4EC0-B048-DC19F552F062}" presName="parentLin" presStyleCnt="0"/>
      <dgm:spPr/>
    </dgm:pt>
    <dgm:pt modelId="{D9D10B3B-E33E-432D-A066-6B55EFDBD304}" type="pres">
      <dgm:prSet presAssocID="{47A64000-EAD7-4EC0-B048-DC19F552F062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A01C2331-1453-4606-9130-8B271FF89174}" type="pres">
      <dgm:prSet presAssocID="{47A64000-EAD7-4EC0-B048-DC19F552F062}" presName="parentText" presStyleLbl="node1" presStyleIdx="0" presStyleCnt="2" custScaleX="12851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EBCF2A-08C1-4A3C-8B8E-217A6C07E2D1}" type="pres">
      <dgm:prSet presAssocID="{47A64000-EAD7-4EC0-B048-DC19F552F062}" presName="negativeSpace" presStyleCnt="0"/>
      <dgm:spPr/>
    </dgm:pt>
    <dgm:pt modelId="{6269311E-7417-4D68-B72B-1E38B0CCEA3F}" type="pres">
      <dgm:prSet presAssocID="{47A64000-EAD7-4EC0-B048-DC19F552F062}" presName="childText" presStyleLbl="conFgAcc1" presStyleIdx="0" presStyleCnt="2" custLinFactNeighborX="878" custLinFactNeighborY="18919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  <dgm:pt modelId="{A5601B6D-E6F8-406C-BB93-E8C7F01E10DD}" type="pres">
      <dgm:prSet presAssocID="{D8BF87AB-00D3-4FDC-8AEF-910C81C85642}" presName="spaceBetweenRectangles" presStyleCnt="0"/>
      <dgm:spPr/>
    </dgm:pt>
    <dgm:pt modelId="{A85AB733-546B-47E7-8AA5-97702A636972}" type="pres">
      <dgm:prSet presAssocID="{F3689056-D00E-4585-97A2-B277100FAB7E}" presName="parentLin" presStyleCnt="0"/>
      <dgm:spPr/>
    </dgm:pt>
    <dgm:pt modelId="{B1E51507-A4D4-41DE-817B-B9142F1633B3}" type="pres">
      <dgm:prSet presAssocID="{F3689056-D00E-4585-97A2-B277100FAB7E}" presName="parentLeftMargin" presStyleLbl="node1" presStyleIdx="0" presStyleCnt="2"/>
      <dgm:spPr/>
      <dgm:t>
        <a:bodyPr/>
        <a:lstStyle/>
        <a:p>
          <a:endParaRPr lang="pl-PL"/>
        </a:p>
      </dgm:t>
    </dgm:pt>
    <dgm:pt modelId="{3417A489-4476-4944-9000-D29E752675A9}" type="pres">
      <dgm:prSet presAssocID="{F3689056-D00E-4585-97A2-B277100FAB7E}" presName="parentText" presStyleLbl="node1" presStyleIdx="1" presStyleCnt="2" custScaleX="127807" custLinFactNeighborX="0" custLinFactNeighborY="589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790F0B-3EFF-48F5-B9F3-ECB9166C7F35}" type="pres">
      <dgm:prSet presAssocID="{F3689056-D00E-4585-97A2-B277100FAB7E}" presName="negativeSpace" presStyleCnt="0"/>
      <dgm:spPr/>
    </dgm:pt>
    <dgm:pt modelId="{CD9D31A6-B4BB-4474-9BCF-CEE6332F3DAF}" type="pres">
      <dgm:prSet presAssocID="{F3689056-D00E-4585-97A2-B277100FAB7E}" presName="childText" presStyleLbl="conFgAcc1" presStyleIdx="1" presStyleCnt="2">
        <dgm:presLayoutVars>
          <dgm:bulletEnabled val="1"/>
        </dgm:presLayoutVars>
      </dgm:prSet>
      <dgm:spPr>
        <a:ln>
          <a:prstDash val="sysDot"/>
        </a:ln>
      </dgm:spPr>
      <dgm:t>
        <a:bodyPr/>
        <a:lstStyle/>
        <a:p>
          <a:endParaRPr lang="pl-PL"/>
        </a:p>
      </dgm:t>
    </dgm:pt>
  </dgm:ptLst>
  <dgm:cxnLst>
    <dgm:cxn modelId="{632FF0E2-EF31-454D-A9FC-AD6C40903AB3}" type="presOf" srcId="{FFE9C1D3-87F0-4E87-85D2-47B2CFAD3552}" destId="{74427F56-EBE1-4F91-93A5-22054E117911}" srcOrd="0" destOrd="0" presId="urn:microsoft.com/office/officeart/2005/8/layout/list1"/>
    <dgm:cxn modelId="{B681B260-9CCD-40CB-8F35-ED02E5B3006F}" srcId="{FFE9C1D3-87F0-4E87-85D2-47B2CFAD3552}" destId="{47A64000-EAD7-4EC0-B048-DC19F552F062}" srcOrd="0" destOrd="0" parTransId="{A6489DA5-764E-47AF-813B-BE36EF941EEB}" sibTransId="{D8BF87AB-00D3-4FDC-8AEF-910C81C85642}"/>
    <dgm:cxn modelId="{A9F03019-4B46-433F-BEE0-3B183073CD2B}" type="presOf" srcId="{47A64000-EAD7-4EC0-B048-DC19F552F062}" destId="{A01C2331-1453-4606-9130-8B271FF89174}" srcOrd="1" destOrd="0" presId="urn:microsoft.com/office/officeart/2005/8/layout/list1"/>
    <dgm:cxn modelId="{6620AED3-2F27-4137-BC3F-6015245EA83B}" type="presOf" srcId="{F3689056-D00E-4585-97A2-B277100FAB7E}" destId="{3417A489-4476-4944-9000-D29E752675A9}" srcOrd="1" destOrd="0" presId="urn:microsoft.com/office/officeart/2005/8/layout/list1"/>
    <dgm:cxn modelId="{654823F1-2FC9-4A9A-A0D3-48EF1454287C}" srcId="{FFE9C1D3-87F0-4E87-85D2-47B2CFAD3552}" destId="{F3689056-D00E-4585-97A2-B277100FAB7E}" srcOrd="1" destOrd="0" parTransId="{82008CFF-BCF7-44F1-A77B-FC0263B77C53}" sibTransId="{0E631AED-9352-4AD4-8E86-4102434BE9B3}"/>
    <dgm:cxn modelId="{59558E06-4237-4CD3-86A3-5DA160DC75E9}" type="presOf" srcId="{F3689056-D00E-4585-97A2-B277100FAB7E}" destId="{B1E51507-A4D4-41DE-817B-B9142F1633B3}" srcOrd="0" destOrd="0" presId="urn:microsoft.com/office/officeart/2005/8/layout/list1"/>
    <dgm:cxn modelId="{5900976B-FE17-4324-BB47-93BCD538BFBD}" type="presOf" srcId="{47A64000-EAD7-4EC0-B048-DC19F552F062}" destId="{D9D10B3B-E33E-432D-A066-6B55EFDBD304}" srcOrd="0" destOrd="0" presId="urn:microsoft.com/office/officeart/2005/8/layout/list1"/>
    <dgm:cxn modelId="{DBDE6F90-0FD6-421B-9B69-0FE4E6DD4346}" type="presParOf" srcId="{74427F56-EBE1-4F91-93A5-22054E117911}" destId="{12BA88B5-D03D-43A0-8AE3-76F4224D3485}" srcOrd="0" destOrd="0" presId="urn:microsoft.com/office/officeart/2005/8/layout/list1"/>
    <dgm:cxn modelId="{7C45C5FC-EA0B-439B-88C2-5C4B7560F10A}" type="presParOf" srcId="{12BA88B5-D03D-43A0-8AE3-76F4224D3485}" destId="{D9D10B3B-E33E-432D-A066-6B55EFDBD304}" srcOrd="0" destOrd="0" presId="urn:microsoft.com/office/officeart/2005/8/layout/list1"/>
    <dgm:cxn modelId="{3E2212CF-780D-46E3-8B36-FFF900370BCA}" type="presParOf" srcId="{12BA88B5-D03D-43A0-8AE3-76F4224D3485}" destId="{A01C2331-1453-4606-9130-8B271FF89174}" srcOrd="1" destOrd="0" presId="urn:microsoft.com/office/officeart/2005/8/layout/list1"/>
    <dgm:cxn modelId="{37A9E6B4-5C6C-47A6-BDC2-137C7828B9B3}" type="presParOf" srcId="{74427F56-EBE1-4F91-93A5-22054E117911}" destId="{7BEBCF2A-08C1-4A3C-8B8E-217A6C07E2D1}" srcOrd="1" destOrd="0" presId="urn:microsoft.com/office/officeart/2005/8/layout/list1"/>
    <dgm:cxn modelId="{0FDC9344-B5C2-44F0-8C8D-BB210331CDF6}" type="presParOf" srcId="{74427F56-EBE1-4F91-93A5-22054E117911}" destId="{6269311E-7417-4D68-B72B-1E38B0CCEA3F}" srcOrd="2" destOrd="0" presId="urn:microsoft.com/office/officeart/2005/8/layout/list1"/>
    <dgm:cxn modelId="{60C89085-B360-44DF-8ABA-AC6EC7C1A439}" type="presParOf" srcId="{74427F56-EBE1-4F91-93A5-22054E117911}" destId="{A5601B6D-E6F8-406C-BB93-E8C7F01E10DD}" srcOrd="3" destOrd="0" presId="urn:microsoft.com/office/officeart/2005/8/layout/list1"/>
    <dgm:cxn modelId="{BE8A1FFB-31B4-4291-A611-32E296098242}" type="presParOf" srcId="{74427F56-EBE1-4F91-93A5-22054E117911}" destId="{A85AB733-546B-47E7-8AA5-97702A636972}" srcOrd="4" destOrd="0" presId="urn:microsoft.com/office/officeart/2005/8/layout/list1"/>
    <dgm:cxn modelId="{4395BBC6-09F2-4F55-A10F-57C26DC9D21C}" type="presParOf" srcId="{A85AB733-546B-47E7-8AA5-97702A636972}" destId="{B1E51507-A4D4-41DE-817B-B9142F1633B3}" srcOrd="0" destOrd="0" presId="urn:microsoft.com/office/officeart/2005/8/layout/list1"/>
    <dgm:cxn modelId="{93BE6F19-73DA-43B7-B378-FCE514F478BA}" type="presParOf" srcId="{A85AB733-546B-47E7-8AA5-97702A636972}" destId="{3417A489-4476-4944-9000-D29E752675A9}" srcOrd="1" destOrd="0" presId="urn:microsoft.com/office/officeart/2005/8/layout/list1"/>
    <dgm:cxn modelId="{7827407D-A6E1-4A15-B421-C7681DAA3FF7}" type="presParOf" srcId="{74427F56-EBE1-4F91-93A5-22054E117911}" destId="{59790F0B-3EFF-48F5-B9F3-ECB9166C7F35}" srcOrd="5" destOrd="0" presId="urn:microsoft.com/office/officeart/2005/8/layout/list1"/>
    <dgm:cxn modelId="{9C88F9BF-06EB-460F-B98E-E64E7EC1B1B3}" type="presParOf" srcId="{74427F56-EBE1-4F91-93A5-22054E117911}" destId="{CD9D31A6-B4BB-4474-9BCF-CEE6332F3DA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91099-7EBE-4D12-B880-CCA6B38B92A6}" type="datetimeFigureOut">
              <a:rPr lang="pl-PL" smtClean="0"/>
              <a:t>2017-12-29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A36C10-A9D4-4995-9BAF-95FBD77A724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921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CF4299-1721-48C6-878D-74296BE00D21}" type="datetimeFigureOut">
              <a:rPr lang="pl-PL" smtClean="0"/>
              <a:t>2017-12-29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EF9EC-8318-4FF6-847E-A85BBD2B7E49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3195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4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6EA-95E3-4DA0-97E2-7D1BBAC51A0F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492640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6EA-95E3-4DA0-97E2-7D1BBAC51A0F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863739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6EA-95E3-4DA0-97E2-7D1BBAC51A0F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965119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6EA-95E3-4DA0-97E2-7D1BBAC51A0F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883206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6EA-95E3-4DA0-97E2-7D1BBAC51A0F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0444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E86EA-95E3-4DA0-97E2-7D1BBAC51A0F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090453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0562-E361-4901-81A9-DC99371C70DE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0357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088F-5C71-4C3B-A46F-E5E332BBC3D1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476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79E80-105D-4CD8-AF07-4CEB9B9063CC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645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2C64-0D63-44AF-997A-1B1FE1A96E19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2646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EA110-C81D-4C5F-84B3-B5F5E7416EB9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578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EC5ED-4C80-4726-926C-338D85485045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647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47976-C764-44D0-930D-1AC5846C8450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54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5702-ECF8-4274-B6BF-9D5EEBC26FE5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8865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6C6A-A83C-4E27-990F-89F11F779CE0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  <p:sp>
        <p:nvSpPr>
          <p:cNvPr id="8" name="Prostokąt 7"/>
          <p:cNvSpPr/>
          <p:nvPr userDrawn="1"/>
        </p:nvSpPr>
        <p:spPr bwMode="hidden">
          <a:xfrm>
            <a:off x="0" y="0"/>
            <a:ext cx="7315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010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14E86EA-95E3-4DA0-97E2-7D1BBAC51A0F}" type="datetime1">
              <a:rPr lang="pl-PL" smtClean="0"/>
              <a:t>2017-12-29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076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8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0.jp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6357360491565976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3" y="178130"/>
            <a:ext cx="12096997" cy="6679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03" y="0"/>
            <a:ext cx="20955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79509" y="522514"/>
            <a:ext cx="10715563" cy="3959129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7364D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BUDŻET </a:t>
            </a:r>
          </a:p>
          <a:p>
            <a:pPr algn="ctr"/>
            <a:r>
              <a:rPr lang="pl-PL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7364D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/>
            </a:r>
            <a:br>
              <a:rPr lang="pl-PL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7364D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r>
              <a:rPr lang="pl-PL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7364D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POWIATU MIELECKIEGO NA </a:t>
            </a:r>
            <a:r>
              <a:rPr lang="pl-PL" sz="6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7364D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ROK </a:t>
            </a:r>
            <a:r>
              <a:rPr lang="pl-PL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7364D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2018</a:t>
            </a:r>
            <a:endParaRPr lang="pl-PL" sz="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7364D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187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839790" y="128359"/>
            <a:ext cx="10543921" cy="882032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 smtClean="0">
                <a:solidFill>
                  <a:srgbClr val="002060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WYDATKI – udział procentowy poszczególnych kierunków wydatkowania</a:t>
            </a:r>
            <a:endParaRPr lang="pl-PL" sz="4400" dirty="0">
              <a:solidFill>
                <a:srgbClr val="002060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490497924"/>
              </p:ext>
            </p:extLst>
          </p:nvPr>
        </p:nvGraphicFramePr>
        <p:xfrm>
          <a:off x="1881501" y="1493240"/>
          <a:ext cx="8280920" cy="5482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9791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2242302" y="912442"/>
            <a:ext cx="4731241" cy="882032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EDUKACJA</a:t>
            </a:r>
            <a:endParaRPr lang="pl-PL" sz="48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03715955"/>
              </p:ext>
            </p:extLst>
          </p:nvPr>
        </p:nvGraphicFramePr>
        <p:xfrm>
          <a:off x="659874" y="2864131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Obraz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509" y="347311"/>
            <a:ext cx="3054292" cy="3054292"/>
          </a:xfrm>
          <a:prstGeom prst="rect">
            <a:avLst/>
          </a:prstGeom>
          <a:ln w="38100">
            <a:solidFill>
              <a:srgbClr val="2A858A"/>
            </a:solidFill>
          </a:ln>
        </p:spPr>
      </p:pic>
    </p:spTree>
    <p:extLst>
      <p:ext uri="{BB962C8B-B14F-4D97-AF65-F5344CB8AC3E}">
        <p14:creationId xmlns:p14="http://schemas.microsoft.com/office/powerpoint/2010/main" val="1150764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87293" y="358769"/>
            <a:ext cx="7983878" cy="882032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-183370" y="2694809"/>
            <a:ext cx="11903977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pl-PL" sz="2000" b="1" u="sng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"Dokumentacja projektowo - kosztorysowa na budowę/modernizację obiektów warsztatów zawodowych przy Zespole </a:t>
            </a:r>
            <a:r>
              <a:rPr lang="pl-PL" sz="2000" b="1" u="sng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Szkół im</a:t>
            </a:r>
            <a:r>
              <a:rPr lang="pl-PL" sz="2000" b="1" u="sng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. Groszkowskiego w Mielcu"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– </a:t>
            </a:r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50 000 zł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. Środki własne powiatu.</a:t>
            </a:r>
            <a:r>
              <a:rPr lang="pl-PL" sz="16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/>
            </a:r>
            <a:br>
              <a:rPr lang="pl-PL" sz="16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</a:br>
            <a:endParaRPr lang="pl-PL" sz="1600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-249455" y="1870631"/>
            <a:ext cx="11903977" cy="1137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pl-PL" sz="2000" b="1" u="sng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"Termomodernizacja budynku internatu przy </a:t>
            </a:r>
            <a:r>
              <a:rPr lang="pl-PL" sz="2000" b="1" u="sng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Specjalnym Ośrodku Szkolno –Wychowawczym w Mielcu"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– </a:t>
            </a:r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240 000 zł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. Środki własne powiatu.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/>
            </a:r>
            <a:b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</a:br>
            <a:endParaRPr lang="pl-PL" sz="2000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31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659874" y="627216"/>
            <a:ext cx="6730262" cy="882032"/>
          </a:xfrm>
        </p:spPr>
        <p:txBody>
          <a:bodyPr>
            <a:noAutofit/>
          </a:bodyPr>
          <a:lstStyle/>
          <a:p>
            <a:pPr algn="ctr"/>
            <a:r>
              <a:rPr lang="pl-PL" sz="40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RODZINA, POLITYKA </a:t>
            </a:r>
            <a:br>
              <a:rPr lang="pl-PL" sz="40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</a:br>
            <a:r>
              <a:rPr lang="pl-PL" sz="40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I POMOC SPOŁECZNA</a:t>
            </a:r>
            <a:endParaRPr lang="pl-PL" sz="40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88396270"/>
              </p:ext>
            </p:extLst>
          </p:nvPr>
        </p:nvGraphicFramePr>
        <p:xfrm>
          <a:off x="659874" y="2864131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9096" y="520117"/>
            <a:ext cx="3653302" cy="2642533"/>
          </a:xfrm>
          <a:prstGeom prst="rect">
            <a:avLst/>
          </a:prstGeom>
          <a:ln w="38100">
            <a:solidFill>
              <a:srgbClr val="2A858A"/>
            </a:solidFill>
          </a:ln>
        </p:spPr>
      </p:pic>
    </p:spTree>
    <p:extLst>
      <p:ext uri="{BB962C8B-B14F-4D97-AF65-F5344CB8AC3E}">
        <p14:creationId xmlns:p14="http://schemas.microsoft.com/office/powerpoint/2010/main" val="883962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87293" y="358769"/>
            <a:ext cx="7983878" cy="882032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1981546"/>
            <a:ext cx="11167009" cy="319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pl-PL" sz="2000" b="1" u="sng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„Zakup sprzętu na potrzeby Wypożyczalni Sprzętu Rehabilitacyjnego w ramach projektu pn. Nie jesteś sam realizowanego przez Powiatowe Centrum Pomocy Rodzinie w Mielcu” 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– </a:t>
            </a:r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35 828 zł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., 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 tym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dotacja budżetu państwa – 3 768,00 złotych</a:t>
            </a:r>
          </a:p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dofinansowanie w ramach 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Regionalnego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Programu Operacyjnego Województwa Podkarpackiego na lata 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2014-2020 – 32 060,00 złotych.</a:t>
            </a:r>
            <a:endParaRPr lang="pl-PL" sz="2000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Aft>
                <a:spcPts val="800"/>
              </a:spcAft>
            </a:pPr>
            <a:r>
              <a:rPr lang="pl-PL" sz="16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/>
            </a:r>
            <a:br>
              <a:rPr lang="pl-PL" sz="16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</a:br>
            <a:endParaRPr lang="pl-PL" sz="1600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0" y="5059313"/>
            <a:ext cx="11773348" cy="1137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800"/>
              </a:spcAft>
            </a:pPr>
            <a:r>
              <a:rPr lang="pl-PL" sz="2000" b="1" u="sng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„Budowa ogrodzenia wokół budynku Powiatowego Urzędu Pracy w Mielcu"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– </a:t>
            </a:r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30 000 zł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. Środki własne powiatu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/>
            </a:r>
            <a:b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</a:br>
            <a:endParaRPr lang="pl-PL" sz="2000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51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659874" y="920831"/>
            <a:ext cx="6730262" cy="882032"/>
          </a:xfrm>
        </p:spPr>
        <p:txBody>
          <a:bodyPr>
            <a:noAutofit/>
          </a:bodyPr>
          <a:lstStyle/>
          <a:p>
            <a:pPr algn="ctr"/>
            <a:r>
              <a:rPr lang="pl-PL" sz="40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TRANSPORT I ŁĄCZNOŚĆ</a:t>
            </a:r>
            <a:endParaRPr lang="pl-PL" sz="40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98373953"/>
              </p:ext>
            </p:extLst>
          </p:nvPr>
        </p:nvGraphicFramePr>
        <p:xfrm>
          <a:off x="659874" y="2864131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432" y="424709"/>
            <a:ext cx="3675077" cy="2756308"/>
          </a:xfrm>
          <a:prstGeom prst="rect">
            <a:avLst/>
          </a:prstGeom>
          <a:ln w="38100">
            <a:solidFill>
              <a:srgbClr val="2A858A"/>
            </a:solidFill>
          </a:ln>
        </p:spPr>
      </p:pic>
    </p:spTree>
    <p:extLst>
      <p:ext uri="{BB962C8B-B14F-4D97-AF65-F5344CB8AC3E}">
        <p14:creationId xmlns:p14="http://schemas.microsoft.com/office/powerpoint/2010/main" val="249930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87293" y="358769"/>
            <a:ext cx="7983878" cy="882032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98363" y="1366474"/>
            <a:ext cx="11890173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„Przebudowa </a:t>
            </a:r>
            <a:r>
              <a:rPr lang="pl-PL" sz="1600" b="1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drogi powiatowej nr 1187R Al. Niepodległości i Al. Kwiatkowskiego w </a:t>
            </a:r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Mielcu” </a:t>
            </a:r>
            <a:endParaRPr lang="pl-PL" sz="1600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98363" y="1989189"/>
            <a:ext cx="8763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„Przebudowa </a:t>
            </a:r>
            <a:r>
              <a:rPr lang="pl-PL" sz="1600" b="1" dirty="0">
                <a:solidFill>
                  <a:srgbClr val="002060"/>
                </a:solidFill>
                <a:latin typeface="Garamond" panose="02020404030301010803" pitchFamily="18" charset="0"/>
              </a:rPr>
              <a:t>mostu na potoku Rów w </a:t>
            </a:r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miejscowości Grochowe”</a:t>
            </a:r>
            <a:endParaRPr lang="pl-PL" sz="16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98363" y="2574971"/>
            <a:ext cx="6096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„Przebudowa </a:t>
            </a:r>
            <a:r>
              <a:rPr lang="pl-PL" sz="1600" b="1" dirty="0">
                <a:solidFill>
                  <a:srgbClr val="002060"/>
                </a:solidFill>
                <a:latin typeface="Garamond" panose="02020404030301010803" pitchFamily="18" charset="0"/>
              </a:rPr>
              <a:t>mostu na potoku Wiśnia w </a:t>
            </a:r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miejscowości Trzciana”</a:t>
            </a:r>
            <a:endParaRPr lang="pl-PL" sz="16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205213" y="3160753"/>
            <a:ext cx="1045199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„Przebudowa dróg powiatowych oraz budowa nowych odcinków chodników przy drogach powiatowych ”</a:t>
            </a:r>
            <a:endParaRPr lang="pl-PL" sz="16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98363" y="3772560"/>
            <a:ext cx="65516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„Budowa nowego odcinka obwodnicy”</a:t>
            </a:r>
            <a:endParaRPr lang="pl-PL" sz="16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216004" y="4352119"/>
            <a:ext cx="65516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„Sygnalizacja świetlna Chorzelów”</a:t>
            </a:r>
            <a:endParaRPr lang="pl-PL" sz="16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198363" y="5523683"/>
            <a:ext cx="69859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„Zakup samochodu służbowego na potrzeby Powiatowego Zarządu Dróg”</a:t>
            </a:r>
            <a:endParaRPr lang="pl-PL" sz="16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98363" y="4944124"/>
            <a:ext cx="65516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„Dokumentacje projektowe na potrzeby modernizacji drogowych”</a:t>
            </a:r>
            <a:endParaRPr lang="pl-PL" sz="16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17" name="Prostokąt 16"/>
          <p:cNvSpPr/>
          <p:nvPr/>
        </p:nvSpPr>
        <p:spPr>
          <a:xfrm>
            <a:off x="181994" y="5966213"/>
            <a:ext cx="104752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W budżecie powiatu zabezpieczono kwotę 6 286 281 zł jako wkład własny na realizację wyżej wymienionych inwestycji. </a:t>
            </a:r>
            <a:endParaRPr lang="pl-PL" sz="200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83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031742539"/>
              </p:ext>
            </p:extLst>
          </p:nvPr>
        </p:nvGraphicFramePr>
        <p:xfrm>
          <a:off x="659874" y="2864131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134" y="864065"/>
            <a:ext cx="4084315" cy="2718033"/>
          </a:xfrm>
          <a:prstGeom prst="rect">
            <a:avLst/>
          </a:prstGeom>
          <a:ln w="38100">
            <a:solidFill>
              <a:srgbClr val="2A858A"/>
            </a:solidFill>
          </a:ln>
        </p:spPr>
      </p:pic>
      <p:sp>
        <p:nvSpPr>
          <p:cNvPr id="8" name="Podtytuł 2"/>
          <p:cNvSpPr txBox="1">
            <a:spLocks/>
          </p:cNvSpPr>
          <p:nvPr/>
        </p:nvSpPr>
        <p:spPr>
          <a:xfrm>
            <a:off x="777319" y="794996"/>
            <a:ext cx="6730262" cy="88203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4000" b="1" u="sng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BEZPIECZEŃWTO PUBLICZNE</a:t>
            </a:r>
            <a:endParaRPr lang="pl-PL" sz="40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981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87293" y="358769"/>
            <a:ext cx="7983878" cy="882032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04601" y="1949481"/>
            <a:ext cx="106653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„Budowa nowoczesnego Systemu Alarmowania i Ostrzegania Ludności na terenie Powiatu Mieleckiego” - 3 434 791 zł., </a:t>
            </a:r>
          </a:p>
          <a:p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</a:rPr>
              <a:t>w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 tym: </a:t>
            </a:r>
          </a:p>
          <a:p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Środki własne powiatu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</a:rPr>
              <a:t>–602 177 zł, </a:t>
            </a:r>
            <a:endParaRPr lang="pl-PL" sz="2000" dirty="0" smtClean="0">
              <a:solidFill>
                <a:srgbClr val="002060"/>
              </a:solidFill>
              <a:latin typeface="Garamond" panose="02020404030301010803" pitchFamily="18" charset="0"/>
            </a:endParaRPr>
          </a:p>
          <a:p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Środki z Narodowego Funduszu Ochrony Środowiska i Gospodarki Wodnej w formie bezzwrotnej dotacji w kwocie 2 232 614 zł </a:t>
            </a:r>
          </a:p>
          <a:p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Pożyczka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</a:rPr>
              <a:t>z Narodowego Funduszu Ochrony Środowiska i Gospodarki Wodnej w 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kwocie 600 000 zł. </a:t>
            </a:r>
            <a:endParaRPr lang="pl-PL" sz="20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66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659874" y="920831"/>
            <a:ext cx="6730262" cy="882032"/>
          </a:xfrm>
        </p:spPr>
        <p:txBody>
          <a:bodyPr>
            <a:noAutofit/>
          </a:bodyPr>
          <a:lstStyle/>
          <a:p>
            <a:pPr algn="ctr"/>
            <a:r>
              <a:rPr lang="pl-PL" sz="40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OCHRONA ZDROWIA</a:t>
            </a:r>
            <a:endParaRPr lang="pl-PL" sz="40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56174504"/>
              </p:ext>
            </p:extLst>
          </p:nvPr>
        </p:nvGraphicFramePr>
        <p:xfrm>
          <a:off x="659874" y="2864131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Obraz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97" y="637562"/>
            <a:ext cx="4475353" cy="2777805"/>
          </a:xfrm>
          <a:prstGeom prst="rect">
            <a:avLst/>
          </a:prstGeom>
          <a:ln w="38100">
            <a:solidFill>
              <a:srgbClr val="2A858A"/>
            </a:solidFill>
          </a:ln>
        </p:spPr>
      </p:pic>
    </p:spTree>
    <p:extLst>
      <p:ext uri="{BB962C8B-B14F-4D97-AF65-F5344CB8AC3E}">
        <p14:creationId xmlns:p14="http://schemas.microsoft.com/office/powerpoint/2010/main" val="268836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60727" y="510558"/>
            <a:ext cx="11350303" cy="807031"/>
          </a:xfrm>
        </p:spPr>
        <p:txBody>
          <a:bodyPr>
            <a:noAutofit/>
          </a:bodyPr>
          <a:lstStyle/>
          <a:p>
            <a:pPr algn="ctr"/>
            <a:r>
              <a:rPr lang="pl-PL" sz="4800" b="1" dirty="0" smtClean="0">
                <a:solidFill>
                  <a:srgbClr val="0736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Budżet powiatu – podstawowe założenia</a:t>
            </a:r>
            <a:endParaRPr lang="pl-PL" sz="4800" b="1" dirty="0">
              <a:solidFill>
                <a:srgbClr val="0736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926549"/>
              </p:ext>
            </p:extLst>
          </p:nvPr>
        </p:nvGraphicFramePr>
        <p:xfrm>
          <a:off x="1354517" y="1728130"/>
          <a:ext cx="9430275" cy="420288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41468"/>
                <a:gridCol w="6588807"/>
              </a:tblGrid>
              <a:tr h="594479">
                <a:tc>
                  <a:txBody>
                    <a:bodyPr/>
                    <a:lstStyle/>
                    <a:p>
                      <a:endParaRPr lang="pl-PL" sz="2000" dirty="0">
                        <a:solidFill>
                          <a:srgbClr val="162F4E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Plan</a:t>
                      </a:r>
                      <a:endParaRPr lang="pl-PL" sz="2000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479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Dochody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139 140 580,00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594479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Wydatki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151 740 580,00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94479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Deficyt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  12 600 000,00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636012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Przychody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  14 600 000,00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20000"/>
                      </a:schemeClr>
                    </a:solidFill>
                  </a:tcPr>
                </a:tc>
              </a:tr>
              <a:tr h="594479">
                <a:tc>
                  <a:txBody>
                    <a:bodyPr/>
                    <a:lstStyle/>
                    <a:p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Rozchody 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    2 000 000,00</a:t>
                      </a:r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  <a:alpha val="20000"/>
                      </a:schemeClr>
                    </a:solidFill>
                  </a:tcPr>
                </a:tc>
              </a:tr>
              <a:tr h="594479">
                <a:tc>
                  <a:txBody>
                    <a:bodyPr/>
                    <a:lstStyle/>
                    <a:p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4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593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87293" y="358769"/>
            <a:ext cx="7983878" cy="882032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04601" y="1949481"/>
            <a:ext cx="106653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„Przebudowa </a:t>
            </a:r>
            <a:r>
              <a:rPr lang="pl-PL" sz="2000" b="1" dirty="0">
                <a:solidFill>
                  <a:srgbClr val="002060"/>
                </a:solidFill>
                <a:latin typeface="Garamond" panose="02020404030301010803" pitchFamily="18" charset="0"/>
              </a:rPr>
              <a:t>oddziału opieki świąteczno- nocnej Szpitala Powiatowego </a:t>
            </a:r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im. E. Biernackiego w Mielcu” – </a:t>
            </a:r>
            <a:r>
              <a:rPr lang="pl-PL" sz="2000" b="1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1 000 000 zł.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Środki własne powiatu</a:t>
            </a:r>
            <a:endParaRPr lang="pl-PL" sz="2000" b="1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34189" y="3643528"/>
            <a:ext cx="1030116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„</a:t>
            </a:r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Poprawa </a:t>
            </a:r>
            <a:r>
              <a:rPr lang="pl-PL" sz="2000" b="1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jakości i zwiększenie bezpieczeństwa świadczeń medycznych w Szpitalu Powiatowym im. E. Biernackiego w Mielcu</a:t>
            </a:r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” –</a:t>
            </a:r>
            <a:r>
              <a:rPr lang="pl-PL" sz="2000" b="1" dirty="0">
                <a:solidFill>
                  <a:srgbClr val="002060"/>
                </a:solidFill>
                <a:latin typeface="Garamond" panose="02020404030301010803" pitchFamily="18" charset="0"/>
              </a:rPr>
              <a:t>4 192 758 </a:t>
            </a:r>
            <a:r>
              <a:rPr lang="pl-PL" sz="20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zł - 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Środki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</a:rPr>
              <a:t>własne </a:t>
            </a:r>
            <a:r>
              <a:rPr lang="pl-PL" sz="2000" dirty="0" smtClean="0">
                <a:solidFill>
                  <a:srgbClr val="002060"/>
                </a:solidFill>
                <a:latin typeface="Garamond" panose="02020404030301010803" pitchFamily="18" charset="0"/>
              </a:rPr>
              <a:t>powiatu stanowiące wkład do projektu dofinansowanego w ramach </a:t>
            </a:r>
            <a:r>
              <a:rPr lang="pl-PL" sz="20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Regionalnego Programu Operacyjnego Województwa Podkarpackiego na lata 2014-2020 </a:t>
            </a:r>
            <a:endParaRPr lang="pl-PL" sz="2000" dirty="0">
              <a:solidFill>
                <a:srgbClr val="00206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81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266740" y="803385"/>
            <a:ext cx="6644080" cy="882032"/>
          </a:xfrm>
        </p:spPr>
        <p:txBody>
          <a:bodyPr>
            <a:noAutofit/>
          </a:bodyPr>
          <a:lstStyle/>
          <a:p>
            <a:pPr algn="ctr"/>
            <a:r>
              <a:rPr lang="pl-PL" sz="40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POZOSTAŁA  DZIAŁALNOŚĆ </a:t>
            </a:r>
            <a:endParaRPr lang="pl-PL" sz="40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85058945"/>
              </p:ext>
            </p:extLst>
          </p:nvPr>
        </p:nvGraphicFramePr>
        <p:xfrm>
          <a:off x="659874" y="2864131"/>
          <a:ext cx="6031432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820" y="493699"/>
            <a:ext cx="3611985" cy="2734425"/>
          </a:xfrm>
          <a:prstGeom prst="rect">
            <a:avLst/>
          </a:prstGeom>
          <a:ln w="38100">
            <a:solidFill>
              <a:srgbClr val="25ABB9"/>
            </a:solidFill>
          </a:ln>
        </p:spPr>
      </p:pic>
    </p:spTree>
    <p:extLst>
      <p:ext uri="{BB962C8B-B14F-4D97-AF65-F5344CB8AC3E}">
        <p14:creationId xmlns:p14="http://schemas.microsoft.com/office/powerpoint/2010/main" val="3865479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487293" y="358769"/>
            <a:ext cx="7983878" cy="882032"/>
          </a:xfrm>
        </p:spPr>
        <p:txBody>
          <a:bodyPr>
            <a:noAutofit/>
          </a:bodyPr>
          <a:lstStyle/>
          <a:p>
            <a:pPr algn="ctr"/>
            <a:r>
              <a:rPr lang="pl-PL" sz="4800" b="1" u="sng" dirty="0" smtClean="0">
                <a:ln w="12700">
                  <a:solidFill>
                    <a:schemeClr val="bg1">
                      <a:lumMod val="50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  <a:reflection blurRad="6350" stA="55000" endA="300" endPos="45500" dir="5400000" sy="-100000" algn="bl" rotWithShape="0"/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Kluczowe inwestycje</a:t>
            </a:r>
            <a:endParaRPr lang="pl-PL" sz="4800" b="1" u="sng" dirty="0">
              <a:ln w="12700">
                <a:solidFill>
                  <a:schemeClr val="bg1">
                    <a:lumMod val="50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  <a:reflection blurRad="6350" stA="55000" endA="300" endPos="45500" dir="5400000" sy="-100000" algn="bl" rotWithShape="0"/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61246" y="1553090"/>
            <a:ext cx="11489725" cy="714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„Termomodernizacja wraz z przebudową i modernizacją budynku Przychodni Zdrowia Nr 4 i 5 w Mielcu” –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3 940 355 zł. 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Środki własne powiatu.</a:t>
            </a:r>
            <a:endParaRPr lang="pl-PL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434482" y="2426847"/>
            <a:ext cx="1154325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”Podkarpacki System Informacji Przestrzennej" </a:t>
            </a:r>
            <a:r>
              <a:rPr lang="pl-PL" b="1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– </a:t>
            </a:r>
            <a:r>
              <a:rPr lang="pl-PL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2 096 380 zł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 tym środki własne powiatu – 314 457 zł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oraz dofinansowanie </a:t>
            </a: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 ramach 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Regionalnego </a:t>
            </a: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Programu Operacyjnego Województwa Podkarpackiego na lata 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2014-2020</a:t>
            </a: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endParaRPr lang="pl-PL" dirty="0" smtClean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– 1 781 923 zł.</a:t>
            </a:r>
            <a:endParaRPr lang="pl-PL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373387" y="5013601"/>
            <a:ext cx="11489725" cy="1670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l-PL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„Zintegrowany system świadczenia e-usług publicznych wraz z usługami wewnątrzadministracyjnymi niezbędnymi do funkcjonowania e-usług w Powiecie Mieleckim” – 1 873 811 zł, </a:t>
            </a:r>
          </a:p>
          <a:p>
            <a:pPr>
              <a:lnSpc>
                <a:spcPct val="115000"/>
              </a:lnSpc>
            </a:pP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 tym środki </a:t>
            </a: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własne powiatu – 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380 083 zł </a:t>
            </a:r>
          </a:p>
          <a:p>
            <a:pPr>
              <a:lnSpc>
                <a:spcPct val="115000"/>
              </a:lnSpc>
            </a:pP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o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raz dofinansowanie </a:t>
            </a: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 ramach 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Regionalnego </a:t>
            </a: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Programu Operacyjnego Województwa Podkarpackiego na lata 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2014-2020</a:t>
            </a:r>
          </a:p>
          <a:p>
            <a:pPr>
              <a:lnSpc>
                <a:spcPct val="115000"/>
              </a:lnSpc>
            </a:pP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– 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1 493 728 zł.</a:t>
            </a:r>
            <a:endParaRPr lang="pl-PL" dirty="0">
              <a:solidFill>
                <a:srgbClr val="002060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80184" y="3793375"/>
            <a:ext cx="1095910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l-PL" b="1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„Budowa infrastruktury sportowej na terenie II Liceum Ogólnokształcącego w Mielcu - przebudowa boiska sportowego </a:t>
            </a:r>
            <a:r>
              <a:rPr lang="pl-PL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i </a:t>
            </a:r>
            <a:r>
              <a:rPr lang="pl-PL" b="1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budowa zaplecza sanitarno - szatniowego wraz z infrastrukturą techniczną” – </a:t>
            </a:r>
            <a:r>
              <a:rPr lang="pl-PL" b="1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2 000 000 zł. </a:t>
            </a:r>
            <a:r>
              <a:rPr lang="pl-PL" dirty="0" smtClean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Środki </a:t>
            </a:r>
            <a:r>
              <a:rPr lang="pl-PL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własne powiatu</a:t>
            </a:r>
            <a:r>
              <a:rPr lang="pl-PL" sz="1600" dirty="0">
                <a:solidFill>
                  <a:srgbClr val="002060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180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0">
          <a:fgClr>
            <a:schemeClr val="bg1">
              <a:lumMod val="85000"/>
            </a:schemeClr>
          </a:fgClr>
          <a:bgClr>
            <a:schemeClr val="bg1">
              <a:lumMod val="8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358791"/>
            <a:ext cx="9792976" cy="935619"/>
          </a:xfrm>
        </p:spPr>
        <p:txBody>
          <a:bodyPr>
            <a:normAutofit/>
          </a:bodyPr>
          <a:lstStyle/>
          <a:p>
            <a:r>
              <a:rPr lang="pl-PL" sz="4400" b="1" dirty="0" smtClean="0">
                <a:latin typeface="Garamond" panose="02020404030301010803" pitchFamily="18" charset="0"/>
              </a:rPr>
              <a:t>Art.243 – wskaźnik spłaty zadłużenia</a:t>
            </a:r>
            <a:endParaRPr lang="pl-PL" sz="4400" b="1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0488871"/>
              </p:ext>
            </p:extLst>
          </p:nvPr>
        </p:nvGraphicFramePr>
        <p:xfrm>
          <a:off x="1092529" y="1578768"/>
          <a:ext cx="9939647" cy="43470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1998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32515" y="4433655"/>
            <a:ext cx="10715563" cy="2908634"/>
          </a:xfrm>
        </p:spPr>
        <p:txBody>
          <a:bodyPr>
            <a:noAutofit/>
          </a:bodyPr>
          <a:lstStyle/>
          <a:p>
            <a:pPr algn="ctr"/>
            <a:r>
              <a:rPr lang="pl-PL" sz="6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DZIĘKUJĘ ZA UWAGĘ</a:t>
            </a:r>
            <a:endParaRPr lang="pl-PL" sz="66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185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804524" y="865848"/>
            <a:ext cx="8229600" cy="882032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 smtClean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Zasada zrównoważenia budżetu </a:t>
            </a:r>
            <a:endParaRPr lang="pl-PL" sz="4400" dirty="0">
              <a:solidFill>
                <a:srgbClr val="07364D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303357"/>
              </p:ext>
            </p:extLst>
          </p:nvPr>
        </p:nvGraphicFramePr>
        <p:xfrm>
          <a:off x="1354517" y="2022484"/>
          <a:ext cx="9430275" cy="2549516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841468"/>
                <a:gridCol w="6588807"/>
              </a:tblGrid>
              <a:tr h="469046">
                <a:tc>
                  <a:txBody>
                    <a:bodyPr/>
                    <a:lstStyle/>
                    <a:p>
                      <a:endParaRPr lang="pl-PL" sz="2000" dirty="0">
                        <a:solidFill>
                          <a:srgbClr val="162F4E"/>
                        </a:solidFill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Plan</a:t>
                      </a:r>
                      <a:endParaRPr lang="pl-PL" sz="2000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23457">
                <a:tc>
                  <a:txBody>
                    <a:bodyPr/>
                    <a:lstStyle/>
                    <a:p>
                      <a:endParaRPr lang="pl-PL" sz="2000" b="1" dirty="0" smtClean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  <a:p>
                      <a:r>
                        <a:rPr lang="pl-PL" sz="20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Dochody + Przychody</a:t>
                      </a:r>
                      <a:endParaRPr lang="pl-PL" sz="20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000" b="1" dirty="0" smtClean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  <a:p>
                      <a:pPr algn="ctr"/>
                      <a:r>
                        <a:rPr lang="pl-PL" sz="20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139 140 580,00+14 600 000,00 = </a:t>
                      </a:r>
                      <a:r>
                        <a:rPr lang="pl-PL" sz="2000" b="1" u="sng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153 740 580,00</a:t>
                      </a:r>
                      <a:endParaRPr lang="pl-PL" sz="2000" b="1" u="sng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057013">
                <a:tc>
                  <a:txBody>
                    <a:bodyPr/>
                    <a:lstStyle/>
                    <a:p>
                      <a:endParaRPr lang="pl-PL" sz="2000" b="1" dirty="0" smtClean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  <a:p>
                      <a:r>
                        <a:rPr lang="pl-PL" sz="20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Wydatki + Rozchody</a:t>
                      </a:r>
                      <a:endParaRPr lang="pl-PL" sz="20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l-PL" sz="2000" b="1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  <a:p>
                      <a:pPr algn="ctr"/>
                      <a:r>
                        <a:rPr lang="pl-PL" sz="20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151 740 580,00+</a:t>
                      </a:r>
                      <a:r>
                        <a:rPr lang="pl-PL" sz="2000" b="1" baseline="0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2</a:t>
                      </a:r>
                      <a:r>
                        <a:rPr lang="pl-PL" sz="2000" b="1" baseline="0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 000 </a:t>
                      </a:r>
                      <a:r>
                        <a:rPr lang="pl-PL" sz="2000" b="1" u="none" baseline="0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000,00 = </a:t>
                      </a:r>
                      <a:r>
                        <a:rPr lang="pl-PL" sz="2000" b="1" u="sng" baseline="0" dirty="0" smtClean="0">
                          <a:solidFill>
                            <a:srgbClr val="162F4E"/>
                          </a:solidFill>
                          <a:latin typeface="Garamond" panose="02020404030301010803" pitchFamily="18" charset="0"/>
                          <a:ea typeface="Batang" panose="02030600000101010101" pitchFamily="18" charset="-127"/>
                        </a:rPr>
                        <a:t>153 740 580,00</a:t>
                      </a:r>
                      <a:endParaRPr lang="pl-PL" sz="2000" b="1" u="sng" dirty="0">
                        <a:solidFill>
                          <a:srgbClr val="162F4E"/>
                        </a:solidFill>
                        <a:latin typeface="Garamond" panose="02020404030301010803" pitchFamily="18" charset="0"/>
                        <a:ea typeface="Batang" panose="02030600000101010101" pitchFamily="18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402672" y="384898"/>
            <a:ext cx="10997966" cy="882032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 smtClean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Art.242 </a:t>
            </a:r>
          </a:p>
          <a:p>
            <a:pPr algn="ctr"/>
            <a:r>
              <a:rPr lang="pl-PL" sz="1600" b="1" dirty="0" smtClean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(nie można uchwalić budżetu, w którym planowane wydatki bieżące są wyższe niż planowane dochody bieżące powiększone o nadwyżkę budżetową z lat ubiegłych i wolne środki, o których mowa w art. 217 ust. 2 pkt 6)</a:t>
            </a:r>
            <a:endParaRPr lang="pl-PL" sz="1600" dirty="0">
              <a:solidFill>
                <a:srgbClr val="07364D"/>
              </a:solidFill>
              <a:latin typeface="Garamond" panose="02020404030301010803" pitchFamily="18" charset="0"/>
            </a:endParaRPr>
          </a:p>
        </p:txBody>
      </p:sp>
      <p:sp>
        <p:nvSpPr>
          <p:cNvPr id="2" name="Prostokąt zaokrąglony 1"/>
          <p:cNvSpPr/>
          <p:nvPr/>
        </p:nvSpPr>
        <p:spPr>
          <a:xfrm>
            <a:off x="446014" y="4024988"/>
            <a:ext cx="1963023" cy="914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Budżet</a:t>
            </a:r>
            <a:endParaRPr lang="pl-PL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  <p:sp>
        <p:nvSpPr>
          <p:cNvPr id="5" name="Prostokąt zaokrąglony 4"/>
          <p:cNvSpPr/>
          <p:nvPr/>
        </p:nvSpPr>
        <p:spPr>
          <a:xfrm>
            <a:off x="3543650" y="4051140"/>
            <a:ext cx="1751902" cy="9144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Deficyt </a:t>
            </a:r>
          </a:p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12 600 000,00</a:t>
            </a:r>
            <a:endParaRPr lang="pl-PL" sz="2000" b="1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Prostokąt zaokrąglony 5"/>
          <p:cNvSpPr/>
          <p:nvPr/>
        </p:nvSpPr>
        <p:spPr>
          <a:xfrm>
            <a:off x="3273106" y="2679540"/>
            <a:ext cx="2292991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Dochody ogółem</a:t>
            </a:r>
            <a:b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</a:br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139 140 580,00</a:t>
            </a:r>
            <a:endParaRPr lang="pl-PL" sz="2000" b="1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8994396" y="5800987"/>
            <a:ext cx="2632744" cy="914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Wydatki majątkowe</a:t>
            </a:r>
          </a:p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26 070 936,00</a:t>
            </a:r>
            <a:endParaRPr lang="pl-PL" sz="2000" b="1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8314887" y="4643670"/>
            <a:ext cx="2238462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Wydatki bieżące</a:t>
            </a:r>
          </a:p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125 669 644,00</a:t>
            </a:r>
            <a:endParaRPr lang="pl-PL" sz="2000" b="1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8994395" y="3283958"/>
            <a:ext cx="2632745" cy="914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Dochody majątkowe</a:t>
            </a:r>
          </a:p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8 116 393,00</a:t>
            </a:r>
            <a:endParaRPr lang="pl-PL" sz="2000" b="1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1" name="Prostokąt zaokrąglony 10"/>
          <p:cNvSpPr/>
          <p:nvPr/>
        </p:nvSpPr>
        <p:spPr>
          <a:xfrm>
            <a:off x="8314887" y="2142392"/>
            <a:ext cx="2238463" cy="91440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Dochody bieżące </a:t>
            </a:r>
          </a:p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131 024 187,00</a:t>
            </a:r>
            <a:endParaRPr lang="pl-PL" sz="2000" b="1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13" name="Prostokąt zaokrąglony 12"/>
          <p:cNvSpPr/>
          <p:nvPr/>
        </p:nvSpPr>
        <p:spPr>
          <a:xfrm>
            <a:off x="3273107" y="5405616"/>
            <a:ext cx="2292991" cy="914400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151 740 580,00</a:t>
            </a:r>
            <a:endParaRPr lang="pl-PL" sz="2000" b="1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cxnSp>
        <p:nvCxnSpPr>
          <p:cNvPr id="14" name="Łącznik prosty ze strzałką 13"/>
          <p:cNvCxnSpPr/>
          <p:nvPr/>
        </p:nvCxnSpPr>
        <p:spPr>
          <a:xfrm flipV="1">
            <a:off x="1427526" y="3022892"/>
            <a:ext cx="1845579" cy="100209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Łącznik prosty ze strzałką 17"/>
          <p:cNvCxnSpPr>
            <a:stCxn id="2" idx="2"/>
          </p:cNvCxnSpPr>
          <p:nvPr/>
        </p:nvCxnSpPr>
        <p:spPr>
          <a:xfrm>
            <a:off x="1427526" y="4939388"/>
            <a:ext cx="1845579" cy="10388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>
            <a:stCxn id="6" idx="3"/>
            <a:endCxn id="11" idx="1"/>
          </p:cNvCxnSpPr>
          <p:nvPr/>
        </p:nvCxnSpPr>
        <p:spPr>
          <a:xfrm flipV="1">
            <a:off x="5566097" y="2599592"/>
            <a:ext cx="2748790" cy="5371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>
            <a:stCxn id="6" idx="3"/>
            <a:endCxn id="10" idx="1"/>
          </p:cNvCxnSpPr>
          <p:nvPr/>
        </p:nvCxnSpPr>
        <p:spPr>
          <a:xfrm>
            <a:off x="5566097" y="3136740"/>
            <a:ext cx="3428298" cy="6044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>
            <a:endCxn id="9" idx="1"/>
          </p:cNvCxnSpPr>
          <p:nvPr/>
        </p:nvCxnSpPr>
        <p:spPr>
          <a:xfrm flipV="1">
            <a:off x="5566097" y="5100870"/>
            <a:ext cx="2748790" cy="65731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>
            <a:stCxn id="13" idx="3"/>
            <a:endCxn id="8" idx="1"/>
          </p:cNvCxnSpPr>
          <p:nvPr/>
        </p:nvCxnSpPr>
        <p:spPr>
          <a:xfrm>
            <a:off x="5566098" y="5862816"/>
            <a:ext cx="3428298" cy="3953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Łącznik prosty ze strzałką 3"/>
          <p:cNvCxnSpPr>
            <a:stCxn id="6" idx="2"/>
            <a:endCxn id="5" idx="0"/>
          </p:cNvCxnSpPr>
          <p:nvPr/>
        </p:nvCxnSpPr>
        <p:spPr>
          <a:xfrm flipH="1">
            <a:off x="4419601" y="3593940"/>
            <a:ext cx="1" cy="457200"/>
          </a:xfrm>
          <a:prstGeom prst="straightConnector1">
            <a:avLst/>
          </a:prstGeom>
          <a:ln>
            <a:solidFill>
              <a:srgbClr val="4ECDD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>
            <a:stCxn id="13" idx="0"/>
            <a:endCxn id="5" idx="2"/>
          </p:cNvCxnSpPr>
          <p:nvPr/>
        </p:nvCxnSpPr>
        <p:spPr>
          <a:xfrm flipH="1" flipV="1">
            <a:off x="4419601" y="4965540"/>
            <a:ext cx="2" cy="440076"/>
          </a:xfrm>
          <a:prstGeom prst="straightConnector1">
            <a:avLst/>
          </a:prstGeom>
          <a:ln>
            <a:solidFill>
              <a:srgbClr val="25ABB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478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222970" y="1398833"/>
            <a:ext cx="4966657" cy="882032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 smtClean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Udział procentowy</a:t>
            </a:r>
            <a:endParaRPr lang="pl-PL" sz="4400" dirty="0">
              <a:solidFill>
                <a:srgbClr val="07364D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650527643"/>
              </p:ext>
            </p:extLst>
          </p:nvPr>
        </p:nvGraphicFramePr>
        <p:xfrm>
          <a:off x="1957002" y="2010851"/>
          <a:ext cx="8280920" cy="464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2398816" y="629392"/>
            <a:ext cx="75245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400" b="1" dirty="0">
                <a:solidFill>
                  <a:srgbClr val="0736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Dochody Powiatu Mieleckiego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72494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243281" y="550258"/>
            <a:ext cx="11821944" cy="882032"/>
          </a:xfrm>
        </p:spPr>
        <p:txBody>
          <a:bodyPr>
            <a:noAutofit/>
          </a:bodyPr>
          <a:lstStyle/>
          <a:p>
            <a:pPr algn="ctr"/>
            <a:r>
              <a:rPr lang="pl-PL" sz="3600" b="1" u="sng" dirty="0" smtClean="0">
                <a:solidFill>
                  <a:srgbClr val="162F4E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PLAN DOCHODÓW BUDŻETOWYCH – </a:t>
            </a:r>
            <a:r>
              <a:rPr lang="pl-PL" sz="4000" b="1" u="sng" dirty="0" smtClean="0">
                <a:solidFill>
                  <a:srgbClr val="162F4E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139 140 580,00</a:t>
            </a:r>
            <a:endParaRPr lang="pl-PL" sz="4000" u="sng" dirty="0">
              <a:solidFill>
                <a:srgbClr val="162F4E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961096"/>
              </p:ext>
            </p:extLst>
          </p:nvPr>
        </p:nvGraphicFramePr>
        <p:xfrm>
          <a:off x="813138" y="210393"/>
          <a:ext cx="10259736" cy="6317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7" name="Wykres" r:id="rId3" imgW="9525096" imgH="6667358" progId="MSGraph.Chart.8">
                  <p:embed followColorScheme="full"/>
                </p:oleObj>
              </mc:Choice>
              <mc:Fallback>
                <p:oleObj name="Wykres" r:id="rId3" imgW="9525096" imgH="666735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3138" y="210393"/>
                        <a:ext cx="10259736" cy="6317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58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723603" y="388418"/>
            <a:ext cx="8229600" cy="882032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 smtClean="0">
                <a:solidFill>
                  <a:srgbClr val="162F4E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DOCHODY – udział procentowy poszczególnych źródeł</a:t>
            </a:r>
            <a:endParaRPr lang="pl-PL" sz="4400" dirty="0">
              <a:solidFill>
                <a:srgbClr val="162F4E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2386621197"/>
              </p:ext>
            </p:extLst>
          </p:nvPr>
        </p:nvGraphicFramePr>
        <p:xfrm>
          <a:off x="1957002" y="2010851"/>
          <a:ext cx="8280920" cy="464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8023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-145278" y="1213538"/>
            <a:ext cx="6022138" cy="882032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 smtClean="0">
                <a:solidFill>
                  <a:srgbClr val="002060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Udział procentowy</a:t>
            </a:r>
            <a:endParaRPr lang="pl-PL" sz="4400" dirty="0">
              <a:solidFill>
                <a:srgbClr val="002060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4" name="Wykres 3"/>
          <p:cNvGraphicFramePr/>
          <p:nvPr>
            <p:extLst>
              <p:ext uri="{D42A27DB-BD31-4B8C-83A1-F6EECF244321}">
                <p14:modId xmlns:p14="http://schemas.microsoft.com/office/powerpoint/2010/main" val="3888509216"/>
              </p:ext>
            </p:extLst>
          </p:nvPr>
        </p:nvGraphicFramePr>
        <p:xfrm>
          <a:off x="1957002" y="2010851"/>
          <a:ext cx="8280920" cy="4646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3218213" y="498764"/>
            <a:ext cx="73170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  <a:ea typeface="Batang" panose="02030600000101010101" pitchFamily="18" charset="-127"/>
              </a:rPr>
              <a:t>Wydatki Powiatu Mieleckiego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4603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dtytuł 2"/>
          <p:cNvSpPr>
            <a:spLocks noGrp="1"/>
          </p:cNvSpPr>
          <p:nvPr>
            <p:ph type="subTitle" idx="1"/>
          </p:nvPr>
        </p:nvSpPr>
        <p:spPr>
          <a:xfrm>
            <a:off x="151002" y="619041"/>
            <a:ext cx="11937534" cy="882032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PLAN </a:t>
            </a:r>
            <a:r>
              <a:rPr lang="pl-PL" sz="3600" b="1" dirty="0" smtClean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WYDATKÓW </a:t>
            </a:r>
            <a:r>
              <a:rPr lang="pl-PL" sz="3600" b="1" dirty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BUDŻETOWYCH </a:t>
            </a:r>
            <a:r>
              <a:rPr lang="pl-PL" sz="3600" b="1" dirty="0" smtClean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– </a:t>
            </a:r>
            <a:r>
              <a:rPr lang="pl-PL" sz="4000" b="1" u="sng" dirty="0" smtClean="0">
                <a:solidFill>
                  <a:srgbClr val="07364D"/>
                </a:solidFill>
                <a:latin typeface="Garamond" panose="02020404030301010803" pitchFamily="18" charset="0"/>
                <a:ea typeface="Batang" panose="02030600000101010101" pitchFamily="18" charset="-127"/>
              </a:rPr>
              <a:t>151 740 580,00</a:t>
            </a:r>
            <a:endParaRPr lang="pl-PL" sz="4000" b="1" u="sng" dirty="0">
              <a:solidFill>
                <a:srgbClr val="07364D"/>
              </a:solidFill>
              <a:latin typeface="Garamond" panose="02020404030301010803" pitchFamily="18" charset="0"/>
              <a:ea typeface="Batang" panose="02030600000101010101" pitchFamily="18" charset="-127"/>
            </a:endParaRPr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396600"/>
              </p:ext>
            </p:extLst>
          </p:nvPr>
        </p:nvGraphicFramePr>
        <p:xfrm>
          <a:off x="965922" y="469338"/>
          <a:ext cx="10108734" cy="648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Wykres" r:id="rId3" imgW="9525096" imgH="6667358" progId="MSGraph.Chart.8">
                  <p:embed followColorScheme="full"/>
                </p:oleObj>
              </mc:Choice>
              <mc:Fallback>
                <p:oleObj name="Wykres" r:id="rId3" imgW="9525096" imgH="6667358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922" y="469338"/>
                        <a:ext cx="10108734" cy="648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204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rushedMetal">
      <a:dk1>
        <a:sysClr val="windowText" lastClr="000000"/>
      </a:dk1>
      <a:lt1>
        <a:sysClr val="window" lastClr="FFFFFF"/>
      </a:lt1>
      <a:dk2>
        <a:srgbClr val="2F333A"/>
      </a:dk2>
      <a:lt2>
        <a:srgbClr val="E4F9F9"/>
      </a:lt2>
      <a:accent1>
        <a:srgbClr val="07CB98"/>
      </a:accent1>
      <a:accent2>
        <a:srgbClr val="5A90D1"/>
      </a:accent2>
      <a:accent3>
        <a:srgbClr val="E6AD1E"/>
      </a:accent3>
      <a:accent4>
        <a:srgbClr val="EA6312"/>
      </a:accent4>
      <a:accent5>
        <a:srgbClr val="8253A9"/>
      </a:accent5>
      <a:accent6>
        <a:srgbClr val="CB274A"/>
      </a:accent6>
      <a:hlink>
        <a:srgbClr val="5A90D1"/>
      </a:hlink>
      <a:folHlink>
        <a:srgbClr val="969696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67B64C2-E5B0-424C-A90A-CEF65ED404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TM03457496[[fn=Paralaksa]]</Template>
  <TotalTime>0</TotalTime>
  <Words>803</Words>
  <Application>Microsoft Office PowerPoint</Application>
  <PresentationFormat>Panoramiczny</PresentationFormat>
  <Paragraphs>113</Paragraphs>
  <Slides>24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32" baseType="lpstr">
      <vt:lpstr>Batang</vt:lpstr>
      <vt:lpstr>Arial</vt:lpstr>
      <vt:lpstr>Corbel</vt:lpstr>
      <vt:lpstr>Garamond</vt:lpstr>
      <vt:lpstr>Georgia</vt:lpstr>
      <vt:lpstr>Times New Roman</vt:lpstr>
      <vt:lpstr>Paralaksa</vt:lpstr>
      <vt:lpstr>Wykres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Art.243 – wskaźnik spłaty zadłużenia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2015-09-10T07:09:42Z</dcterms:created>
  <dcterms:modified xsi:type="dcterms:W3CDTF">2017-12-29T06:47:56Z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TC030309819991</vt:lpwstr>
  </property>
</Properties>
</file>