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901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9" r:id="rId4"/>
    <p:sldId id="261" r:id="rId5"/>
    <p:sldId id="293" r:id="rId6"/>
    <p:sldId id="297" r:id="rId7"/>
    <p:sldId id="301" r:id="rId8"/>
    <p:sldId id="296" r:id="rId9"/>
    <p:sldId id="335" r:id="rId10"/>
    <p:sldId id="299" r:id="rId11"/>
    <p:sldId id="336" r:id="rId12"/>
    <p:sldId id="302" r:id="rId13"/>
    <p:sldId id="303" r:id="rId14"/>
    <p:sldId id="324" r:id="rId15"/>
    <p:sldId id="337" r:id="rId16"/>
    <p:sldId id="338" r:id="rId17"/>
    <p:sldId id="339" r:id="rId18"/>
    <p:sldId id="341" r:id="rId19"/>
    <p:sldId id="342" r:id="rId20"/>
    <p:sldId id="343" r:id="rId21"/>
    <p:sldId id="344" r:id="rId22"/>
    <p:sldId id="346" r:id="rId23"/>
    <p:sldId id="345" r:id="rId24"/>
  </p:sldIdLst>
  <p:sldSz cx="12192000" cy="6858000"/>
  <p:notesSz cx="6810375" cy="9942513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.GODEK" initials="R" lastIdx="2" clrIdx="0">
    <p:extLst>
      <p:ext uri="{19B8F6BF-5375-455C-9EA6-DF929625EA0E}">
        <p15:presenceInfo xmlns:p15="http://schemas.microsoft.com/office/powerpoint/2012/main" userId="S-1-5-21-1982529951-1060062128-349440237-1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FC2"/>
    <a:srgbClr val="197929"/>
    <a:srgbClr val="0C3A14"/>
    <a:srgbClr val="64A9AC"/>
    <a:srgbClr val="FF8B8B"/>
    <a:srgbClr val="FCB58E"/>
    <a:srgbClr val="FFD5D5"/>
    <a:srgbClr val="CD4C05"/>
    <a:srgbClr val="0F4919"/>
    <a:srgbClr val="1A7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315" autoAdjust="0"/>
  </p:normalViewPr>
  <p:slideViewPr>
    <p:cSldViewPr snapToGrid="0">
      <p:cViewPr varScale="1">
        <p:scale>
          <a:sx n="116" d="100"/>
          <a:sy n="116" d="100"/>
        </p:scale>
        <p:origin x="1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20"/>
      <c:rotY val="15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73886959419966E-3"/>
          <c:y val="1.1826968720647201E-3"/>
          <c:w val="0.99126893308150943"/>
          <c:h val="0.9988172117991618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 Kolumna1 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FFE5E5"/>
              </a:solidFill>
              <a:ln>
                <a:solidFill>
                  <a:srgbClr val="33CC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7D-4921-9D0D-6F49D6D4F04D}"/>
              </c:ext>
            </c:extLst>
          </c:dPt>
          <c:dPt>
            <c:idx val="1"/>
            <c:bubble3D val="0"/>
            <c:spPr>
              <a:solidFill>
                <a:srgbClr val="8CBFC2"/>
              </a:solidFill>
              <a:ln>
                <a:solidFill>
                  <a:schemeClr val="bg2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7D-4921-9D0D-6F49D6D4F04D}"/>
              </c:ext>
            </c:extLst>
          </c:dPt>
          <c:dLbls>
            <c:dLbl>
              <c:idx val="0"/>
              <c:layout>
                <c:manualLayout>
                  <c:x val="0.23795574814502518"/>
                  <c:y val="8.700376730793656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7250DDF4-8490-4711-BBA4-A7665C8A20A5}" type="CATEGORYNAME">
                      <a:rPr lang="en-US" sz="24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[NAZWA KATEGORII]</a:t>
                    </a:fld>
                    <a:r>
                      <a:rPr lang="en-US" sz="2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88%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61666429038743"/>
                      <c:h val="0.28535415529939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7D-4921-9D0D-6F49D6D4F04D}"/>
                </c:ext>
              </c:extLst>
            </c:dLbl>
            <c:dLbl>
              <c:idx val="1"/>
              <c:layout>
                <c:manualLayout>
                  <c:x val="-4.9341198427263616E-2"/>
                  <c:y val="-0.328587949916449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DB4922FF-01C5-4114-BD40-6ADFE049103A}" type="CATEGORYNAME">
                      <a:rPr lang="en-US" sz="24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[NAZWA KATEGORII]</a:t>
                    </a:fld>
                    <a:r>
                      <a:rPr lang="en-US" sz="2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68712529709521"/>
                      <c:h val="0.223517332774564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7D-4921-9D0D-6F49D6D4F0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dochody bieżące</c:v>
                </c:pt>
                <c:pt idx="1">
                  <c:v>dochody majątkowe</c:v>
                </c:pt>
              </c:strCache>
            </c:strRef>
          </c:cat>
          <c:val>
            <c:numRef>
              <c:f>Arkusz1!$B$2:$B$3</c:f>
              <c:numCache>
                <c:formatCode>#\ ##0.00_ ;\-#\ ##0.00\ </c:formatCode>
                <c:ptCount val="2"/>
                <c:pt idx="0">
                  <c:v>168021350</c:v>
                </c:pt>
                <c:pt idx="1">
                  <c:v>22078650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7D-4921-9D0D-6F49D6D4F04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5620297290814033E-2"/>
          <c:w val="1"/>
          <c:h val="0.911808041068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64A9AC">
                <a:alpha val="86667"/>
              </a:srgbClr>
            </a:solidFill>
            <a:ln>
              <a:noFill/>
            </a:ln>
            <a:effectLst/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 prst="artDeco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98 498 794 zł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C46-447D-AD4E-3F763889D0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 32 173 658 zł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C46-447D-AD4E-3F763889D0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18 003 123 zł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C46-447D-AD4E-3F763889D01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2 344 988,04 zł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C46-447D-AD4E-3F763889D01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39 079 436,96 zł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4F6-44D5-8A9C-57C4D9407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Subwencja</c:v>
                </c:pt>
                <c:pt idx="1">
                  <c:v>Udział w podatkach</c:v>
                </c:pt>
                <c:pt idx="2">
                  <c:v>Dotacje celowe</c:v>
                </c:pt>
                <c:pt idx="3">
                  <c:v>Środki europejskie</c:v>
                </c:pt>
                <c:pt idx="4">
                  <c:v>Pozostałe dochody </c:v>
                </c:pt>
              </c:strCache>
            </c:strRef>
          </c:cat>
          <c:val>
            <c:numRef>
              <c:f>Arkusz1!$B$2:$B$6</c:f>
              <c:numCache>
                <c:formatCode>#,##0.00</c:formatCode>
                <c:ptCount val="5"/>
                <c:pt idx="0">
                  <c:v>98498794</c:v>
                </c:pt>
                <c:pt idx="1">
                  <c:v>32173658</c:v>
                </c:pt>
                <c:pt idx="2">
                  <c:v>18003123</c:v>
                </c:pt>
                <c:pt idx="3">
                  <c:v>2344988.04</c:v>
                </c:pt>
                <c:pt idx="4">
                  <c:v>39079436.960000001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9-4C79-8FA7-1C2C9EDFF2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-100"/>
        <c:axId val="568558288"/>
        <c:axId val="429585944"/>
      </c:barChart>
      <c:catAx>
        <c:axId val="56855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29585944"/>
        <c:crosses val="autoZero"/>
        <c:auto val="1"/>
        <c:lblAlgn val="ctr"/>
        <c:lblOffset val="100"/>
        <c:noMultiLvlLbl val="0"/>
      </c:catAx>
      <c:valAx>
        <c:axId val="42958594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56855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20"/>
      <c:rotY val="300"/>
      <c:depthPercent val="1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126893308150943"/>
          <c:h val="0.9988172117991618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 Kolumna1 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A5CDCF"/>
              </a:solidFill>
              <a:ln>
                <a:solidFill>
                  <a:srgbClr val="33CC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7D-4921-9D0D-6F49D6D4F04D}"/>
              </c:ext>
            </c:extLst>
          </c:dPt>
          <c:dPt>
            <c:idx val="1"/>
            <c:bubble3D val="0"/>
            <c:spPr>
              <a:solidFill>
                <a:srgbClr val="71B0B7"/>
              </a:solidFill>
            </c:spPr>
            <c:extLst>
              <c:ext xmlns:c16="http://schemas.microsoft.com/office/drawing/2014/chart" uri="{C3380CC4-5D6E-409C-BE32-E72D297353CC}">
                <c16:uniqueId val="{00000003-D37D-4921-9D0D-6F49D6D4F04D}"/>
              </c:ext>
            </c:extLst>
          </c:dPt>
          <c:dPt>
            <c:idx val="2"/>
            <c:bubble3D val="0"/>
            <c:spPr>
              <a:solidFill>
                <a:srgbClr val="CAA2A2"/>
              </a:solidFill>
            </c:spPr>
            <c:extLst>
              <c:ext xmlns:c16="http://schemas.microsoft.com/office/drawing/2014/chart" uri="{C3380CC4-5D6E-409C-BE32-E72D297353CC}">
                <c16:uniqueId val="{00000004-80A9-4178-A8F1-730D2BFFEC39}"/>
              </c:ext>
            </c:extLst>
          </c:dPt>
          <c:dPt>
            <c:idx val="3"/>
            <c:bubble3D val="0"/>
            <c:spPr>
              <a:solidFill>
                <a:srgbClr val="A1D8E9"/>
              </a:solidFill>
            </c:spPr>
            <c:extLst>
              <c:ext xmlns:c16="http://schemas.microsoft.com/office/drawing/2014/chart" uri="{C3380CC4-5D6E-409C-BE32-E72D297353CC}">
                <c16:uniqueId val="{00000004-23C6-4B6B-B19B-27C7CDA39C60}"/>
              </c:ext>
            </c:extLst>
          </c:dPt>
          <c:dPt>
            <c:idx val="4"/>
            <c:bubble3D val="0"/>
            <c:spPr>
              <a:solidFill>
                <a:srgbClr val="D8C2C7"/>
              </a:solidFill>
              <a:ln>
                <a:solidFill>
                  <a:schemeClr val="bg2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A99-437B-8154-9D3EA023BA02}"/>
              </c:ext>
            </c:extLst>
          </c:dPt>
          <c:dLbls>
            <c:dLbl>
              <c:idx val="0"/>
              <c:layout>
                <c:manualLayout>
                  <c:x val="-0.27495968710723517"/>
                  <c:y val="0.1158881964748047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7250DDF4-8490-4711-BBA4-A7665C8A20A5}" type="CATEGORYNAME">
                      <a:rPr lang="en-US" sz="22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[NAZWA KATEGORII]</a:t>
                    </a:fld>
                    <a:r>
                      <a:rPr lang="en-US" sz="2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52%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47458756058644"/>
                      <c:h val="0.231942160407616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7D-4921-9D0D-6F49D6D4F04D}"/>
                </c:ext>
              </c:extLst>
            </c:dLbl>
            <c:dLbl>
              <c:idx val="1"/>
              <c:layout>
                <c:manualLayout>
                  <c:x val="-6.6263478155412642E-2"/>
                  <c:y val="-0.216535877600050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7D-4921-9D0D-6F49D6D4F04D}"/>
                </c:ext>
              </c:extLst>
            </c:dLbl>
            <c:dLbl>
              <c:idx val="2"/>
              <c:layout>
                <c:manualLayout>
                  <c:x val="-0.16673445447679588"/>
                  <c:y val="-0.256894249344718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A9-4178-A8F1-730D2BFFEC39}"/>
                </c:ext>
              </c:extLst>
            </c:dLbl>
            <c:dLbl>
              <c:idx val="3"/>
              <c:layout>
                <c:manualLayout>
                  <c:x val="0.1507937315479885"/>
                  <c:y val="-0.294713284583216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C6-4B6B-B19B-27C7CDA39C60}"/>
                </c:ext>
              </c:extLst>
            </c:dLbl>
            <c:dLbl>
              <c:idx val="4"/>
              <c:layout>
                <c:manualLayout>
                  <c:x val="9.9627822463954435E-2"/>
                  <c:y val="-0.1519962575049217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DB4922FF-01C5-4114-BD40-6ADFE049103A}" type="CATEGORYNAME">
                      <a:rPr lang="en-US" sz="22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[NAZWA KATEGORII]</a:t>
                    </a:fld>
                    <a:r>
                      <a:rPr lang="en-US" sz="2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6081111760529"/>
                      <c:h val="0.22058988395228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99-437B-8154-9D3EA023B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subwencja</c:v>
                </c:pt>
                <c:pt idx="1">
                  <c:v>środki europejskie</c:v>
                </c:pt>
                <c:pt idx="2">
                  <c:v>dotacje celowe</c:v>
                </c:pt>
                <c:pt idx="3">
                  <c:v>pozostałe dochody </c:v>
                </c:pt>
                <c:pt idx="4">
                  <c:v>udział w podatkach</c:v>
                </c:pt>
              </c:strCache>
            </c:strRef>
          </c:cat>
          <c:val>
            <c:numRef>
              <c:f>Arkusz1!$B$2:$B$6</c:f>
              <c:numCache>
                <c:formatCode>#\ ##0.00_ ;\-#\ ##0.00\ </c:formatCode>
                <c:ptCount val="5"/>
                <c:pt idx="0">
                  <c:v>98498794</c:v>
                </c:pt>
                <c:pt idx="1">
                  <c:v>2344988.04</c:v>
                </c:pt>
                <c:pt idx="2">
                  <c:v>18003123</c:v>
                </c:pt>
                <c:pt idx="3">
                  <c:v>39079436.960000001</c:v>
                </c:pt>
                <c:pt idx="4">
                  <c:v>32173658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7D-4921-9D0D-6F49D6D4F04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20"/>
      <c:rotY val="15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73886959419966E-3"/>
          <c:y val="1.1826968720647201E-3"/>
          <c:w val="0.99126893308150943"/>
          <c:h val="0.9988172117991618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 Kolumna1 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FFE5E5"/>
              </a:solidFill>
              <a:ln>
                <a:solidFill>
                  <a:srgbClr val="33CC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7D-4921-9D0D-6F49D6D4F04D}"/>
              </c:ext>
            </c:extLst>
          </c:dPt>
          <c:dPt>
            <c:idx val="1"/>
            <c:bubble3D val="0"/>
            <c:spPr>
              <a:solidFill>
                <a:srgbClr val="8CBFC2"/>
              </a:solidFill>
              <a:ln>
                <a:solidFill>
                  <a:schemeClr val="bg2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7D-4921-9D0D-6F49D6D4F04D}"/>
              </c:ext>
            </c:extLst>
          </c:dPt>
          <c:dLbls>
            <c:dLbl>
              <c:idx val="0"/>
              <c:layout>
                <c:manualLayout>
                  <c:x val="0.23795574814502518"/>
                  <c:y val="8.700376730793656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7250DDF4-8490-4711-BBA4-A7665C8A20A5}" type="CATEGORYNAME">
                      <a:rPr lang="en-US" sz="24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[NAZWA KATEGORII]</a:t>
                    </a:fld>
                    <a:r>
                      <a:rPr lang="en-US" sz="2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78%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61666429038743"/>
                      <c:h val="0.28535415529939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7D-4921-9D0D-6F49D6D4F04D}"/>
                </c:ext>
              </c:extLst>
            </c:dLbl>
            <c:dLbl>
              <c:idx val="1"/>
              <c:layout>
                <c:manualLayout>
                  <c:x val="-4.2262524709866342E-2"/>
                  <c:y val="-0.2553994123248575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DB4922FF-01C5-4114-BD40-6ADFE049103A}" type="CATEGORYNAME">
                      <a:rPr lang="en-US" sz="24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[NAZWA KATEGORII]</a:t>
                    </a:fld>
                    <a:r>
                      <a:rPr lang="en-US" sz="2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68712529709521"/>
                      <c:h val="0.223517332774564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7D-4921-9D0D-6F49D6D4F0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wydatki bieżące</c:v>
                </c:pt>
                <c:pt idx="1">
                  <c:v>wydatki majątkowe</c:v>
                </c:pt>
              </c:strCache>
            </c:strRef>
          </c:cat>
          <c:val>
            <c:numRef>
              <c:f>Arkusz1!$B$2:$B$3</c:f>
              <c:numCache>
                <c:formatCode>#\ ##0.00_ ;\-#\ ##0.00\ </c:formatCode>
                <c:ptCount val="2"/>
                <c:pt idx="0">
                  <c:v>170502300</c:v>
                </c:pt>
                <c:pt idx="1">
                  <c:v>48297700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7D-4921-9D0D-6F49D6D4F04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3291179355285482E-3"/>
          <c:w val="1"/>
          <c:h val="0.911808041068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64A9AC">
                <a:alpha val="86667"/>
              </a:srgbClr>
            </a:solidFill>
            <a:ln>
              <a:noFill/>
            </a:ln>
            <a:effectLst/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 prst="artDeco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102 075 268,04 zł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C46-447D-AD4E-3F763889D0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 45 364 023 zł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C46-447D-AD4E-3F763889D0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22 082 052 zł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C46-447D-AD4E-3F763889D01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12 706 554 zł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C46-447D-AD4E-3F763889D01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36 572 102,96 zł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4F6-44D5-8A9C-57C4D9407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Edukacja</c:v>
                </c:pt>
                <c:pt idx="1">
                  <c:v>Transport </c:v>
                </c:pt>
                <c:pt idx="2">
                  <c:v>Pomoc społeczna</c:v>
                </c:pt>
                <c:pt idx="3">
                  <c:v>Bezpieczeństwo publiczne</c:v>
                </c:pt>
                <c:pt idx="4">
                  <c:v>Pozostała działalność </c:v>
                </c:pt>
              </c:strCache>
            </c:strRef>
          </c:cat>
          <c:val>
            <c:numRef>
              <c:f>Arkusz1!$B$2:$B$6</c:f>
              <c:numCache>
                <c:formatCode>#,##0.00</c:formatCode>
                <c:ptCount val="5"/>
                <c:pt idx="0">
                  <c:v>102075268.04000001</c:v>
                </c:pt>
                <c:pt idx="1">
                  <c:v>45364023</c:v>
                </c:pt>
                <c:pt idx="2">
                  <c:v>22082052</c:v>
                </c:pt>
                <c:pt idx="3">
                  <c:v>12706554</c:v>
                </c:pt>
                <c:pt idx="4">
                  <c:v>36572102.960000001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9-4C79-8FA7-1C2C9EDFF2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-100"/>
        <c:axId val="568558288"/>
        <c:axId val="429585944"/>
      </c:barChart>
      <c:catAx>
        <c:axId val="56855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29585944"/>
        <c:crosses val="autoZero"/>
        <c:auto val="1"/>
        <c:lblAlgn val="ctr"/>
        <c:lblOffset val="100"/>
        <c:noMultiLvlLbl val="0"/>
      </c:catAx>
      <c:valAx>
        <c:axId val="42958594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56855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20"/>
      <c:rotY val="234"/>
      <c:depthPercent val="1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092972691067903E-3"/>
          <c:y val="0"/>
          <c:w val="0.99126893308150943"/>
          <c:h val="0.9988172117991618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 Kolumna1 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A5CDCF"/>
              </a:solidFill>
              <a:ln>
                <a:solidFill>
                  <a:srgbClr val="33CC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7D-4921-9D0D-6F49D6D4F04D}"/>
              </c:ext>
            </c:extLst>
          </c:dPt>
          <c:dPt>
            <c:idx val="1"/>
            <c:bubble3D val="0"/>
            <c:spPr>
              <a:solidFill>
                <a:srgbClr val="A1CDE3"/>
              </a:solidFill>
            </c:spPr>
            <c:extLst>
              <c:ext xmlns:c16="http://schemas.microsoft.com/office/drawing/2014/chart" uri="{C3380CC4-5D6E-409C-BE32-E72D297353CC}">
                <c16:uniqueId val="{00000003-D37D-4921-9D0D-6F49D6D4F04D}"/>
              </c:ext>
            </c:extLst>
          </c:dPt>
          <c:dPt>
            <c:idx val="2"/>
            <c:bubble3D val="0"/>
            <c:spPr>
              <a:solidFill>
                <a:srgbClr val="CAA2A2"/>
              </a:solidFill>
            </c:spPr>
            <c:extLst>
              <c:ext xmlns:c16="http://schemas.microsoft.com/office/drawing/2014/chart" uri="{C3380CC4-5D6E-409C-BE32-E72D297353CC}">
                <c16:uniqueId val="{00000006-C88E-4391-9EFA-A82EFC0D3A14}"/>
              </c:ext>
            </c:extLst>
          </c:dPt>
          <c:dPt>
            <c:idx val="3"/>
            <c:bubble3D val="0"/>
            <c:spPr>
              <a:solidFill>
                <a:srgbClr val="A5CDCF"/>
              </a:solidFill>
            </c:spPr>
            <c:extLst>
              <c:ext xmlns:c16="http://schemas.microsoft.com/office/drawing/2014/chart" uri="{C3380CC4-5D6E-409C-BE32-E72D297353CC}">
                <c16:uniqueId val="{00000005-C88E-4391-9EFA-A82EFC0D3A14}"/>
              </c:ext>
            </c:extLst>
          </c:dPt>
          <c:dPt>
            <c:idx val="4"/>
            <c:bubble3D val="0"/>
            <c:spPr>
              <a:solidFill>
                <a:srgbClr val="71B0B7"/>
              </a:solidFill>
            </c:spPr>
            <c:extLst>
              <c:ext xmlns:c16="http://schemas.microsoft.com/office/drawing/2014/chart" uri="{C3380CC4-5D6E-409C-BE32-E72D297353CC}">
                <c16:uniqueId val="{00000003-6D17-4990-859E-DEBB19A135A6}"/>
              </c:ext>
            </c:extLst>
          </c:dPt>
          <c:dLbls>
            <c:dLbl>
              <c:idx val="0"/>
              <c:layout>
                <c:manualLayout>
                  <c:x val="0.33384837400673995"/>
                  <c:y val="6.785540064914212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7250DDF4-8490-4711-BBA4-A7665C8A20A5}" type="CATEGORYNAME">
                      <a:rPr lang="en-US" sz="22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[NAZWA KATEGORII]</a:t>
                    </a:fld>
                    <a:r>
                      <a:rPr lang="en-US" sz="2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93997974347952"/>
                      <c:h val="0.248596741267710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7D-4921-9D0D-6F49D6D4F04D}"/>
                </c:ext>
              </c:extLst>
            </c:dLbl>
            <c:dLbl>
              <c:idx val="1"/>
              <c:layout>
                <c:manualLayout>
                  <c:x val="-4.9656895089842688E-2"/>
                  <c:y val="9.5195951982829136E-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09B8B95D-EAD0-422A-91C4-71788AF014C9}" type="CATEGORYNAME">
                      <a:rPr lang="en-US" sz="2200"/>
                      <a:pPr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[NAZWA KATEGORII]</a:t>
                    </a:fld>
                    <a:r>
                      <a:rPr lang="en-US" sz="2200" baseline="0" dirty="0"/>
                      <a:t>
21%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59596404578524"/>
                      <c:h val="0.16095172571200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7D-4921-9D0D-6F49D6D4F04D}"/>
                </c:ext>
              </c:extLst>
            </c:dLbl>
            <c:dLbl>
              <c:idx val="2"/>
              <c:layout>
                <c:manualLayout>
                  <c:x val="-0.14351526021061742"/>
                  <c:y val="-0.21086497109516653"/>
                </c:manualLayout>
              </c:layout>
              <c:tx>
                <c:rich>
                  <a:bodyPr/>
                  <a:lstStyle/>
                  <a:p>
                    <a:fld id="{DE0B1851-20F2-4DF5-8ABF-1F82871DD56A}" type="CATEGORYNAME">
                      <a:rPr lang="en-US"/>
                      <a:pPr/>
                      <a:t>[NAZWA KATEGORII]</a:t>
                    </a:fld>
                    <a:r>
                      <a:rPr lang="en-US" baseline="0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88E-4391-9EFA-A82EFC0D3A14}"/>
                </c:ext>
              </c:extLst>
            </c:dLbl>
            <c:dLbl>
              <c:idx val="3"/>
              <c:layout>
                <c:manualLayout>
                  <c:x val="-0.10068662704956235"/>
                  <c:y val="-0.198476019682912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A0C2FA59-CEFE-4261-94E6-34A6AECC969F}" type="CATEGORYNAME">
                      <a:rPr lang="en-US" sz="2200"/>
                      <a:pPr>
                        <a:defRPr sz="2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[NAZWA KATEGORII]</a:t>
                    </a:fld>
                    <a:r>
                      <a:rPr lang="en-US" sz="2200" baseline="0" dirty="0"/>
                      <a:t>
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59963559557762"/>
                      <c:h val="0.182670652486598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88E-4391-9EFA-A82EFC0D3A14}"/>
                </c:ext>
              </c:extLst>
            </c:dLbl>
            <c:dLbl>
              <c:idx val="4"/>
              <c:layout>
                <c:manualLayout>
                  <c:x val="0.15961104871894338"/>
                  <c:y val="-0.27996978674125178"/>
                </c:manualLayout>
              </c:layout>
              <c:tx>
                <c:rich>
                  <a:bodyPr/>
                  <a:lstStyle/>
                  <a:p>
                    <a:fld id="{330A7770-F0FF-4625-90C4-F5A622DDED14}" type="CATEGORYNAME">
                      <a:rPr lang="en-US"/>
                      <a:pPr/>
                      <a:t>[NAZWA KATEGORII]</a:t>
                    </a:fld>
                    <a:r>
                      <a:rPr lang="en-US" baseline="0" dirty="0"/>
                      <a:t>
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17-4990-859E-DEBB19A135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Edukacja</c:v>
                </c:pt>
                <c:pt idx="1">
                  <c:v>Transport </c:v>
                </c:pt>
                <c:pt idx="2">
                  <c:v>Pomoc społeczna</c:v>
                </c:pt>
                <c:pt idx="3">
                  <c:v>Bezpieczeństwo publiczne</c:v>
                </c:pt>
                <c:pt idx="4">
                  <c:v>Pozostała działalność </c:v>
                </c:pt>
              </c:strCache>
            </c:strRef>
          </c:cat>
          <c:val>
            <c:numRef>
              <c:f>Arkusz1!$B$2:$B$6</c:f>
              <c:numCache>
                <c:formatCode>#\ ##0.00_ ;\-#\ ##0.00\ </c:formatCode>
                <c:ptCount val="5"/>
                <c:pt idx="0">
                  <c:v>102075268.04000001</c:v>
                </c:pt>
                <c:pt idx="1">
                  <c:v>45364023</c:v>
                </c:pt>
                <c:pt idx="2">
                  <c:v>22082052</c:v>
                </c:pt>
                <c:pt idx="3">
                  <c:v>12706554</c:v>
                </c:pt>
                <c:pt idx="4">
                  <c:v>36572102.960000001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7D-4921-9D0D-6F49D6D4F04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2F26D-1038-4E27-9F99-C006DCEAA7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57DA05-EB25-497A-A68F-A33886AF3ED2}">
      <dgm:prSet phldrT="[Tekst]" custT="1"/>
      <dgm:spPr/>
      <dgm:t>
        <a:bodyPr/>
        <a:lstStyle/>
        <a:p>
          <a:r>
            <a:rPr lang="pl-P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wynagrodzenia i pochodne – 112 937 439 zł</a:t>
          </a:r>
        </a:p>
      </dgm:t>
    </dgm:pt>
    <dgm:pt modelId="{1231F3F5-4D1F-44B0-A5E0-9FBBFDF5958D}" type="parTrans" cxnId="{3FD2BB4D-9763-4C2A-B48C-2F0BA4010328}">
      <dgm:prSet/>
      <dgm:spPr/>
      <dgm:t>
        <a:bodyPr/>
        <a:lstStyle/>
        <a:p>
          <a:endParaRPr lang="pl-PL"/>
        </a:p>
      </dgm:t>
    </dgm:pt>
    <dgm:pt modelId="{F5072483-23F4-4598-8020-89823A082CB8}" type="sibTrans" cxnId="{3FD2BB4D-9763-4C2A-B48C-2F0BA4010328}">
      <dgm:prSet/>
      <dgm:spPr/>
      <dgm:t>
        <a:bodyPr/>
        <a:lstStyle/>
        <a:p>
          <a:endParaRPr lang="pl-PL"/>
        </a:p>
      </dgm:t>
    </dgm:pt>
    <dgm:pt modelId="{328D8144-A240-4C0D-B325-0611D7AA5C8D}">
      <dgm:prSet phldrT="[Tekst]" custT="1"/>
      <dgm:spPr/>
      <dgm:t>
        <a:bodyPr/>
        <a:lstStyle/>
        <a:p>
          <a:r>
            <a:rPr lang="pl-P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wydatki statutowe – 27 498 680,96 zł</a:t>
          </a:r>
        </a:p>
      </dgm:t>
    </dgm:pt>
    <dgm:pt modelId="{5FF21DD1-4D5C-49C4-AA9C-C086466B40E2}" type="parTrans" cxnId="{7F1BD589-DF34-45FA-AB7F-56A58E8C8181}">
      <dgm:prSet/>
      <dgm:spPr/>
      <dgm:t>
        <a:bodyPr/>
        <a:lstStyle/>
        <a:p>
          <a:endParaRPr lang="pl-PL"/>
        </a:p>
      </dgm:t>
    </dgm:pt>
    <dgm:pt modelId="{6A50427B-CA10-4A9B-8B46-A64528BD32CC}" type="sibTrans" cxnId="{7F1BD589-DF34-45FA-AB7F-56A58E8C8181}">
      <dgm:prSet/>
      <dgm:spPr/>
      <dgm:t>
        <a:bodyPr/>
        <a:lstStyle/>
        <a:p>
          <a:endParaRPr lang="pl-PL"/>
        </a:p>
      </dgm:t>
    </dgm:pt>
    <dgm:pt modelId="{B7F46FAE-99F7-49ED-BA66-0939F4B1CC16}">
      <dgm:prSet phldrT="[Tekst]" custT="1"/>
      <dgm:spPr/>
      <dgm:t>
        <a:bodyPr/>
        <a:lstStyle/>
        <a:p>
          <a:r>
            <a:rPr lang="pl-PL" sz="32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dotacje na zadania bieżące – 22 645 718 zł</a:t>
          </a:r>
          <a:endParaRPr lang="pl-PL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D897C-6720-4EF1-8ED1-CEE4AD678879}" type="parTrans" cxnId="{343E488B-37D0-48C1-8E0E-36F90BFE978E}">
      <dgm:prSet/>
      <dgm:spPr/>
      <dgm:t>
        <a:bodyPr/>
        <a:lstStyle/>
        <a:p>
          <a:endParaRPr lang="pl-PL"/>
        </a:p>
      </dgm:t>
    </dgm:pt>
    <dgm:pt modelId="{00A3C504-6546-4D10-92D6-D2F9D9256583}" type="sibTrans" cxnId="{343E488B-37D0-48C1-8E0E-36F90BFE978E}">
      <dgm:prSet/>
      <dgm:spPr/>
      <dgm:t>
        <a:bodyPr/>
        <a:lstStyle/>
        <a:p>
          <a:endParaRPr lang="pl-PL"/>
        </a:p>
      </dgm:t>
    </dgm:pt>
    <dgm:pt modelId="{4DBC3278-A41B-4727-9B33-C3715DA6941F}">
      <dgm:prSet phldrT="[Tekst]" custT="1"/>
      <dgm:spPr/>
      <dgm:t>
        <a:bodyPr/>
        <a:lstStyle/>
        <a:p>
          <a:r>
            <a:rPr lang="pl-PL" sz="32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świadczenia na rzecz osób fizycznych – 3 423 934 zł</a:t>
          </a:r>
          <a:endParaRPr lang="pl-PL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D68D8-BD23-4AD5-9893-AEA38F28853D}" type="parTrans" cxnId="{D43D8577-DAEC-479C-A4EE-8F8197018191}">
      <dgm:prSet/>
      <dgm:spPr/>
      <dgm:t>
        <a:bodyPr/>
        <a:lstStyle/>
        <a:p>
          <a:endParaRPr lang="pl-PL"/>
        </a:p>
      </dgm:t>
    </dgm:pt>
    <dgm:pt modelId="{0A153182-5A53-4938-AE30-4B62FA7AC897}" type="sibTrans" cxnId="{D43D8577-DAEC-479C-A4EE-8F8197018191}">
      <dgm:prSet/>
      <dgm:spPr/>
      <dgm:t>
        <a:bodyPr/>
        <a:lstStyle/>
        <a:p>
          <a:endParaRPr lang="pl-PL"/>
        </a:p>
      </dgm:t>
    </dgm:pt>
    <dgm:pt modelId="{8903884C-958B-49CF-AA67-85309C534599}">
      <dgm:prSet phldrT="[Tekst]" custT="1"/>
      <dgm:spPr/>
      <dgm:t>
        <a:bodyPr/>
        <a:lstStyle/>
        <a:p>
          <a:r>
            <a:rPr lang="pl-PL" sz="32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wydatki z udziałem środków europejskich – 2 496 528,04 zł</a:t>
          </a:r>
          <a:endParaRPr lang="pl-PL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F5685-F7AC-40BC-8A4A-822979329015}" type="parTrans" cxnId="{88E785C1-B793-4F7A-912D-08516831ED90}">
      <dgm:prSet/>
      <dgm:spPr/>
      <dgm:t>
        <a:bodyPr/>
        <a:lstStyle/>
        <a:p>
          <a:endParaRPr lang="pl-PL"/>
        </a:p>
      </dgm:t>
    </dgm:pt>
    <dgm:pt modelId="{972EB3FB-B3AF-4F4F-B5FF-C7A6B30F44CB}" type="sibTrans" cxnId="{88E785C1-B793-4F7A-912D-08516831ED90}">
      <dgm:prSet/>
      <dgm:spPr/>
      <dgm:t>
        <a:bodyPr/>
        <a:lstStyle/>
        <a:p>
          <a:endParaRPr lang="pl-PL"/>
        </a:p>
      </dgm:t>
    </dgm:pt>
    <dgm:pt modelId="{82B35CD8-BB87-45A3-BFC4-485F539A0845}">
      <dgm:prSet phldrT="[Tekst]" custT="1"/>
      <dgm:spPr/>
      <dgm:t>
        <a:bodyPr/>
        <a:lstStyle/>
        <a:p>
          <a:r>
            <a:rPr lang="pl-PL" sz="32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obsługa długu – 1 500 000 zł</a:t>
          </a:r>
          <a:endParaRPr lang="pl-PL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B2FE9E-5742-4C44-8F8F-BA6B355DA6BC}" type="parTrans" cxnId="{091B13D9-11FA-40E4-8A83-EB8F0F3BF054}">
      <dgm:prSet/>
      <dgm:spPr/>
      <dgm:t>
        <a:bodyPr/>
        <a:lstStyle/>
        <a:p>
          <a:endParaRPr lang="pl-PL"/>
        </a:p>
      </dgm:t>
    </dgm:pt>
    <dgm:pt modelId="{3E9F9CEF-D57F-468A-A88D-618C1D52CB4D}" type="sibTrans" cxnId="{091B13D9-11FA-40E4-8A83-EB8F0F3BF054}">
      <dgm:prSet/>
      <dgm:spPr/>
      <dgm:t>
        <a:bodyPr/>
        <a:lstStyle/>
        <a:p>
          <a:endParaRPr lang="pl-PL"/>
        </a:p>
      </dgm:t>
    </dgm:pt>
    <dgm:pt modelId="{83294006-2C7F-4DA6-B6DE-2E323C95DE9E}">
      <dgm:prSet phldrT="[Tekst]" custT="1"/>
      <dgm:spPr/>
      <dgm:t>
        <a:bodyPr/>
        <a:lstStyle/>
        <a:p>
          <a:r>
            <a:rPr lang="pl-PL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wydatki z udziałem środków europejskich – 559 355 zł</a:t>
          </a:r>
        </a:p>
      </dgm:t>
    </dgm:pt>
    <dgm:pt modelId="{71B2DBF8-CB49-4A36-892E-8DE145A5D259}" type="sibTrans" cxnId="{68A9E754-5DDA-473C-9712-F7E4F7C34B12}">
      <dgm:prSet/>
      <dgm:spPr/>
      <dgm:t>
        <a:bodyPr/>
        <a:lstStyle/>
        <a:p>
          <a:endParaRPr lang="pl-PL"/>
        </a:p>
      </dgm:t>
    </dgm:pt>
    <dgm:pt modelId="{B521F354-0BC6-48F5-B5FD-6467FE23C3C1}" type="parTrans" cxnId="{68A9E754-5DDA-473C-9712-F7E4F7C34B12}">
      <dgm:prSet/>
      <dgm:spPr/>
      <dgm:t>
        <a:bodyPr/>
        <a:lstStyle/>
        <a:p>
          <a:endParaRPr lang="pl-PL"/>
        </a:p>
      </dgm:t>
    </dgm:pt>
    <dgm:pt modelId="{294AA6C3-F97A-4DD3-A669-223E27C80D4C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4000" b="1" dirty="0">
              <a:solidFill>
                <a:srgbClr val="FF8B8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Wydatki majątkowe – 48 297 700 zł, z tego:</a:t>
          </a:r>
        </a:p>
      </dgm:t>
    </dgm:pt>
    <dgm:pt modelId="{B9415017-15B7-4FAD-9611-3530A96F2859}" type="sibTrans" cxnId="{FE8D8CF8-0B99-4E1F-A30A-A2884759D637}">
      <dgm:prSet/>
      <dgm:spPr/>
      <dgm:t>
        <a:bodyPr/>
        <a:lstStyle/>
        <a:p>
          <a:endParaRPr lang="pl-PL"/>
        </a:p>
      </dgm:t>
    </dgm:pt>
    <dgm:pt modelId="{FA187627-5F68-40D9-968B-BB41670539D9}" type="parTrans" cxnId="{FE8D8CF8-0B99-4E1F-A30A-A2884759D637}">
      <dgm:prSet/>
      <dgm:spPr/>
      <dgm:t>
        <a:bodyPr/>
        <a:lstStyle/>
        <a:p>
          <a:endParaRPr lang="pl-PL"/>
        </a:p>
      </dgm:t>
    </dgm:pt>
    <dgm:pt modelId="{7C136F42-A562-4552-B9F4-E2792AA3A287}">
      <dgm:prSet phldrT="[Tekst]" custT="1"/>
      <dgm:spPr>
        <a:noFill/>
        <a:ln>
          <a:noFill/>
        </a:ln>
      </dgm:spPr>
      <dgm:t>
        <a:bodyPr/>
        <a:lstStyle/>
        <a:p>
          <a:r>
            <a:rPr lang="pl-PL" sz="4000" b="1" dirty="0">
              <a:solidFill>
                <a:srgbClr val="FF8B8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Wydatki bieżące – 170 502 300 zł, z tego: </a:t>
          </a:r>
        </a:p>
      </dgm:t>
    </dgm:pt>
    <dgm:pt modelId="{791AE48A-0B47-41C5-9CF8-FF8F86506331}" type="sibTrans" cxnId="{A4EA269D-D5D6-4539-AA3B-A9F79DB90DD1}">
      <dgm:prSet/>
      <dgm:spPr/>
      <dgm:t>
        <a:bodyPr/>
        <a:lstStyle/>
        <a:p>
          <a:endParaRPr lang="pl-PL"/>
        </a:p>
      </dgm:t>
    </dgm:pt>
    <dgm:pt modelId="{D0614556-83C8-4801-BA69-148DF83C3522}" type="parTrans" cxnId="{A4EA269D-D5D6-4539-AA3B-A9F79DB90DD1}">
      <dgm:prSet/>
      <dgm:spPr/>
      <dgm:t>
        <a:bodyPr/>
        <a:lstStyle/>
        <a:p>
          <a:endParaRPr lang="pl-PL"/>
        </a:p>
      </dgm:t>
    </dgm:pt>
    <dgm:pt modelId="{04F34E17-E979-40C1-8277-06297DD95693}">
      <dgm:prSet phldrT="[Tekst]" custT="1"/>
      <dgm:spPr/>
      <dgm:t>
        <a:bodyPr/>
        <a:lstStyle/>
        <a:p>
          <a:endParaRPr lang="pl-PL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1377A-8D9C-4E2A-8CA1-25C000C1F724}" type="parTrans" cxnId="{273E936D-96C6-4AAA-9EC4-60711E8C66B4}">
      <dgm:prSet/>
      <dgm:spPr/>
      <dgm:t>
        <a:bodyPr/>
        <a:lstStyle/>
        <a:p>
          <a:endParaRPr lang="pl-PL"/>
        </a:p>
      </dgm:t>
    </dgm:pt>
    <dgm:pt modelId="{51E2B678-9AC4-45FC-AE57-D6BBD49B2274}" type="sibTrans" cxnId="{273E936D-96C6-4AAA-9EC4-60711E8C66B4}">
      <dgm:prSet/>
      <dgm:spPr/>
      <dgm:t>
        <a:bodyPr/>
        <a:lstStyle/>
        <a:p>
          <a:endParaRPr lang="pl-PL"/>
        </a:p>
      </dgm:t>
    </dgm:pt>
    <dgm:pt modelId="{45A633B1-F1C5-4E90-930B-14160E01D7D9}">
      <dgm:prSet phldrT="[Tekst]" custT="1"/>
      <dgm:spPr/>
      <dgm:t>
        <a:bodyPr/>
        <a:lstStyle/>
        <a:p>
          <a:endParaRPr lang="pl-PL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8C9B4-2448-4CAB-A701-8039051E8BB3}" type="parTrans" cxnId="{B70A302D-B30E-4D1E-8853-6CF8EC97A2DE}">
      <dgm:prSet/>
      <dgm:spPr/>
      <dgm:t>
        <a:bodyPr/>
        <a:lstStyle/>
        <a:p>
          <a:endParaRPr lang="pl-PL"/>
        </a:p>
      </dgm:t>
    </dgm:pt>
    <dgm:pt modelId="{745E99E7-25C4-4527-B544-DE6A7484A1C6}" type="sibTrans" cxnId="{B70A302D-B30E-4D1E-8853-6CF8EC97A2DE}">
      <dgm:prSet/>
      <dgm:spPr/>
      <dgm:t>
        <a:bodyPr/>
        <a:lstStyle/>
        <a:p>
          <a:endParaRPr lang="pl-PL"/>
        </a:p>
      </dgm:t>
    </dgm:pt>
    <dgm:pt modelId="{42E618E8-8249-4EF4-AB84-84D7D9634324}" type="pres">
      <dgm:prSet presAssocID="{2912F26D-1038-4E27-9F99-C006DCEAA7D1}" presName="linear" presStyleCnt="0">
        <dgm:presLayoutVars>
          <dgm:animLvl val="lvl"/>
          <dgm:resizeHandles val="exact"/>
        </dgm:presLayoutVars>
      </dgm:prSet>
      <dgm:spPr/>
    </dgm:pt>
    <dgm:pt modelId="{04316114-0896-4D55-A419-92310DD33108}" type="pres">
      <dgm:prSet presAssocID="{7C136F42-A562-4552-B9F4-E2792AA3A287}" presName="parentText" presStyleLbl="node1" presStyleIdx="0" presStyleCnt="2" custLinFactNeighborX="-7311" custLinFactNeighborY="1496">
        <dgm:presLayoutVars>
          <dgm:chMax val="0"/>
          <dgm:bulletEnabled val="1"/>
        </dgm:presLayoutVars>
      </dgm:prSet>
      <dgm:spPr/>
    </dgm:pt>
    <dgm:pt modelId="{63D41965-09CD-4952-9BAD-532F88A73CE5}" type="pres">
      <dgm:prSet presAssocID="{7C136F42-A562-4552-B9F4-E2792AA3A287}" presName="childText" presStyleLbl="revTx" presStyleIdx="0" presStyleCnt="2">
        <dgm:presLayoutVars>
          <dgm:bulletEnabled val="1"/>
        </dgm:presLayoutVars>
      </dgm:prSet>
      <dgm:spPr/>
    </dgm:pt>
    <dgm:pt modelId="{4F5EFEC9-B98F-4413-AEDB-ED55E20BA349}" type="pres">
      <dgm:prSet presAssocID="{294AA6C3-F97A-4DD3-A669-223E27C80D4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03A4743-02FF-4598-B8C9-42845ED2E014}" type="pres">
      <dgm:prSet presAssocID="{294AA6C3-F97A-4DD3-A669-223E27C80D4C}" presName="childText" presStyleLbl="revTx" presStyleIdx="1" presStyleCnt="2" custLinFactNeighborX="-76" custLinFactNeighborY="-6324">
        <dgm:presLayoutVars>
          <dgm:bulletEnabled val="1"/>
        </dgm:presLayoutVars>
      </dgm:prSet>
      <dgm:spPr/>
    </dgm:pt>
  </dgm:ptLst>
  <dgm:cxnLst>
    <dgm:cxn modelId="{211D531E-F1C6-4BBC-8F57-FD110B35AADB}" type="presOf" srcId="{2912F26D-1038-4E27-9F99-C006DCEAA7D1}" destId="{42E618E8-8249-4EF4-AB84-84D7D9634324}" srcOrd="0" destOrd="0" presId="urn:microsoft.com/office/officeart/2005/8/layout/vList2"/>
    <dgm:cxn modelId="{B70A302D-B30E-4D1E-8853-6CF8EC97A2DE}" srcId="{7C136F42-A562-4552-B9F4-E2792AA3A287}" destId="{45A633B1-F1C5-4E90-930B-14160E01D7D9}" srcOrd="6" destOrd="0" parTransId="{B5E8C9B4-2448-4CAB-A701-8039051E8BB3}" sibTransId="{745E99E7-25C4-4527-B544-DE6A7484A1C6}"/>
    <dgm:cxn modelId="{4CCFB23D-5693-4538-A82A-47344090FB35}" type="presOf" srcId="{04F34E17-E979-40C1-8277-06297DD95693}" destId="{63D41965-09CD-4952-9BAD-532F88A73CE5}" srcOrd="0" destOrd="7" presId="urn:microsoft.com/office/officeart/2005/8/layout/vList2"/>
    <dgm:cxn modelId="{A668EE3E-24C1-4DC9-9C32-DBCCF3B5DC04}" type="presOf" srcId="{B7F46FAE-99F7-49ED-BA66-0939F4B1CC16}" destId="{63D41965-09CD-4952-9BAD-532F88A73CE5}" srcOrd="0" destOrd="2" presId="urn:microsoft.com/office/officeart/2005/8/layout/vList2"/>
    <dgm:cxn modelId="{273E936D-96C6-4AAA-9EC4-60711E8C66B4}" srcId="{7C136F42-A562-4552-B9F4-E2792AA3A287}" destId="{04F34E17-E979-40C1-8277-06297DD95693}" srcOrd="7" destOrd="0" parTransId="{1381377A-8D9C-4E2A-8CA1-25C000C1F724}" sibTransId="{51E2B678-9AC4-45FC-AE57-D6BBD49B2274}"/>
    <dgm:cxn modelId="{3FD2BB4D-9763-4C2A-B48C-2F0BA4010328}" srcId="{7C136F42-A562-4552-B9F4-E2792AA3A287}" destId="{AF57DA05-EB25-497A-A68F-A33886AF3ED2}" srcOrd="0" destOrd="0" parTransId="{1231F3F5-4D1F-44B0-A5E0-9FBBFDF5958D}" sibTransId="{F5072483-23F4-4598-8020-89823A082CB8}"/>
    <dgm:cxn modelId="{D31AF64F-CE59-4F9E-B923-2856DA3EEF90}" type="presOf" srcId="{7C136F42-A562-4552-B9F4-E2792AA3A287}" destId="{04316114-0896-4D55-A419-92310DD33108}" srcOrd="0" destOrd="0" presId="urn:microsoft.com/office/officeart/2005/8/layout/vList2"/>
    <dgm:cxn modelId="{68A9E754-5DDA-473C-9712-F7E4F7C34B12}" srcId="{294AA6C3-F97A-4DD3-A669-223E27C80D4C}" destId="{83294006-2C7F-4DA6-B6DE-2E323C95DE9E}" srcOrd="0" destOrd="0" parTransId="{B521F354-0BC6-48F5-B5FD-6467FE23C3C1}" sibTransId="{71B2DBF8-CB49-4A36-892E-8DE145A5D259}"/>
    <dgm:cxn modelId="{D43D8577-DAEC-479C-A4EE-8F8197018191}" srcId="{7C136F42-A562-4552-B9F4-E2792AA3A287}" destId="{4DBC3278-A41B-4727-9B33-C3715DA6941F}" srcOrd="3" destOrd="0" parTransId="{3A8D68D8-BD23-4AD5-9893-AEA38F28853D}" sibTransId="{0A153182-5A53-4938-AE30-4B62FA7AC897}"/>
    <dgm:cxn modelId="{C6616B83-2319-4D16-9062-79F5171207DE}" type="presOf" srcId="{328D8144-A240-4C0D-B325-0611D7AA5C8D}" destId="{63D41965-09CD-4952-9BAD-532F88A73CE5}" srcOrd="0" destOrd="1" presId="urn:microsoft.com/office/officeart/2005/8/layout/vList2"/>
    <dgm:cxn modelId="{7F1BD589-DF34-45FA-AB7F-56A58E8C8181}" srcId="{7C136F42-A562-4552-B9F4-E2792AA3A287}" destId="{328D8144-A240-4C0D-B325-0611D7AA5C8D}" srcOrd="1" destOrd="0" parTransId="{5FF21DD1-4D5C-49C4-AA9C-C086466B40E2}" sibTransId="{6A50427B-CA10-4A9B-8B46-A64528BD32CC}"/>
    <dgm:cxn modelId="{343E488B-37D0-48C1-8E0E-36F90BFE978E}" srcId="{7C136F42-A562-4552-B9F4-E2792AA3A287}" destId="{B7F46FAE-99F7-49ED-BA66-0939F4B1CC16}" srcOrd="2" destOrd="0" parTransId="{1D8D897C-6720-4EF1-8ED1-CEE4AD678879}" sibTransId="{00A3C504-6546-4D10-92D6-D2F9D9256583}"/>
    <dgm:cxn modelId="{15479A95-E550-464B-A115-44A6AD772575}" type="presOf" srcId="{45A633B1-F1C5-4E90-930B-14160E01D7D9}" destId="{63D41965-09CD-4952-9BAD-532F88A73CE5}" srcOrd="0" destOrd="6" presId="urn:microsoft.com/office/officeart/2005/8/layout/vList2"/>
    <dgm:cxn modelId="{A4EA269D-D5D6-4539-AA3B-A9F79DB90DD1}" srcId="{2912F26D-1038-4E27-9F99-C006DCEAA7D1}" destId="{7C136F42-A562-4552-B9F4-E2792AA3A287}" srcOrd="0" destOrd="0" parTransId="{D0614556-83C8-4801-BA69-148DF83C3522}" sibTransId="{791AE48A-0B47-41C5-9CF8-FF8F86506331}"/>
    <dgm:cxn modelId="{5104F8AE-593E-4561-B937-A04B0E1E4E1E}" type="presOf" srcId="{83294006-2C7F-4DA6-B6DE-2E323C95DE9E}" destId="{503A4743-02FF-4598-B8C9-42845ED2E014}" srcOrd="0" destOrd="0" presId="urn:microsoft.com/office/officeart/2005/8/layout/vList2"/>
    <dgm:cxn modelId="{FED5EBB5-4AC6-41CC-8280-E5A7E842B6F1}" type="presOf" srcId="{294AA6C3-F97A-4DD3-A669-223E27C80D4C}" destId="{4F5EFEC9-B98F-4413-AEDB-ED55E20BA349}" srcOrd="0" destOrd="0" presId="urn:microsoft.com/office/officeart/2005/8/layout/vList2"/>
    <dgm:cxn modelId="{88E785C1-B793-4F7A-912D-08516831ED90}" srcId="{7C136F42-A562-4552-B9F4-E2792AA3A287}" destId="{8903884C-958B-49CF-AA67-85309C534599}" srcOrd="4" destOrd="0" parTransId="{153F5685-F7AC-40BC-8A4A-822979329015}" sibTransId="{972EB3FB-B3AF-4F4F-B5FF-C7A6B30F44CB}"/>
    <dgm:cxn modelId="{7FE27AD4-BAD1-4C96-B83D-CEE120930D8D}" type="presOf" srcId="{8903884C-958B-49CF-AA67-85309C534599}" destId="{63D41965-09CD-4952-9BAD-532F88A73CE5}" srcOrd="0" destOrd="4" presId="urn:microsoft.com/office/officeart/2005/8/layout/vList2"/>
    <dgm:cxn modelId="{091B13D9-11FA-40E4-8A83-EB8F0F3BF054}" srcId="{7C136F42-A562-4552-B9F4-E2792AA3A287}" destId="{82B35CD8-BB87-45A3-BFC4-485F539A0845}" srcOrd="5" destOrd="0" parTransId="{97B2FE9E-5742-4C44-8F8F-BA6B355DA6BC}" sibTransId="{3E9F9CEF-D57F-468A-A88D-618C1D52CB4D}"/>
    <dgm:cxn modelId="{6257F5F1-DF98-4579-8358-42A1C9B18758}" type="presOf" srcId="{4DBC3278-A41B-4727-9B33-C3715DA6941F}" destId="{63D41965-09CD-4952-9BAD-532F88A73CE5}" srcOrd="0" destOrd="3" presId="urn:microsoft.com/office/officeart/2005/8/layout/vList2"/>
    <dgm:cxn modelId="{049AF6F7-3ECA-4CA0-8B53-DD939E59767A}" type="presOf" srcId="{AF57DA05-EB25-497A-A68F-A33886AF3ED2}" destId="{63D41965-09CD-4952-9BAD-532F88A73CE5}" srcOrd="0" destOrd="0" presId="urn:microsoft.com/office/officeart/2005/8/layout/vList2"/>
    <dgm:cxn modelId="{FE8D8CF8-0B99-4E1F-A30A-A2884759D637}" srcId="{2912F26D-1038-4E27-9F99-C006DCEAA7D1}" destId="{294AA6C3-F97A-4DD3-A669-223E27C80D4C}" srcOrd="1" destOrd="0" parTransId="{FA187627-5F68-40D9-968B-BB41670539D9}" sibTransId="{B9415017-15B7-4FAD-9611-3530A96F2859}"/>
    <dgm:cxn modelId="{9FCF3CFD-7AC4-424C-A2D7-2203E290DEAD}" type="presOf" srcId="{82B35CD8-BB87-45A3-BFC4-485F539A0845}" destId="{63D41965-09CD-4952-9BAD-532F88A73CE5}" srcOrd="0" destOrd="5" presId="urn:microsoft.com/office/officeart/2005/8/layout/vList2"/>
    <dgm:cxn modelId="{A52F7362-9FA7-46F2-B158-CDF60550D8F5}" type="presParOf" srcId="{42E618E8-8249-4EF4-AB84-84D7D9634324}" destId="{04316114-0896-4D55-A419-92310DD33108}" srcOrd="0" destOrd="0" presId="urn:microsoft.com/office/officeart/2005/8/layout/vList2"/>
    <dgm:cxn modelId="{994AD606-A6EB-4D15-AE9F-2D28B0B26272}" type="presParOf" srcId="{42E618E8-8249-4EF4-AB84-84D7D9634324}" destId="{63D41965-09CD-4952-9BAD-532F88A73CE5}" srcOrd="1" destOrd="0" presId="urn:microsoft.com/office/officeart/2005/8/layout/vList2"/>
    <dgm:cxn modelId="{CEC00AB0-1321-4ED2-AC5D-F3D6E1802BA8}" type="presParOf" srcId="{42E618E8-8249-4EF4-AB84-84D7D9634324}" destId="{4F5EFEC9-B98F-4413-AEDB-ED55E20BA349}" srcOrd="2" destOrd="0" presId="urn:microsoft.com/office/officeart/2005/8/layout/vList2"/>
    <dgm:cxn modelId="{FAFD6370-713C-4D6C-9DBF-3121BAFBB45F}" type="presParOf" srcId="{42E618E8-8249-4EF4-AB84-84D7D9634324}" destId="{503A4743-02FF-4598-B8C9-42845ED2E01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E9C1D3-87F0-4E87-85D2-47B2CFAD35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A64000-EAD7-4EC0-B048-DC19F552F062}">
      <dgm:prSet phldrT="[Tekst]" custT="1"/>
      <dgm:spPr>
        <a:solidFill>
          <a:srgbClr val="64A9A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l-PL" sz="4000" b="1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bieżące  – 98 857 268,04 zł </a:t>
          </a:r>
          <a:endParaRPr lang="pl-PL" sz="4000" b="1" i="1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gm:t>
    </dgm:pt>
    <dgm:pt modelId="{A6489DA5-764E-47AF-813B-BE36EF941EEB}" type="parTrans" cxnId="{B681B260-9CCD-40CB-8F35-ED02E5B3006F}">
      <dgm:prSet/>
      <dgm:spPr/>
      <dgm:t>
        <a:bodyPr/>
        <a:lstStyle/>
        <a:p>
          <a:endParaRPr lang="pl-PL"/>
        </a:p>
      </dgm:t>
    </dgm:pt>
    <dgm:pt modelId="{D8BF87AB-00D3-4FDC-8AEF-910C81C85642}" type="sibTrans" cxnId="{B681B260-9CCD-40CB-8F35-ED02E5B3006F}">
      <dgm:prSet/>
      <dgm:spPr/>
      <dgm:t>
        <a:bodyPr/>
        <a:lstStyle/>
        <a:p>
          <a:endParaRPr lang="pl-PL"/>
        </a:p>
      </dgm:t>
    </dgm:pt>
    <dgm:pt modelId="{F3689056-D00E-4585-97A2-B277100FAB7E}">
      <dgm:prSet phldrT="[Tekst]" custT="1"/>
      <dgm:spPr>
        <a:solidFill>
          <a:srgbClr val="2F5557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l-PL" sz="4000" b="1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majątkowe – 3 218 000 zł </a:t>
          </a:r>
          <a:endParaRPr lang="pl-PL" sz="4000" b="1" i="1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gm:t>
    </dgm:pt>
    <dgm:pt modelId="{82008CFF-BCF7-44F1-A77B-FC0263B77C53}" type="parTrans" cxnId="{654823F1-2FC9-4A9A-A0D3-48EF1454287C}">
      <dgm:prSet/>
      <dgm:spPr/>
      <dgm:t>
        <a:bodyPr/>
        <a:lstStyle/>
        <a:p>
          <a:endParaRPr lang="pl-PL"/>
        </a:p>
      </dgm:t>
    </dgm:pt>
    <dgm:pt modelId="{0E631AED-9352-4AD4-8E86-4102434BE9B3}" type="sibTrans" cxnId="{654823F1-2FC9-4A9A-A0D3-48EF1454287C}">
      <dgm:prSet/>
      <dgm:spPr/>
      <dgm:t>
        <a:bodyPr/>
        <a:lstStyle/>
        <a:p>
          <a:endParaRPr lang="pl-PL"/>
        </a:p>
      </dgm:t>
    </dgm:pt>
    <dgm:pt modelId="{74427F56-EBE1-4F91-93A5-22054E117911}" type="pres">
      <dgm:prSet presAssocID="{FFE9C1D3-87F0-4E87-85D2-47B2CFAD3552}" presName="linear" presStyleCnt="0">
        <dgm:presLayoutVars>
          <dgm:dir/>
          <dgm:animLvl val="lvl"/>
          <dgm:resizeHandles val="exact"/>
        </dgm:presLayoutVars>
      </dgm:prSet>
      <dgm:spPr/>
    </dgm:pt>
    <dgm:pt modelId="{12BA88B5-D03D-43A0-8AE3-76F4224D3485}" type="pres">
      <dgm:prSet presAssocID="{47A64000-EAD7-4EC0-B048-DC19F552F062}" presName="parentLin" presStyleCnt="0"/>
      <dgm:spPr/>
    </dgm:pt>
    <dgm:pt modelId="{D9D10B3B-E33E-432D-A066-6B55EFDBD304}" type="pres">
      <dgm:prSet presAssocID="{47A64000-EAD7-4EC0-B048-DC19F552F062}" presName="parentLeftMargin" presStyleLbl="node1" presStyleIdx="0" presStyleCnt="2"/>
      <dgm:spPr/>
    </dgm:pt>
    <dgm:pt modelId="{A01C2331-1453-4606-9130-8B271FF89174}" type="pres">
      <dgm:prSet presAssocID="{47A64000-EAD7-4EC0-B048-DC19F552F062}" presName="parentText" presStyleLbl="node1" presStyleIdx="0" presStyleCnt="2" custScaleX="127643">
        <dgm:presLayoutVars>
          <dgm:chMax val="0"/>
          <dgm:bulletEnabled val="1"/>
        </dgm:presLayoutVars>
      </dgm:prSet>
      <dgm:spPr/>
    </dgm:pt>
    <dgm:pt modelId="{7BEBCF2A-08C1-4A3C-8B8E-217A6C07E2D1}" type="pres">
      <dgm:prSet presAssocID="{47A64000-EAD7-4EC0-B048-DC19F552F062}" presName="negativeSpace" presStyleCnt="0"/>
      <dgm:spPr/>
    </dgm:pt>
    <dgm:pt modelId="{6269311E-7417-4D68-B72B-1E38B0CCEA3F}" type="pres">
      <dgm:prSet presAssocID="{47A64000-EAD7-4EC0-B048-DC19F552F062}" presName="childText" presStyleLbl="conFgAcc1" presStyleIdx="0" presStyleCnt="2" custLinFactNeighborX="-9082" custLinFactNeighborY="35869">
        <dgm:presLayoutVars>
          <dgm:bulletEnabled val="1"/>
        </dgm:presLayoutVars>
      </dgm:prSet>
      <dgm:spPr>
        <a:ln>
          <a:prstDash val="sysDot"/>
        </a:ln>
      </dgm:spPr>
    </dgm:pt>
    <dgm:pt modelId="{A5601B6D-E6F8-406C-BB93-E8C7F01E10DD}" type="pres">
      <dgm:prSet presAssocID="{D8BF87AB-00D3-4FDC-8AEF-910C81C85642}" presName="spaceBetweenRectangles" presStyleCnt="0"/>
      <dgm:spPr/>
    </dgm:pt>
    <dgm:pt modelId="{A85AB733-546B-47E7-8AA5-97702A636972}" type="pres">
      <dgm:prSet presAssocID="{F3689056-D00E-4585-97A2-B277100FAB7E}" presName="parentLin" presStyleCnt="0"/>
      <dgm:spPr/>
    </dgm:pt>
    <dgm:pt modelId="{B1E51507-A4D4-41DE-817B-B9142F1633B3}" type="pres">
      <dgm:prSet presAssocID="{F3689056-D00E-4585-97A2-B277100FAB7E}" presName="parentLeftMargin" presStyleLbl="node1" presStyleIdx="0" presStyleCnt="2"/>
      <dgm:spPr/>
    </dgm:pt>
    <dgm:pt modelId="{3417A489-4476-4944-9000-D29E752675A9}" type="pres">
      <dgm:prSet presAssocID="{F3689056-D00E-4585-97A2-B277100FAB7E}" presName="parentText" presStyleLbl="node1" presStyleIdx="1" presStyleCnt="2" custScaleX="127807" custLinFactNeighborX="0" custLinFactNeighborY="5892">
        <dgm:presLayoutVars>
          <dgm:chMax val="0"/>
          <dgm:bulletEnabled val="1"/>
        </dgm:presLayoutVars>
      </dgm:prSet>
      <dgm:spPr/>
    </dgm:pt>
    <dgm:pt modelId="{59790F0B-3EFF-48F5-B9F3-ECB9166C7F35}" type="pres">
      <dgm:prSet presAssocID="{F3689056-D00E-4585-97A2-B277100FAB7E}" presName="negativeSpace" presStyleCnt="0"/>
      <dgm:spPr/>
    </dgm:pt>
    <dgm:pt modelId="{CD9D31A6-B4BB-4474-9BCF-CEE6332F3DAF}" type="pres">
      <dgm:prSet presAssocID="{F3689056-D00E-4585-97A2-B277100FAB7E}" presName="childText" presStyleLbl="conFgAcc1" presStyleIdx="1" presStyleCnt="2">
        <dgm:presLayoutVars>
          <dgm:bulletEnabled val="1"/>
        </dgm:presLayoutVars>
      </dgm:prSet>
      <dgm:spPr>
        <a:ln>
          <a:prstDash val="sysDot"/>
        </a:ln>
      </dgm:spPr>
    </dgm:pt>
  </dgm:ptLst>
  <dgm:cxnLst>
    <dgm:cxn modelId="{CF3D513E-BA86-4BDA-B0BF-743E38118D66}" type="presOf" srcId="{47A64000-EAD7-4EC0-B048-DC19F552F062}" destId="{A01C2331-1453-4606-9130-8B271FF89174}" srcOrd="1" destOrd="0" presId="urn:microsoft.com/office/officeart/2005/8/layout/list1"/>
    <dgm:cxn modelId="{B681B260-9CCD-40CB-8F35-ED02E5B3006F}" srcId="{FFE9C1D3-87F0-4E87-85D2-47B2CFAD3552}" destId="{47A64000-EAD7-4EC0-B048-DC19F552F062}" srcOrd="0" destOrd="0" parTransId="{A6489DA5-764E-47AF-813B-BE36EF941EEB}" sibTransId="{D8BF87AB-00D3-4FDC-8AEF-910C81C85642}"/>
    <dgm:cxn modelId="{397807A1-D795-4BFE-BEF5-AC1222E9CB1A}" type="presOf" srcId="{F3689056-D00E-4585-97A2-B277100FAB7E}" destId="{B1E51507-A4D4-41DE-817B-B9142F1633B3}" srcOrd="0" destOrd="0" presId="urn:microsoft.com/office/officeart/2005/8/layout/list1"/>
    <dgm:cxn modelId="{38DC05B9-0E4B-4D87-9374-904B936BF21A}" type="presOf" srcId="{F3689056-D00E-4585-97A2-B277100FAB7E}" destId="{3417A489-4476-4944-9000-D29E752675A9}" srcOrd="1" destOrd="0" presId="urn:microsoft.com/office/officeart/2005/8/layout/list1"/>
    <dgm:cxn modelId="{1B4105E2-DB25-402D-9EDB-FE8A631A57B0}" type="presOf" srcId="{47A64000-EAD7-4EC0-B048-DC19F552F062}" destId="{D9D10B3B-E33E-432D-A066-6B55EFDBD304}" srcOrd="0" destOrd="0" presId="urn:microsoft.com/office/officeart/2005/8/layout/list1"/>
    <dgm:cxn modelId="{654823F1-2FC9-4A9A-A0D3-48EF1454287C}" srcId="{FFE9C1D3-87F0-4E87-85D2-47B2CFAD3552}" destId="{F3689056-D00E-4585-97A2-B277100FAB7E}" srcOrd="1" destOrd="0" parTransId="{82008CFF-BCF7-44F1-A77B-FC0263B77C53}" sibTransId="{0E631AED-9352-4AD4-8E86-4102434BE9B3}"/>
    <dgm:cxn modelId="{4E0986FE-F840-4531-8504-4050150FE200}" type="presOf" srcId="{FFE9C1D3-87F0-4E87-85D2-47B2CFAD3552}" destId="{74427F56-EBE1-4F91-93A5-22054E117911}" srcOrd="0" destOrd="0" presId="urn:microsoft.com/office/officeart/2005/8/layout/list1"/>
    <dgm:cxn modelId="{076D5A69-D8BE-4180-A4D1-81D84765CC9C}" type="presParOf" srcId="{74427F56-EBE1-4F91-93A5-22054E117911}" destId="{12BA88B5-D03D-43A0-8AE3-76F4224D3485}" srcOrd="0" destOrd="0" presId="urn:microsoft.com/office/officeart/2005/8/layout/list1"/>
    <dgm:cxn modelId="{7CC5A26F-764B-4D17-BC12-0F6F72AF31A7}" type="presParOf" srcId="{12BA88B5-D03D-43A0-8AE3-76F4224D3485}" destId="{D9D10B3B-E33E-432D-A066-6B55EFDBD304}" srcOrd="0" destOrd="0" presId="urn:microsoft.com/office/officeart/2005/8/layout/list1"/>
    <dgm:cxn modelId="{FFE8BFE9-75A3-4E57-A89E-3D9C70A85175}" type="presParOf" srcId="{12BA88B5-D03D-43A0-8AE3-76F4224D3485}" destId="{A01C2331-1453-4606-9130-8B271FF89174}" srcOrd="1" destOrd="0" presId="urn:microsoft.com/office/officeart/2005/8/layout/list1"/>
    <dgm:cxn modelId="{090F269D-4574-4830-ACC3-87469F9897E2}" type="presParOf" srcId="{74427F56-EBE1-4F91-93A5-22054E117911}" destId="{7BEBCF2A-08C1-4A3C-8B8E-217A6C07E2D1}" srcOrd="1" destOrd="0" presId="urn:microsoft.com/office/officeart/2005/8/layout/list1"/>
    <dgm:cxn modelId="{4A7D7A95-73D5-4649-AE92-ED4697F73B4E}" type="presParOf" srcId="{74427F56-EBE1-4F91-93A5-22054E117911}" destId="{6269311E-7417-4D68-B72B-1E38B0CCEA3F}" srcOrd="2" destOrd="0" presId="urn:microsoft.com/office/officeart/2005/8/layout/list1"/>
    <dgm:cxn modelId="{679B38AE-B8B3-415A-9827-1DE908F818BA}" type="presParOf" srcId="{74427F56-EBE1-4F91-93A5-22054E117911}" destId="{A5601B6D-E6F8-406C-BB93-E8C7F01E10DD}" srcOrd="3" destOrd="0" presId="urn:microsoft.com/office/officeart/2005/8/layout/list1"/>
    <dgm:cxn modelId="{24E7809C-5F0E-4FAD-8A82-2CB4275B792E}" type="presParOf" srcId="{74427F56-EBE1-4F91-93A5-22054E117911}" destId="{A85AB733-546B-47E7-8AA5-97702A636972}" srcOrd="4" destOrd="0" presId="urn:microsoft.com/office/officeart/2005/8/layout/list1"/>
    <dgm:cxn modelId="{F4C5EBA3-CF47-4C69-BC6E-24B77E65D9A6}" type="presParOf" srcId="{A85AB733-546B-47E7-8AA5-97702A636972}" destId="{B1E51507-A4D4-41DE-817B-B9142F1633B3}" srcOrd="0" destOrd="0" presId="urn:microsoft.com/office/officeart/2005/8/layout/list1"/>
    <dgm:cxn modelId="{6D3D002C-088B-4DF3-A38F-F04242607CB9}" type="presParOf" srcId="{A85AB733-546B-47E7-8AA5-97702A636972}" destId="{3417A489-4476-4944-9000-D29E752675A9}" srcOrd="1" destOrd="0" presId="urn:microsoft.com/office/officeart/2005/8/layout/list1"/>
    <dgm:cxn modelId="{3EFA4F14-ABC6-4FA4-BA4A-DDADBD3E2C84}" type="presParOf" srcId="{74427F56-EBE1-4F91-93A5-22054E117911}" destId="{59790F0B-3EFF-48F5-B9F3-ECB9166C7F35}" srcOrd="5" destOrd="0" presId="urn:microsoft.com/office/officeart/2005/8/layout/list1"/>
    <dgm:cxn modelId="{A3EE2DCA-3098-40C3-91F7-91837DB7D221}" type="presParOf" srcId="{74427F56-EBE1-4F91-93A5-22054E117911}" destId="{CD9D31A6-B4BB-4474-9BCF-CEE6332F3D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E9C1D3-87F0-4E87-85D2-47B2CFAD35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A64000-EAD7-4EC0-B048-DC19F552F062}">
      <dgm:prSet phldrT="[Tekst]" custT="1"/>
      <dgm:spPr>
        <a:solidFill>
          <a:srgbClr val="64A9A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l-PL" sz="4000" b="1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bieżące  – 3 941 678 zł </a:t>
          </a:r>
          <a:endParaRPr lang="pl-PL" sz="4000" b="1" i="1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gm:t>
    </dgm:pt>
    <dgm:pt modelId="{A6489DA5-764E-47AF-813B-BE36EF941EEB}" type="parTrans" cxnId="{B681B260-9CCD-40CB-8F35-ED02E5B3006F}">
      <dgm:prSet/>
      <dgm:spPr/>
      <dgm:t>
        <a:bodyPr/>
        <a:lstStyle/>
        <a:p>
          <a:endParaRPr lang="pl-PL"/>
        </a:p>
      </dgm:t>
    </dgm:pt>
    <dgm:pt modelId="{D8BF87AB-00D3-4FDC-8AEF-910C81C85642}" type="sibTrans" cxnId="{B681B260-9CCD-40CB-8F35-ED02E5B3006F}">
      <dgm:prSet/>
      <dgm:spPr/>
      <dgm:t>
        <a:bodyPr/>
        <a:lstStyle/>
        <a:p>
          <a:endParaRPr lang="pl-PL"/>
        </a:p>
      </dgm:t>
    </dgm:pt>
    <dgm:pt modelId="{F3689056-D00E-4585-97A2-B277100FAB7E}">
      <dgm:prSet phldrT="[Tekst]" custT="1"/>
      <dgm:spPr>
        <a:solidFill>
          <a:srgbClr val="2F5557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l-PL" sz="4000" b="1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majątkowe – 41 422 345 zł </a:t>
          </a:r>
          <a:endParaRPr lang="pl-PL" sz="4000" b="1" i="1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gm:t>
    </dgm:pt>
    <dgm:pt modelId="{82008CFF-BCF7-44F1-A77B-FC0263B77C53}" type="parTrans" cxnId="{654823F1-2FC9-4A9A-A0D3-48EF1454287C}">
      <dgm:prSet/>
      <dgm:spPr/>
      <dgm:t>
        <a:bodyPr/>
        <a:lstStyle/>
        <a:p>
          <a:endParaRPr lang="pl-PL"/>
        </a:p>
      </dgm:t>
    </dgm:pt>
    <dgm:pt modelId="{0E631AED-9352-4AD4-8E86-4102434BE9B3}" type="sibTrans" cxnId="{654823F1-2FC9-4A9A-A0D3-48EF1454287C}">
      <dgm:prSet/>
      <dgm:spPr/>
      <dgm:t>
        <a:bodyPr/>
        <a:lstStyle/>
        <a:p>
          <a:endParaRPr lang="pl-PL"/>
        </a:p>
      </dgm:t>
    </dgm:pt>
    <dgm:pt modelId="{74427F56-EBE1-4F91-93A5-22054E117911}" type="pres">
      <dgm:prSet presAssocID="{FFE9C1D3-87F0-4E87-85D2-47B2CFAD3552}" presName="linear" presStyleCnt="0">
        <dgm:presLayoutVars>
          <dgm:dir/>
          <dgm:animLvl val="lvl"/>
          <dgm:resizeHandles val="exact"/>
        </dgm:presLayoutVars>
      </dgm:prSet>
      <dgm:spPr/>
    </dgm:pt>
    <dgm:pt modelId="{12BA88B5-D03D-43A0-8AE3-76F4224D3485}" type="pres">
      <dgm:prSet presAssocID="{47A64000-EAD7-4EC0-B048-DC19F552F062}" presName="parentLin" presStyleCnt="0"/>
      <dgm:spPr/>
    </dgm:pt>
    <dgm:pt modelId="{D9D10B3B-E33E-432D-A066-6B55EFDBD304}" type="pres">
      <dgm:prSet presAssocID="{47A64000-EAD7-4EC0-B048-DC19F552F062}" presName="parentLeftMargin" presStyleLbl="node1" presStyleIdx="0" presStyleCnt="2"/>
      <dgm:spPr/>
    </dgm:pt>
    <dgm:pt modelId="{A01C2331-1453-4606-9130-8B271FF89174}" type="pres">
      <dgm:prSet presAssocID="{47A64000-EAD7-4EC0-B048-DC19F552F062}" presName="parentText" presStyleLbl="node1" presStyleIdx="0" presStyleCnt="2" custScaleX="127643">
        <dgm:presLayoutVars>
          <dgm:chMax val="0"/>
          <dgm:bulletEnabled val="1"/>
        </dgm:presLayoutVars>
      </dgm:prSet>
      <dgm:spPr/>
    </dgm:pt>
    <dgm:pt modelId="{7BEBCF2A-08C1-4A3C-8B8E-217A6C07E2D1}" type="pres">
      <dgm:prSet presAssocID="{47A64000-EAD7-4EC0-B048-DC19F552F062}" presName="negativeSpace" presStyleCnt="0"/>
      <dgm:spPr/>
    </dgm:pt>
    <dgm:pt modelId="{6269311E-7417-4D68-B72B-1E38B0CCEA3F}" type="pres">
      <dgm:prSet presAssocID="{47A64000-EAD7-4EC0-B048-DC19F552F062}" presName="childText" presStyleLbl="conFgAcc1" presStyleIdx="0" presStyleCnt="2" custLinFactNeighborX="-9082" custLinFactNeighborY="35869">
        <dgm:presLayoutVars>
          <dgm:bulletEnabled val="1"/>
        </dgm:presLayoutVars>
      </dgm:prSet>
      <dgm:spPr>
        <a:ln>
          <a:prstDash val="sysDot"/>
        </a:ln>
      </dgm:spPr>
    </dgm:pt>
    <dgm:pt modelId="{A5601B6D-E6F8-406C-BB93-E8C7F01E10DD}" type="pres">
      <dgm:prSet presAssocID="{D8BF87AB-00D3-4FDC-8AEF-910C81C85642}" presName="spaceBetweenRectangles" presStyleCnt="0"/>
      <dgm:spPr/>
    </dgm:pt>
    <dgm:pt modelId="{A85AB733-546B-47E7-8AA5-97702A636972}" type="pres">
      <dgm:prSet presAssocID="{F3689056-D00E-4585-97A2-B277100FAB7E}" presName="parentLin" presStyleCnt="0"/>
      <dgm:spPr/>
    </dgm:pt>
    <dgm:pt modelId="{B1E51507-A4D4-41DE-817B-B9142F1633B3}" type="pres">
      <dgm:prSet presAssocID="{F3689056-D00E-4585-97A2-B277100FAB7E}" presName="parentLeftMargin" presStyleLbl="node1" presStyleIdx="0" presStyleCnt="2"/>
      <dgm:spPr/>
    </dgm:pt>
    <dgm:pt modelId="{3417A489-4476-4944-9000-D29E752675A9}" type="pres">
      <dgm:prSet presAssocID="{F3689056-D00E-4585-97A2-B277100FAB7E}" presName="parentText" presStyleLbl="node1" presStyleIdx="1" presStyleCnt="2" custScaleX="127807" custLinFactNeighborX="0" custLinFactNeighborY="5892">
        <dgm:presLayoutVars>
          <dgm:chMax val="0"/>
          <dgm:bulletEnabled val="1"/>
        </dgm:presLayoutVars>
      </dgm:prSet>
      <dgm:spPr/>
    </dgm:pt>
    <dgm:pt modelId="{59790F0B-3EFF-48F5-B9F3-ECB9166C7F35}" type="pres">
      <dgm:prSet presAssocID="{F3689056-D00E-4585-97A2-B277100FAB7E}" presName="negativeSpace" presStyleCnt="0"/>
      <dgm:spPr/>
    </dgm:pt>
    <dgm:pt modelId="{CD9D31A6-B4BB-4474-9BCF-CEE6332F3DAF}" type="pres">
      <dgm:prSet presAssocID="{F3689056-D00E-4585-97A2-B277100FAB7E}" presName="childText" presStyleLbl="conFgAcc1" presStyleIdx="1" presStyleCnt="2">
        <dgm:presLayoutVars>
          <dgm:bulletEnabled val="1"/>
        </dgm:presLayoutVars>
      </dgm:prSet>
      <dgm:spPr>
        <a:ln>
          <a:prstDash val="sysDot"/>
        </a:ln>
      </dgm:spPr>
    </dgm:pt>
  </dgm:ptLst>
  <dgm:cxnLst>
    <dgm:cxn modelId="{CF3D513E-BA86-4BDA-B0BF-743E38118D66}" type="presOf" srcId="{47A64000-EAD7-4EC0-B048-DC19F552F062}" destId="{A01C2331-1453-4606-9130-8B271FF89174}" srcOrd="1" destOrd="0" presId="urn:microsoft.com/office/officeart/2005/8/layout/list1"/>
    <dgm:cxn modelId="{B681B260-9CCD-40CB-8F35-ED02E5B3006F}" srcId="{FFE9C1D3-87F0-4E87-85D2-47B2CFAD3552}" destId="{47A64000-EAD7-4EC0-B048-DC19F552F062}" srcOrd="0" destOrd="0" parTransId="{A6489DA5-764E-47AF-813B-BE36EF941EEB}" sibTransId="{D8BF87AB-00D3-4FDC-8AEF-910C81C85642}"/>
    <dgm:cxn modelId="{397807A1-D795-4BFE-BEF5-AC1222E9CB1A}" type="presOf" srcId="{F3689056-D00E-4585-97A2-B277100FAB7E}" destId="{B1E51507-A4D4-41DE-817B-B9142F1633B3}" srcOrd="0" destOrd="0" presId="urn:microsoft.com/office/officeart/2005/8/layout/list1"/>
    <dgm:cxn modelId="{38DC05B9-0E4B-4D87-9374-904B936BF21A}" type="presOf" srcId="{F3689056-D00E-4585-97A2-B277100FAB7E}" destId="{3417A489-4476-4944-9000-D29E752675A9}" srcOrd="1" destOrd="0" presId="urn:microsoft.com/office/officeart/2005/8/layout/list1"/>
    <dgm:cxn modelId="{1B4105E2-DB25-402D-9EDB-FE8A631A57B0}" type="presOf" srcId="{47A64000-EAD7-4EC0-B048-DC19F552F062}" destId="{D9D10B3B-E33E-432D-A066-6B55EFDBD304}" srcOrd="0" destOrd="0" presId="urn:microsoft.com/office/officeart/2005/8/layout/list1"/>
    <dgm:cxn modelId="{654823F1-2FC9-4A9A-A0D3-48EF1454287C}" srcId="{FFE9C1D3-87F0-4E87-85D2-47B2CFAD3552}" destId="{F3689056-D00E-4585-97A2-B277100FAB7E}" srcOrd="1" destOrd="0" parTransId="{82008CFF-BCF7-44F1-A77B-FC0263B77C53}" sibTransId="{0E631AED-9352-4AD4-8E86-4102434BE9B3}"/>
    <dgm:cxn modelId="{4E0986FE-F840-4531-8504-4050150FE200}" type="presOf" srcId="{FFE9C1D3-87F0-4E87-85D2-47B2CFAD3552}" destId="{74427F56-EBE1-4F91-93A5-22054E117911}" srcOrd="0" destOrd="0" presId="urn:microsoft.com/office/officeart/2005/8/layout/list1"/>
    <dgm:cxn modelId="{076D5A69-D8BE-4180-A4D1-81D84765CC9C}" type="presParOf" srcId="{74427F56-EBE1-4F91-93A5-22054E117911}" destId="{12BA88B5-D03D-43A0-8AE3-76F4224D3485}" srcOrd="0" destOrd="0" presId="urn:microsoft.com/office/officeart/2005/8/layout/list1"/>
    <dgm:cxn modelId="{7CC5A26F-764B-4D17-BC12-0F6F72AF31A7}" type="presParOf" srcId="{12BA88B5-D03D-43A0-8AE3-76F4224D3485}" destId="{D9D10B3B-E33E-432D-A066-6B55EFDBD304}" srcOrd="0" destOrd="0" presId="urn:microsoft.com/office/officeart/2005/8/layout/list1"/>
    <dgm:cxn modelId="{FFE8BFE9-75A3-4E57-A89E-3D9C70A85175}" type="presParOf" srcId="{12BA88B5-D03D-43A0-8AE3-76F4224D3485}" destId="{A01C2331-1453-4606-9130-8B271FF89174}" srcOrd="1" destOrd="0" presId="urn:microsoft.com/office/officeart/2005/8/layout/list1"/>
    <dgm:cxn modelId="{090F269D-4574-4830-ACC3-87469F9897E2}" type="presParOf" srcId="{74427F56-EBE1-4F91-93A5-22054E117911}" destId="{7BEBCF2A-08C1-4A3C-8B8E-217A6C07E2D1}" srcOrd="1" destOrd="0" presId="urn:microsoft.com/office/officeart/2005/8/layout/list1"/>
    <dgm:cxn modelId="{4A7D7A95-73D5-4649-AE92-ED4697F73B4E}" type="presParOf" srcId="{74427F56-EBE1-4F91-93A5-22054E117911}" destId="{6269311E-7417-4D68-B72B-1E38B0CCEA3F}" srcOrd="2" destOrd="0" presId="urn:microsoft.com/office/officeart/2005/8/layout/list1"/>
    <dgm:cxn modelId="{679B38AE-B8B3-415A-9827-1DE908F818BA}" type="presParOf" srcId="{74427F56-EBE1-4F91-93A5-22054E117911}" destId="{A5601B6D-E6F8-406C-BB93-E8C7F01E10DD}" srcOrd="3" destOrd="0" presId="urn:microsoft.com/office/officeart/2005/8/layout/list1"/>
    <dgm:cxn modelId="{24E7809C-5F0E-4FAD-8A82-2CB4275B792E}" type="presParOf" srcId="{74427F56-EBE1-4F91-93A5-22054E117911}" destId="{A85AB733-546B-47E7-8AA5-97702A636972}" srcOrd="4" destOrd="0" presId="urn:microsoft.com/office/officeart/2005/8/layout/list1"/>
    <dgm:cxn modelId="{F4C5EBA3-CF47-4C69-BC6E-24B77E65D9A6}" type="presParOf" srcId="{A85AB733-546B-47E7-8AA5-97702A636972}" destId="{B1E51507-A4D4-41DE-817B-B9142F1633B3}" srcOrd="0" destOrd="0" presId="urn:microsoft.com/office/officeart/2005/8/layout/list1"/>
    <dgm:cxn modelId="{6D3D002C-088B-4DF3-A38F-F04242607CB9}" type="presParOf" srcId="{A85AB733-546B-47E7-8AA5-97702A636972}" destId="{3417A489-4476-4944-9000-D29E752675A9}" srcOrd="1" destOrd="0" presId="urn:microsoft.com/office/officeart/2005/8/layout/list1"/>
    <dgm:cxn modelId="{3EFA4F14-ABC6-4FA4-BA4A-DDADBD3E2C84}" type="presParOf" srcId="{74427F56-EBE1-4F91-93A5-22054E117911}" destId="{59790F0B-3EFF-48F5-B9F3-ECB9166C7F35}" srcOrd="5" destOrd="0" presId="urn:microsoft.com/office/officeart/2005/8/layout/list1"/>
    <dgm:cxn modelId="{A3EE2DCA-3098-40C3-91F7-91837DB7D221}" type="presParOf" srcId="{74427F56-EBE1-4F91-93A5-22054E117911}" destId="{CD9D31A6-B4BB-4474-9BCF-CEE6332F3D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E9C1D3-87F0-4E87-85D2-47B2CFAD35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A64000-EAD7-4EC0-B048-DC19F552F062}">
      <dgm:prSet phldrT="[Tekst]" custT="1"/>
      <dgm:spPr>
        <a:solidFill>
          <a:srgbClr val="64A9A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l-PL" sz="4000" b="1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bieżące  – 22 082 052 zł </a:t>
          </a:r>
          <a:endParaRPr lang="pl-PL" sz="4000" b="1" i="1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gm:t>
    </dgm:pt>
    <dgm:pt modelId="{A6489DA5-764E-47AF-813B-BE36EF941EEB}" type="parTrans" cxnId="{B681B260-9CCD-40CB-8F35-ED02E5B3006F}">
      <dgm:prSet/>
      <dgm:spPr/>
      <dgm:t>
        <a:bodyPr/>
        <a:lstStyle/>
        <a:p>
          <a:endParaRPr lang="pl-PL"/>
        </a:p>
      </dgm:t>
    </dgm:pt>
    <dgm:pt modelId="{D8BF87AB-00D3-4FDC-8AEF-910C81C85642}" type="sibTrans" cxnId="{B681B260-9CCD-40CB-8F35-ED02E5B3006F}">
      <dgm:prSet/>
      <dgm:spPr/>
      <dgm:t>
        <a:bodyPr/>
        <a:lstStyle/>
        <a:p>
          <a:endParaRPr lang="pl-PL"/>
        </a:p>
      </dgm:t>
    </dgm:pt>
    <dgm:pt modelId="{74427F56-EBE1-4F91-93A5-22054E117911}" type="pres">
      <dgm:prSet presAssocID="{FFE9C1D3-87F0-4E87-85D2-47B2CFAD3552}" presName="linear" presStyleCnt="0">
        <dgm:presLayoutVars>
          <dgm:dir/>
          <dgm:animLvl val="lvl"/>
          <dgm:resizeHandles val="exact"/>
        </dgm:presLayoutVars>
      </dgm:prSet>
      <dgm:spPr/>
    </dgm:pt>
    <dgm:pt modelId="{12BA88B5-D03D-43A0-8AE3-76F4224D3485}" type="pres">
      <dgm:prSet presAssocID="{47A64000-EAD7-4EC0-B048-DC19F552F062}" presName="parentLin" presStyleCnt="0"/>
      <dgm:spPr/>
    </dgm:pt>
    <dgm:pt modelId="{D9D10B3B-E33E-432D-A066-6B55EFDBD304}" type="pres">
      <dgm:prSet presAssocID="{47A64000-EAD7-4EC0-B048-DC19F552F062}" presName="parentLeftMargin" presStyleLbl="node1" presStyleIdx="0" presStyleCnt="1"/>
      <dgm:spPr/>
    </dgm:pt>
    <dgm:pt modelId="{A01C2331-1453-4606-9130-8B271FF89174}" type="pres">
      <dgm:prSet presAssocID="{47A64000-EAD7-4EC0-B048-DC19F552F062}" presName="parentText" presStyleLbl="node1" presStyleIdx="0" presStyleCnt="1" custScaleX="127643">
        <dgm:presLayoutVars>
          <dgm:chMax val="0"/>
          <dgm:bulletEnabled val="1"/>
        </dgm:presLayoutVars>
      </dgm:prSet>
      <dgm:spPr/>
    </dgm:pt>
    <dgm:pt modelId="{7BEBCF2A-08C1-4A3C-8B8E-217A6C07E2D1}" type="pres">
      <dgm:prSet presAssocID="{47A64000-EAD7-4EC0-B048-DC19F552F062}" presName="negativeSpace" presStyleCnt="0"/>
      <dgm:spPr/>
    </dgm:pt>
    <dgm:pt modelId="{6269311E-7417-4D68-B72B-1E38B0CCEA3F}" type="pres">
      <dgm:prSet presAssocID="{47A64000-EAD7-4EC0-B048-DC19F552F062}" presName="childText" presStyleLbl="conFgAcc1" presStyleIdx="0" presStyleCnt="1" custLinFactNeighborX="-9082" custLinFactNeighborY="35869">
        <dgm:presLayoutVars>
          <dgm:bulletEnabled val="1"/>
        </dgm:presLayoutVars>
      </dgm:prSet>
      <dgm:spPr>
        <a:ln>
          <a:prstDash val="sysDot"/>
        </a:ln>
      </dgm:spPr>
    </dgm:pt>
  </dgm:ptLst>
  <dgm:cxnLst>
    <dgm:cxn modelId="{CF3D513E-BA86-4BDA-B0BF-743E38118D66}" type="presOf" srcId="{47A64000-EAD7-4EC0-B048-DC19F552F062}" destId="{A01C2331-1453-4606-9130-8B271FF89174}" srcOrd="1" destOrd="0" presId="urn:microsoft.com/office/officeart/2005/8/layout/list1"/>
    <dgm:cxn modelId="{B681B260-9CCD-40CB-8F35-ED02E5B3006F}" srcId="{FFE9C1D3-87F0-4E87-85D2-47B2CFAD3552}" destId="{47A64000-EAD7-4EC0-B048-DC19F552F062}" srcOrd="0" destOrd="0" parTransId="{A6489DA5-764E-47AF-813B-BE36EF941EEB}" sibTransId="{D8BF87AB-00D3-4FDC-8AEF-910C81C85642}"/>
    <dgm:cxn modelId="{1B4105E2-DB25-402D-9EDB-FE8A631A57B0}" type="presOf" srcId="{47A64000-EAD7-4EC0-B048-DC19F552F062}" destId="{D9D10B3B-E33E-432D-A066-6B55EFDBD304}" srcOrd="0" destOrd="0" presId="urn:microsoft.com/office/officeart/2005/8/layout/list1"/>
    <dgm:cxn modelId="{4E0986FE-F840-4531-8504-4050150FE200}" type="presOf" srcId="{FFE9C1D3-87F0-4E87-85D2-47B2CFAD3552}" destId="{74427F56-EBE1-4F91-93A5-22054E117911}" srcOrd="0" destOrd="0" presId="urn:microsoft.com/office/officeart/2005/8/layout/list1"/>
    <dgm:cxn modelId="{076D5A69-D8BE-4180-A4D1-81D84765CC9C}" type="presParOf" srcId="{74427F56-EBE1-4F91-93A5-22054E117911}" destId="{12BA88B5-D03D-43A0-8AE3-76F4224D3485}" srcOrd="0" destOrd="0" presId="urn:microsoft.com/office/officeart/2005/8/layout/list1"/>
    <dgm:cxn modelId="{7CC5A26F-764B-4D17-BC12-0F6F72AF31A7}" type="presParOf" srcId="{12BA88B5-D03D-43A0-8AE3-76F4224D3485}" destId="{D9D10B3B-E33E-432D-A066-6B55EFDBD304}" srcOrd="0" destOrd="0" presId="urn:microsoft.com/office/officeart/2005/8/layout/list1"/>
    <dgm:cxn modelId="{FFE8BFE9-75A3-4E57-A89E-3D9C70A85175}" type="presParOf" srcId="{12BA88B5-D03D-43A0-8AE3-76F4224D3485}" destId="{A01C2331-1453-4606-9130-8B271FF89174}" srcOrd="1" destOrd="0" presId="urn:microsoft.com/office/officeart/2005/8/layout/list1"/>
    <dgm:cxn modelId="{090F269D-4574-4830-ACC3-87469F9897E2}" type="presParOf" srcId="{74427F56-EBE1-4F91-93A5-22054E117911}" destId="{7BEBCF2A-08C1-4A3C-8B8E-217A6C07E2D1}" srcOrd="1" destOrd="0" presId="urn:microsoft.com/office/officeart/2005/8/layout/list1"/>
    <dgm:cxn modelId="{4A7D7A95-73D5-4649-AE92-ED4697F73B4E}" type="presParOf" srcId="{74427F56-EBE1-4F91-93A5-22054E117911}" destId="{6269311E-7417-4D68-B72B-1E38B0CCEA3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E9C1D3-87F0-4E87-85D2-47B2CFAD35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A64000-EAD7-4EC0-B048-DC19F552F062}">
      <dgm:prSet phldrT="[Tekst]" custT="1"/>
      <dgm:spPr>
        <a:solidFill>
          <a:srgbClr val="64A9A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l-PL" sz="4000" b="1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bieżące  – 11 706 554 zł </a:t>
          </a:r>
          <a:endParaRPr lang="pl-PL" sz="4000" b="1" i="1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gm:t>
    </dgm:pt>
    <dgm:pt modelId="{A6489DA5-764E-47AF-813B-BE36EF941EEB}" type="parTrans" cxnId="{B681B260-9CCD-40CB-8F35-ED02E5B3006F}">
      <dgm:prSet/>
      <dgm:spPr/>
      <dgm:t>
        <a:bodyPr/>
        <a:lstStyle/>
        <a:p>
          <a:endParaRPr lang="pl-PL"/>
        </a:p>
      </dgm:t>
    </dgm:pt>
    <dgm:pt modelId="{D8BF87AB-00D3-4FDC-8AEF-910C81C85642}" type="sibTrans" cxnId="{B681B260-9CCD-40CB-8F35-ED02E5B3006F}">
      <dgm:prSet/>
      <dgm:spPr/>
      <dgm:t>
        <a:bodyPr/>
        <a:lstStyle/>
        <a:p>
          <a:endParaRPr lang="pl-PL"/>
        </a:p>
      </dgm:t>
    </dgm:pt>
    <dgm:pt modelId="{F3689056-D00E-4585-97A2-B277100FAB7E}">
      <dgm:prSet phldrT="[Tekst]" custT="1"/>
      <dgm:spPr>
        <a:solidFill>
          <a:srgbClr val="2F5557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l-PL" sz="4000" b="1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majątkowe – 1 000 000 zł </a:t>
          </a:r>
          <a:endParaRPr lang="pl-PL" sz="4000" b="1" i="1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gm:t>
    </dgm:pt>
    <dgm:pt modelId="{82008CFF-BCF7-44F1-A77B-FC0263B77C53}" type="parTrans" cxnId="{654823F1-2FC9-4A9A-A0D3-48EF1454287C}">
      <dgm:prSet/>
      <dgm:spPr/>
      <dgm:t>
        <a:bodyPr/>
        <a:lstStyle/>
        <a:p>
          <a:endParaRPr lang="pl-PL"/>
        </a:p>
      </dgm:t>
    </dgm:pt>
    <dgm:pt modelId="{0E631AED-9352-4AD4-8E86-4102434BE9B3}" type="sibTrans" cxnId="{654823F1-2FC9-4A9A-A0D3-48EF1454287C}">
      <dgm:prSet/>
      <dgm:spPr/>
      <dgm:t>
        <a:bodyPr/>
        <a:lstStyle/>
        <a:p>
          <a:endParaRPr lang="pl-PL"/>
        </a:p>
      </dgm:t>
    </dgm:pt>
    <dgm:pt modelId="{74427F56-EBE1-4F91-93A5-22054E117911}" type="pres">
      <dgm:prSet presAssocID="{FFE9C1D3-87F0-4E87-85D2-47B2CFAD3552}" presName="linear" presStyleCnt="0">
        <dgm:presLayoutVars>
          <dgm:dir/>
          <dgm:animLvl val="lvl"/>
          <dgm:resizeHandles val="exact"/>
        </dgm:presLayoutVars>
      </dgm:prSet>
      <dgm:spPr/>
    </dgm:pt>
    <dgm:pt modelId="{12BA88B5-D03D-43A0-8AE3-76F4224D3485}" type="pres">
      <dgm:prSet presAssocID="{47A64000-EAD7-4EC0-B048-DC19F552F062}" presName="parentLin" presStyleCnt="0"/>
      <dgm:spPr/>
    </dgm:pt>
    <dgm:pt modelId="{D9D10B3B-E33E-432D-A066-6B55EFDBD304}" type="pres">
      <dgm:prSet presAssocID="{47A64000-EAD7-4EC0-B048-DC19F552F062}" presName="parentLeftMargin" presStyleLbl="node1" presStyleIdx="0" presStyleCnt="2"/>
      <dgm:spPr/>
    </dgm:pt>
    <dgm:pt modelId="{A01C2331-1453-4606-9130-8B271FF89174}" type="pres">
      <dgm:prSet presAssocID="{47A64000-EAD7-4EC0-B048-DC19F552F062}" presName="parentText" presStyleLbl="node1" presStyleIdx="0" presStyleCnt="2" custScaleX="127643">
        <dgm:presLayoutVars>
          <dgm:chMax val="0"/>
          <dgm:bulletEnabled val="1"/>
        </dgm:presLayoutVars>
      </dgm:prSet>
      <dgm:spPr/>
    </dgm:pt>
    <dgm:pt modelId="{7BEBCF2A-08C1-4A3C-8B8E-217A6C07E2D1}" type="pres">
      <dgm:prSet presAssocID="{47A64000-EAD7-4EC0-B048-DC19F552F062}" presName="negativeSpace" presStyleCnt="0"/>
      <dgm:spPr/>
    </dgm:pt>
    <dgm:pt modelId="{6269311E-7417-4D68-B72B-1E38B0CCEA3F}" type="pres">
      <dgm:prSet presAssocID="{47A64000-EAD7-4EC0-B048-DC19F552F062}" presName="childText" presStyleLbl="conFgAcc1" presStyleIdx="0" presStyleCnt="2" custLinFactNeighborX="-9082" custLinFactNeighborY="35869">
        <dgm:presLayoutVars>
          <dgm:bulletEnabled val="1"/>
        </dgm:presLayoutVars>
      </dgm:prSet>
      <dgm:spPr>
        <a:ln>
          <a:prstDash val="sysDot"/>
        </a:ln>
      </dgm:spPr>
    </dgm:pt>
    <dgm:pt modelId="{A5601B6D-E6F8-406C-BB93-E8C7F01E10DD}" type="pres">
      <dgm:prSet presAssocID="{D8BF87AB-00D3-4FDC-8AEF-910C81C85642}" presName="spaceBetweenRectangles" presStyleCnt="0"/>
      <dgm:spPr/>
    </dgm:pt>
    <dgm:pt modelId="{A85AB733-546B-47E7-8AA5-97702A636972}" type="pres">
      <dgm:prSet presAssocID="{F3689056-D00E-4585-97A2-B277100FAB7E}" presName="parentLin" presStyleCnt="0"/>
      <dgm:spPr/>
    </dgm:pt>
    <dgm:pt modelId="{B1E51507-A4D4-41DE-817B-B9142F1633B3}" type="pres">
      <dgm:prSet presAssocID="{F3689056-D00E-4585-97A2-B277100FAB7E}" presName="parentLeftMargin" presStyleLbl="node1" presStyleIdx="0" presStyleCnt="2"/>
      <dgm:spPr/>
    </dgm:pt>
    <dgm:pt modelId="{3417A489-4476-4944-9000-D29E752675A9}" type="pres">
      <dgm:prSet presAssocID="{F3689056-D00E-4585-97A2-B277100FAB7E}" presName="parentText" presStyleLbl="node1" presStyleIdx="1" presStyleCnt="2" custScaleX="127807" custLinFactNeighborX="0" custLinFactNeighborY="5892">
        <dgm:presLayoutVars>
          <dgm:chMax val="0"/>
          <dgm:bulletEnabled val="1"/>
        </dgm:presLayoutVars>
      </dgm:prSet>
      <dgm:spPr/>
    </dgm:pt>
    <dgm:pt modelId="{59790F0B-3EFF-48F5-B9F3-ECB9166C7F35}" type="pres">
      <dgm:prSet presAssocID="{F3689056-D00E-4585-97A2-B277100FAB7E}" presName="negativeSpace" presStyleCnt="0"/>
      <dgm:spPr/>
    </dgm:pt>
    <dgm:pt modelId="{CD9D31A6-B4BB-4474-9BCF-CEE6332F3DAF}" type="pres">
      <dgm:prSet presAssocID="{F3689056-D00E-4585-97A2-B277100FAB7E}" presName="childText" presStyleLbl="conFgAcc1" presStyleIdx="1" presStyleCnt="2">
        <dgm:presLayoutVars>
          <dgm:bulletEnabled val="1"/>
        </dgm:presLayoutVars>
      </dgm:prSet>
      <dgm:spPr>
        <a:ln>
          <a:prstDash val="sysDot"/>
        </a:ln>
      </dgm:spPr>
    </dgm:pt>
  </dgm:ptLst>
  <dgm:cxnLst>
    <dgm:cxn modelId="{CF3D513E-BA86-4BDA-B0BF-743E38118D66}" type="presOf" srcId="{47A64000-EAD7-4EC0-B048-DC19F552F062}" destId="{A01C2331-1453-4606-9130-8B271FF89174}" srcOrd="1" destOrd="0" presId="urn:microsoft.com/office/officeart/2005/8/layout/list1"/>
    <dgm:cxn modelId="{B681B260-9CCD-40CB-8F35-ED02E5B3006F}" srcId="{FFE9C1D3-87F0-4E87-85D2-47B2CFAD3552}" destId="{47A64000-EAD7-4EC0-B048-DC19F552F062}" srcOrd="0" destOrd="0" parTransId="{A6489DA5-764E-47AF-813B-BE36EF941EEB}" sibTransId="{D8BF87AB-00D3-4FDC-8AEF-910C81C85642}"/>
    <dgm:cxn modelId="{397807A1-D795-4BFE-BEF5-AC1222E9CB1A}" type="presOf" srcId="{F3689056-D00E-4585-97A2-B277100FAB7E}" destId="{B1E51507-A4D4-41DE-817B-B9142F1633B3}" srcOrd="0" destOrd="0" presId="urn:microsoft.com/office/officeart/2005/8/layout/list1"/>
    <dgm:cxn modelId="{38DC05B9-0E4B-4D87-9374-904B936BF21A}" type="presOf" srcId="{F3689056-D00E-4585-97A2-B277100FAB7E}" destId="{3417A489-4476-4944-9000-D29E752675A9}" srcOrd="1" destOrd="0" presId="urn:microsoft.com/office/officeart/2005/8/layout/list1"/>
    <dgm:cxn modelId="{1B4105E2-DB25-402D-9EDB-FE8A631A57B0}" type="presOf" srcId="{47A64000-EAD7-4EC0-B048-DC19F552F062}" destId="{D9D10B3B-E33E-432D-A066-6B55EFDBD304}" srcOrd="0" destOrd="0" presId="urn:microsoft.com/office/officeart/2005/8/layout/list1"/>
    <dgm:cxn modelId="{654823F1-2FC9-4A9A-A0D3-48EF1454287C}" srcId="{FFE9C1D3-87F0-4E87-85D2-47B2CFAD3552}" destId="{F3689056-D00E-4585-97A2-B277100FAB7E}" srcOrd="1" destOrd="0" parTransId="{82008CFF-BCF7-44F1-A77B-FC0263B77C53}" sibTransId="{0E631AED-9352-4AD4-8E86-4102434BE9B3}"/>
    <dgm:cxn modelId="{4E0986FE-F840-4531-8504-4050150FE200}" type="presOf" srcId="{FFE9C1D3-87F0-4E87-85D2-47B2CFAD3552}" destId="{74427F56-EBE1-4F91-93A5-22054E117911}" srcOrd="0" destOrd="0" presId="urn:microsoft.com/office/officeart/2005/8/layout/list1"/>
    <dgm:cxn modelId="{076D5A69-D8BE-4180-A4D1-81D84765CC9C}" type="presParOf" srcId="{74427F56-EBE1-4F91-93A5-22054E117911}" destId="{12BA88B5-D03D-43A0-8AE3-76F4224D3485}" srcOrd="0" destOrd="0" presId="urn:microsoft.com/office/officeart/2005/8/layout/list1"/>
    <dgm:cxn modelId="{7CC5A26F-764B-4D17-BC12-0F6F72AF31A7}" type="presParOf" srcId="{12BA88B5-D03D-43A0-8AE3-76F4224D3485}" destId="{D9D10B3B-E33E-432D-A066-6B55EFDBD304}" srcOrd="0" destOrd="0" presId="urn:microsoft.com/office/officeart/2005/8/layout/list1"/>
    <dgm:cxn modelId="{FFE8BFE9-75A3-4E57-A89E-3D9C70A85175}" type="presParOf" srcId="{12BA88B5-D03D-43A0-8AE3-76F4224D3485}" destId="{A01C2331-1453-4606-9130-8B271FF89174}" srcOrd="1" destOrd="0" presId="urn:microsoft.com/office/officeart/2005/8/layout/list1"/>
    <dgm:cxn modelId="{090F269D-4574-4830-ACC3-87469F9897E2}" type="presParOf" srcId="{74427F56-EBE1-4F91-93A5-22054E117911}" destId="{7BEBCF2A-08C1-4A3C-8B8E-217A6C07E2D1}" srcOrd="1" destOrd="0" presId="urn:microsoft.com/office/officeart/2005/8/layout/list1"/>
    <dgm:cxn modelId="{4A7D7A95-73D5-4649-AE92-ED4697F73B4E}" type="presParOf" srcId="{74427F56-EBE1-4F91-93A5-22054E117911}" destId="{6269311E-7417-4D68-B72B-1E38B0CCEA3F}" srcOrd="2" destOrd="0" presId="urn:microsoft.com/office/officeart/2005/8/layout/list1"/>
    <dgm:cxn modelId="{679B38AE-B8B3-415A-9827-1DE908F818BA}" type="presParOf" srcId="{74427F56-EBE1-4F91-93A5-22054E117911}" destId="{A5601B6D-E6F8-406C-BB93-E8C7F01E10DD}" srcOrd="3" destOrd="0" presId="urn:microsoft.com/office/officeart/2005/8/layout/list1"/>
    <dgm:cxn modelId="{24E7809C-5F0E-4FAD-8A82-2CB4275B792E}" type="presParOf" srcId="{74427F56-EBE1-4F91-93A5-22054E117911}" destId="{A85AB733-546B-47E7-8AA5-97702A636972}" srcOrd="4" destOrd="0" presId="urn:microsoft.com/office/officeart/2005/8/layout/list1"/>
    <dgm:cxn modelId="{F4C5EBA3-CF47-4C69-BC6E-24B77E65D9A6}" type="presParOf" srcId="{A85AB733-546B-47E7-8AA5-97702A636972}" destId="{B1E51507-A4D4-41DE-817B-B9142F1633B3}" srcOrd="0" destOrd="0" presId="urn:microsoft.com/office/officeart/2005/8/layout/list1"/>
    <dgm:cxn modelId="{6D3D002C-088B-4DF3-A38F-F04242607CB9}" type="presParOf" srcId="{A85AB733-546B-47E7-8AA5-97702A636972}" destId="{3417A489-4476-4944-9000-D29E752675A9}" srcOrd="1" destOrd="0" presId="urn:microsoft.com/office/officeart/2005/8/layout/list1"/>
    <dgm:cxn modelId="{3EFA4F14-ABC6-4FA4-BA4A-DDADBD3E2C84}" type="presParOf" srcId="{74427F56-EBE1-4F91-93A5-22054E117911}" destId="{59790F0B-3EFF-48F5-B9F3-ECB9166C7F35}" srcOrd="5" destOrd="0" presId="urn:microsoft.com/office/officeart/2005/8/layout/list1"/>
    <dgm:cxn modelId="{A3EE2DCA-3098-40C3-91F7-91837DB7D221}" type="presParOf" srcId="{74427F56-EBE1-4F91-93A5-22054E117911}" destId="{CD9D31A6-B4BB-4474-9BCF-CEE6332F3D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E9C1D3-87F0-4E87-85D2-47B2CFAD35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A64000-EAD7-4EC0-B048-DC19F552F062}">
      <dgm:prSet phldrT="[Tekst]" custT="1"/>
      <dgm:spPr>
        <a:solidFill>
          <a:srgbClr val="64A9A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l-PL" sz="4000" b="1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bieżące  – 33 914 747,96 zł </a:t>
          </a:r>
          <a:endParaRPr lang="pl-PL" sz="4000" b="1" i="1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gm:t>
    </dgm:pt>
    <dgm:pt modelId="{A6489DA5-764E-47AF-813B-BE36EF941EEB}" type="parTrans" cxnId="{B681B260-9CCD-40CB-8F35-ED02E5B3006F}">
      <dgm:prSet/>
      <dgm:spPr/>
      <dgm:t>
        <a:bodyPr/>
        <a:lstStyle/>
        <a:p>
          <a:endParaRPr lang="pl-PL"/>
        </a:p>
      </dgm:t>
    </dgm:pt>
    <dgm:pt modelId="{D8BF87AB-00D3-4FDC-8AEF-910C81C85642}" type="sibTrans" cxnId="{B681B260-9CCD-40CB-8F35-ED02E5B3006F}">
      <dgm:prSet/>
      <dgm:spPr/>
      <dgm:t>
        <a:bodyPr/>
        <a:lstStyle/>
        <a:p>
          <a:endParaRPr lang="pl-PL"/>
        </a:p>
      </dgm:t>
    </dgm:pt>
    <dgm:pt modelId="{F3689056-D00E-4585-97A2-B277100FAB7E}">
      <dgm:prSet phldrT="[Tekst]" custT="1"/>
      <dgm:spPr>
        <a:solidFill>
          <a:srgbClr val="2F5557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l-PL" sz="4000" b="1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majątkowe – 2 657 355 zł </a:t>
          </a:r>
          <a:endParaRPr lang="pl-PL" sz="4000" b="1" i="1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gm:t>
    </dgm:pt>
    <dgm:pt modelId="{82008CFF-BCF7-44F1-A77B-FC0263B77C53}" type="parTrans" cxnId="{654823F1-2FC9-4A9A-A0D3-48EF1454287C}">
      <dgm:prSet/>
      <dgm:spPr/>
      <dgm:t>
        <a:bodyPr/>
        <a:lstStyle/>
        <a:p>
          <a:endParaRPr lang="pl-PL"/>
        </a:p>
      </dgm:t>
    </dgm:pt>
    <dgm:pt modelId="{0E631AED-9352-4AD4-8E86-4102434BE9B3}" type="sibTrans" cxnId="{654823F1-2FC9-4A9A-A0D3-48EF1454287C}">
      <dgm:prSet/>
      <dgm:spPr/>
      <dgm:t>
        <a:bodyPr/>
        <a:lstStyle/>
        <a:p>
          <a:endParaRPr lang="pl-PL"/>
        </a:p>
      </dgm:t>
    </dgm:pt>
    <dgm:pt modelId="{74427F56-EBE1-4F91-93A5-22054E117911}" type="pres">
      <dgm:prSet presAssocID="{FFE9C1D3-87F0-4E87-85D2-47B2CFAD3552}" presName="linear" presStyleCnt="0">
        <dgm:presLayoutVars>
          <dgm:dir/>
          <dgm:animLvl val="lvl"/>
          <dgm:resizeHandles val="exact"/>
        </dgm:presLayoutVars>
      </dgm:prSet>
      <dgm:spPr/>
    </dgm:pt>
    <dgm:pt modelId="{12BA88B5-D03D-43A0-8AE3-76F4224D3485}" type="pres">
      <dgm:prSet presAssocID="{47A64000-EAD7-4EC0-B048-DC19F552F062}" presName="parentLin" presStyleCnt="0"/>
      <dgm:spPr/>
    </dgm:pt>
    <dgm:pt modelId="{D9D10B3B-E33E-432D-A066-6B55EFDBD304}" type="pres">
      <dgm:prSet presAssocID="{47A64000-EAD7-4EC0-B048-DC19F552F062}" presName="parentLeftMargin" presStyleLbl="node1" presStyleIdx="0" presStyleCnt="2"/>
      <dgm:spPr/>
    </dgm:pt>
    <dgm:pt modelId="{A01C2331-1453-4606-9130-8B271FF89174}" type="pres">
      <dgm:prSet presAssocID="{47A64000-EAD7-4EC0-B048-DC19F552F062}" presName="parentText" presStyleLbl="node1" presStyleIdx="0" presStyleCnt="2" custScaleX="127643">
        <dgm:presLayoutVars>
          <dgm:chMax val="0"/>
          <dgm:bulletEnabled val="1"/>
        </dgm:presLayoutVars>
      </dgm:prSet>
      <dgm:spPr/>
    </dgm:pt>
    <dgm:pt modelId="{7BEBCF2A-08C1-4A3C-8B8E-217A6C07E2D1}" type="pres">
      <dgm:prSet presAssocID="{47A64000-EAD7-4EC0-B048-DC19F552F062}" presName="negativeSpace" presStyleCnt="0"/>
      <dgm:spPr/>
    </dgm:pt>
    <dgm:pt modelId="{6269311E-7417-4D68-B72B-1E38B0CCEA3F}" type="pres">
      <dgm:prSet presAssocID="{47A64000-EAD7-4EC0-B048-DC19F552F062}" presName="childText" presStyleLbl="conFgAcc1" presStyleIdx="0" presStyleCnt="2" custLinFactNeighborX="-9082" custLinFactNeighborY="35869">
        <dgm:presLayoutVars>
          <dgm:bulletEnabled val="1"/>
        </dgm:presLayoutVars>
      </dgm:prSet>
      <dgm:spPr>
        <a:ln>
          <a:prstDash val="sysDot"/>
        </a:ln>
      </dgm:spPr>
    </dgm:pt>
    <dgm:pt modelId="{A5601B6D-E6F8-406C-BB93-E8C7F01E10DD}" type="pres">
      <dgm:prSet presAssocID="{D8BF87AB-00D3-4FDC-8AEF-910C81C85642}" presName="spaceBetweenRectangles" presStyleCnt="0"/>
      <dgm:spPr/>
    </dgm:pt>
    <dgm:pt modelId="{A85AB733-546B-47E7-8AA5-97702A636972}" type="pres">
      <dgm:prSet presAssocID="{F3689056-D00E-4585-97A2-B277100FAB7E}" presName="parentLin" presStyleCnt="0"/>
      <dgm:spPr/>
    </dgm:pt>
    <dgm:pt modelId="{B1E51507-A4D4-41DE-817B-B9142F1633B3}" type="pres">
      <dgm:prSet presAssocID="{F3689056-D00E-4585-97A2-B277100FAB7E}" presName="parentLeftMargin" presStyleLbl="node1" presStyleIdx="0" presStyleCnt="2"/>
      <dgm:spPr/>
    </dgm:pt>
    <dgm:pt modelId="{3417A489-4476-4944-9000-D29E752675A9}" type="pres">
      <dgm:prSet presAssocID="{F3689056-D00E-4585-97A2-B277100FAB7E}" presName="parentText" presStyleLbl="node1" presStyleIdx="1" presStyleCnt="2" custScaleX="127807" custLinFactNeighborX="0" custLinFactNeighborY="5892">
        <dgm:presLayoutVars>
          <dgm:chMax val="0"/>
          <dgm:bulletEnabled val="1"/>
        </dgm:presLayoutVars>
      </dgm:prSet>
      <dgm:spPr/>
    </dgm:pt>
    <dgm:pt modelId="{59790F0B-3EFF-48F5-B9F3-ECB9166C7F35}" type="pres">
      <dgm:prSet presAssocID="{F3689056-D00E-4585-97A2-B277100FAB7E}" presName="negativeSpace" presStyleCnt="0"/>
      <dgm:spPr/>
    </dgm:pt>
    <dgm:pt modelId="{CD9D31A6-B4BB-4474-9BCF-CEE6332F3DAF}" type="pres">
      <dgm:prSet presAssocID="{F3689056-D00E-4585-97A2-B277100FAB7E}" presName="childText" presStyleLbl="conFgAcc1" presStyleIdx="1" presStyleCnt="2">
        <dgm:presLayoutVars>
          <dgm:bulletEnabled val="1"/>
        </dgm:presLayoutVars>
      </dgm:prSet>
      <dgm:spPr>
        <a:ln>
          <a:prstDash val="sysDot"/>
        </a:ln>
      </dgm:spPr>
    </dgm:pt>
  </dgm:ptLst>
  <dgm:cxnLst>
    <dgm:cxn modelId="{CF3D513E-BA86-4BDA-B0BF-743E38118D66}" type="presOf" srcId="{47A64000-EAD7-4EC0-B048-DC19F552F062}" destId="{A01C2331-1453-4606-9130-8B271FF89174}" srcOrd="1" destOrd="0" presId="urn:microsoft.com/office/officeart/2005/8/layout/list1"/>
    <dgm:cxn modelId="{B681B260-9CCD-40CB-8F35-ED02E5B3006F}" srcId="{FFE9C1D3-87F0-4E87-85D2-47B2CFAD3552}" destId="{47A64000-EAD7-4EC0-B048-DC19F552F062}" srcOrd="0" destOrd="0" parTransId="{A6489DA5-764E-47AF-813B-BE36EF941EEB}" sibTransId="{D8BF87AB-00D3-4FDC-8AEF-910C81C85642}"/>
    <dgm:cxn modelId="{397807A1-D795-4BFE-BEF5-AC1222E9CB1A}" type="presOf" srcId="{F3689056-D00E-4585-97A2-B277100FAB7E}" destId="{B1E51507-A4D4-41DE-817B-B9142F1633B3}" srcOrd="0" destOrd="0" presId="urn:microsoft.com/office/officeart/2005/8/layout/list1"/>
    <dgm:cxn modelId="{38DC05B9-0E4B-4D87-9374-904B936BF21A}" type="presOf" srcId="{F3689056-D00E-4585-97A2-B277100FAB7E}" destId="{3417A489-4476-4944-9000-D29E752675A9}" srcOrd="1" destOrd="0" presId="urn:microsoft.com/office/officeart/2005/8/layout/list1"/>
    <dgm:cxn modelId="{1B4105E2-DB25-402D-9EDB-FE8A631A57B0}" type="presOf" srcId="{47A64000-EAD7-4EC0-B048-DC19F552F062}" destId="{D9D10B3B-E33E-432D-A066-6B55EFDBD304}" srcOrd="0" destOrd="0" presId="urn:microsoft.com/office/officeart/2005/8/layout/list1"/>
    <dgm:cxn modelId="{654823F1-2FC9-4A9A-A0D3-48EF1454287C}" srcId="{FFE9C1D3-87F0-4E87-85D2-47B2CFAD3552}" destId="{F3689056-D00E-4585-97A2-B277100FAB7E}" srcOrd="1" destOrd="0" parTransId="{82008CFF-BCF7-44F1-A77B-FC0263B77C53}" sibTransId="{0E631AED-9352-4AD4-8E86-4102434BE9B3}"/>
    <dgm:cxn modelId="{4E0986FE-F840-4531-8504-4050150FE200}" type="presOf" srcId="{FFE9C1D3-87F0-4E87-85D2-47B2CFAD3552}" destId="{74427F56-EBE1-4F91-93A5-22054E117911}" srcOrd="0" destOrd="0" presId="urn:microsoft.com/office/officeart/2005/8/layout/list1"/>
    <dgm:cxn modelId="{076D5A69-D8BE-4180-A4D1-81D84765CC9C}" type="presParOf" srcId="{74427F56-EBE1-4F91-93A5-22054E117911}" destId="{12BA88B5-D03D-43A0-8AE3-76F4224D3485}" srcOrd="0" destOrd="0" presId="urn:microsoft.com/office/officeart/2005/8/layout/list1"/>
    <dgm:cxn modelId="{7CC5A26F-764B-4D17-BC12-0F6F72AF31A7}" type="presParOf" srcId="{12BA88B5-D03D-43A0-8AE3-76F4224D3485}" destId="{D9D10B3B-E33E-432D-A066-6B55EFDBD304}" srcOrd="0" destOrd="0" presId="urn:microsoft.com/office/officeart/2005/8/layout/list1"/>
    <dgm:cxn modelId="{FFE8BFE9-75A3-4E57-A89E-3D9C70A85175}" type="presParOf" srcId="{12BA88B5-D03D-43A0-8AE3-76F4224D3485}" destId="{A01C2331-1453-4606-9130-8B271FF89174}" srcOrd="1" destOrd="0" presId="urn:microsoft.com/office/officeart/2005/8/layout/list1"/>
    <dgm:cxn modelId="{090F269D-4574-4830-ACC3-87469F9897E2}" type="presParOf" srcId="{74427F56-EBE1-4F91-93A5-22054E117911}" destId="{7BEBCF2A-08C1-4A3C-8B8E-217A6C07E2D1}" srcOrd="1" destOrd="0" presId="urn:microsoft.com/office/officeart/2005/8/layout/list1"/>
    <dgm:cxn modelId="{4A7D7A95-73D5-4649-AE92-ED4697F73B4E}" type="presParOf" srcId="{74427F56-EBE1-4F91-93A5-22054E117911}" destId="{6269311E-7417-4D68-B72B-1E38B0CCEA3F}" srcOrd="2" destOrd="0" presId="urn:microsoft.com/office/officeart/2005/8/layout/list1"/>
    <dgm:cxn modelId="{679B38AE-B8B3-415A-9827-1DE908F818BA}" type="presParOf" srcId="{74427F56-EBE1-4F91-93A5-22054E117911}" destId="{A5601B6D-E6F8-406C-BB93-E8C7F01E10DD}" srcOrd="3" destOrd="0" presId="urn:microsoft.com/office/officeart/2005/8/layout/list1"/>
    <dgm:cxn modelId="{24E7809C-5F0E-4FAD-8A82-2CB4275B792E}" type="presParOf" srcId="{74427F56-EBE1-4F91-93A5-22054E117911}" destId="{A85AB733-546B-47E7-8AA5-97702A636972}" srcOrd="4" destOrd="0" presId="urn:microsoft.com/office/officeart/2005/8/layout/list1"/>
    <dgm:cxn modelId="{F4C5EBA3-CF47-4C69-BC6E-24B77E65D9A6}" type="presParOf" srcId="{A85AB733-546B-47E7-8AA5-97702A636972}" destId="{B1E51507-A4D4-41DE-817B-B9142F1633B3}" srcOrd="0" destOrd="0" presId="urn:microsoft.com/office/officeart/2005/8/layout/list1"/>
    <dgm:cxn modelId="{6D3D002C-088B-4DF3-A38F-F04242607CB9}" type="presParOf" srcId="{A85AB733-546B-47E7-8AA5-97702A636972}" destId="{3417A489-4476-4944-9000-D29E752675A9}" srcOrd="1" destOrd="0" presId="urn:microsoft.com/office/officeart/2005/8/layout/list1"/>
    <dgm:cxn modelId="{3EFA4F14-ABC6-4FA4-BA4A-DDADBD3E2C84}" type="presParOf" srcId="{74427F56-EBE1-4F91-93A5-22054E117911}" destId="{59790F0B-3EFF-48F5-B9F3-ECB9166C7F35}" srcOrd="5" destOrd="0" presId="urn:microsoft.com/office/officeart/2005/8/layout/list1"/>
    <dgm:cxn modelId="{A3EE2DCA-3098-40C3-91F7-91837DB7D221}" type="presParOf" srcId="{74427F56-EBE1-4F91-93A5-22054E117911}" destId="{CD9D31A6-B4BB-4474-9BCF-CEE6332F3D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16114-0896-4D55-A419-92310DD33108}">
      <dsp:nvSpPr>
        <dsp:cNvPr id="0" name=""/>
        <dsp:cNvSpPr/>
      </dsp:nvSpPr>
      <dsp:spPr>
        <a:xfrm>
          <a:off x="0" y="54514"/>
          <a:ext cx="10895987" cy="777107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>
              <a:solidFill>
                <a:srgbClr val="FF8B8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Wydatki bieżące – 170 502 300 zł, z tego: </a:t>
          </a:r>
        </a:p>
      </dsp:txBody>
      <dsp:txXfrm>
        <a:off x="37935" y="92449"/>
        <a:ext cx="10820117" cy="701237"/>
      </dsp:txXfrm>
    </dsp:sp>
    <dsp:sp modelId="{63D41965-09CD-4952-9BAD-532F88A73CE5}">
      <dsp:nvSpPr>
        <dsp:cNvPr id="0" name=""/>
        <dsp:cNvSpPr/>
      </dsp:nvSpPr>
      <dsp:spPr>
        <a:xfrm>
          <a:off x="0" y="780201"/>
          <a:ext cx="10895987" cy="343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948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wynagrodzenia i pochodne – 112 937 439 zł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wydatki statutowe – 27 498 680,96 zł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dotacje na zadania bieżące – 22 645 718 zł</a:t>
          </a:r>
          <a:endParaRPr lang="pl-PL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świadczenia na rzecz osób fizycznych – 3 423 934 zł</a:t>
          </a:r>
          <a:endParaRPr lang="pl-PL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wydatki z udziałem środków europejskich – 2 496 528,04 zł</a:t>
          </a:r>
          <a:endParaRPr lang="pl-PL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obsługa długu – 1 500 000 zł</a:t>
          </a:r>
          <a:endParaRPr lang="pl-PL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80201"/>
        <a:ext cx="10895987" cy="3437206"/>
      </dsp:txXfrm>
    </dsp:sp>
    <dsp:sp modelId="{4F5EFEC9-B98F-4413-AEDB-ED55E20BA349}">
      <dsp:nvSpPr>
        <dsp:cNvPr id="0" name=""/>
        <dsp:cNvSpPr/>
      </dsp:nvSpPr>
      <dsp:spPr>
        <a:xfrm>
          <a:off x="0" y="4217407"/>
          <a:ext cx="10895987" cy="777107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>
              <a:solidFill>
                <a:srgbClr val="FF8B8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Wydatki majątkowe – 48 297 700 zł, z tego:</a:t>
          </a:r>
        </a:p>
      </dsp:txBody>
      <dsp:txXfrm>
        <a:off x="37935" y="4255342"/>
        <a:ext cx="10820117" cy="701237"/>
      </dsp:txXfrm>
    </dsp:sp>
    <dsp:sp modelId="{503A4743-02FF-4598-B8C9-42845ED2E014}">
      <dsp:nvSpPr>
        <dsp:cNvPr id="0" name=""/>
        <dsp:cNvSpPr/>
      </dsp:nvSpPr>
      <dsp:spPr>
        <a:xfrm>
          <a:off x="0" y="4945371"/>
          <a:ext cx="10895987" cy="42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948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wydatki z udziałem środków europejskich – 559 355 zł</a:t>
          </a:r>
        </a:p>
      </dsp:txBody>
      <dsp:txXfrm>
        <a:off x="0" y="4945371"/>
        <a:ext cx="10895987" cy="421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311E-7417-4D68-B72B-1E38B0CCEA3F}">
      <dsp:nvSpPr>
        <dsp:cNvPr id="0" name=""/>
        <dsp:cNvSpPr/>
      </dsp:nvSpPr>
      <dsp:spPr>
        <a:xfrm>
          <a:off x="0" y="793887"/>
          <a:ext cx="9489989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C2331-1453-4606-9130-8B271FF89174}">
      <dsp:nvSpPr>
        <dsp:cNvPr id="0" name=""/>
        <dsp:cNvSpPr/>
      </dsp:nvSpPr>
      <dsp:spPr>
        <a:xfrm>
          <a:off x="474499" y="9131"/>
          <a:ext cx="8479314" cy="1387440"/>
        </a:xfrm>
        <a:prstGeom prst="roundRect">
          <a:avLst/>
        </a:prstGeom>
        <a:solidFill>
          <a:srgbClr val="64A9AC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89" tIns="0" rIns="25108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bieżące  – 98 857 268,04 zł </a:t>
          </a:r>
          <a:endParaRPr lang="pl-PL" sz="4000" b="1" i="1" kern="1200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sp:txBody>
      <dsp:txXfrm>
        <a:off x="542228" y="76860"/>
        <a:ext cx="8343856" cy="1251982"/>
      </dsp:txXfrm>
    </dsp:sp>
    <dsp:sp modelId="{CD9D31A6-B4BB-4474-9BCF-CEE6332F3DAF}">
      <dsp:nvSpPr>
        <dsp:cNvPr id="0" name=""/>
        <dsp:cNvSpPr/>
      </dsp:nvSpPr>
      <dsp:spPr>
        <a:xfrm>
          <a:off x="0" y="2834771"/>
          <a:ext cx="9489989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7A489-4476-4944-9000-D29E752675A9}">
      <dsp:nvSpPr>
        <dsp:cNvPr id="0" name=""/>
        <dsp:cNvSpPr/>
      </dsp:nvSpPr>
      <dsp:spPr>
        <a:xfrm>
          <a:off x="474499" y="2222799"/>
          <a:ext cx="8490209" cy="1387440"/>
        </a:xfrm>
        <a:prstGeom prst="roundRect">
          <a:avLst/>
        </a:prstGeom>
        <a:solidFill>
          <a:srgbClr val="2F5557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89" tIns="0" rIns="25108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majątkowe – 3 218 000 zł </a:t>
          </a:r>
          <a:endParaRPr lang="pl-PL" sz="4000" b="1" i="1" kern="1200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sp:txBody>
      <dsp:txXfrm>
        <a:off x="542228" y="2290528"/>
        <a:ext cx="8354751" cy="1251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311E-7417-4D68-B72B-1E38B0CCEA3F}">
      <dsp:nvSpPr>
        <dsp:cNvPr id="0" name=""/>
        <dsp:cNvSpPr/>
      </dsp:nvSpPr>
      <dsp:spPr>
        <a:xfrm>
          <a:off x="0" y="793887"/>
          <a:ext cx="9489989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C2331-1453-4606-9130-8B271FF89174}">
      <dsp:nvSpPr>
        <dsp:cNvPr id="0" name=""/>
        <dsp:cNvSpPr/>
      </dsp:nvSpPr>
      <dsp:spPr>
        <a:xfrm>
          <a:off x="474499" y="9131"/>
          <a:ext cx="8479314" cy="1387440"/>
        </a:xfrm>
        <a:prstGeom prst="roundRect">
          <a:avLst/>
        </a:prstGeom>
        <a:solidFill>
          <a:srgbClr val="64A9AC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89" tIns="0" rIns="25108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bieżące  – 3 941 678 zł </a:t>
          </a:r>
          <a:endParaRPr lang="pl-PL" sz="4000" b="1" i="1" kern="1200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sp:txBody>
      <dsp:txXfrm>
        <a:off x="542228" y="76860"/>
        <a:ext cx="8343856" cy="1251982"/>
      </dsp:txXfrm>
    </dsp:sp>
    <dsp:sp modelId="{CD9D31A6-B4BB-4474-9BCF-CEE6332F3DAF}">
      <dsp:nvSpPr>
        <dsp:cNvPr id="0" name=""/>
        <dsp:cNvSpPr/>
      </dsp:nvSpPr>
      <dsp:spPr>
        <a:xfrm>
          <a:off x="0" y="2834771"/>
          <a:ext cx="9489989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7A489-4476-4944-9000-D29E752675A9}">
      <dsp:nvSpPr>
        <dsp:cNvPr id="0" name=""/>
        <dsp:cNvSpPr/>
      </dsp:nvSpPr>
      <dsp:spPr>
        <a:xfrm>
          <a:off x="474499" y="2222799"/>
          <a:ext cx="8490209" cy="1387440"/>
        </a:xfrm>
        <a:prstGeom prst="roundRect">
          <a:avLst/>
        </a:prstGeom>
        <a:solidFill>
          <a:srgbClr val="2F5557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89" tIns="0" rIns="25108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majątkowe – 41 422 345 zł </a:t>
          </a:r>
          <a:endParaRPr lang="pl-PL" sz="4000" b="1" i="1" kern="1200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sp:txBody>
      <dsp:txXfrm>
        <a:off x="542228" y="2290528"/>
        <a:ext cx="8354751" cy="12519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311E-7417-4D68-B72B-1E38B0CCEA3F}">
      <dsp:nvSpPr>
        <dsp:cNvPr id="0" name=""/>
        <dsp:cNvSpPr/>
      </dsp:nvSpPr>
      <dsp:spPr>
        <a:xfrm>
          <a:off x="0" y="2018978"/>
          <a:ext cx="9489989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C2331-1453-4606-9130-8B271FF89174}">
      <dsp:nvSpPr>
        <dsp:cNvPr id="0" name=""/>
        <dsp:cNvSpPr/>
      </dsp:nvSpPr>
      <dsp:spPr>
        <a:xfrm>
          <a:off x="474499" y="715451"/>
          <a:ext cx="8479314" cy="1918800"/>
        </a:xfrm>
        <a:prstGeom prst="roundRect">
          <a:avLst/>
        </a:prstGeom>
        <a:solidFill>
          <a:srgbClr val="64A9AC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89" tIns="0" rIns="25108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bieżące  – 22 082 052 zł </a:t>
          </a:r>
          <a:endParaRPr lang="pl-PL" sz="4000" b="1" i="1" kern="1200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sp:txBody>
      <dsp:txXfrm>
        <a:off x="568167" y="809119"/>
        <a:ext cx="8291978" cy="1731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311E-7417-4D68-B72B-1E38B0CCEA3F}">
      <dsp:nvSpPr>
        <dsp:cNvPr id="0" name=""/>
        <dsp:cNvSpPr/>
      </dsp:nvSpPr>
      <dsp:spPr>
        <a:xfrm>
          <a:off x="0" y="793887"/>
          <a:ext cx="9489989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C2331-1453-4606-9130-8B271FF89174}">
      <dsp:nvSpPr>
        <dsp:cNvPr id="0" name=""/>
        <dsp:cNvSpPr/>
      </dsp:nvSpPr>
      <dsp:spPr>
        <a:xfrm>
          <a:off x="474499" y="9131"/>
          <a:ext cx="8479314" cy="1387440"/>
        </a:xfrm>
        <a:prstGeom prst="roundRect">
          <a:avLst/>
        </a:prstGeom>
        <a:solidFill>
          <a:srgbClr val="64A9AC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89" tIns="0" rIns="25108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bieżące  – 11 706 554 zł </a:t>
          </a:r>
          <a:endParaRPr lang="pl-PL" sz="4000" b="1" i="1" kern="1200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sp:txBody>
      <dsp:txXfrm>
        <a:off x="542228" y="76860"/>
        <a:ext cx="8343856" cy="1251982"/>
      </dsp:txXfrm>
    </dsp:sp>
    <dsp:sp modelId="{CD9D31A6-B4BB-4474-9BCF-CEE6332F3DAF}">
      <dsp:nvSpPr>
        <dsp:cNvPr id="0" name=""/>
        <dsp:cNvSpPr/>
      </dsp:nvSpPr>
      <dsp:spPr>
        <a:xfrm>
          <a:off x="0" y="2834771"/>
          <a:ext cx="9489989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7A489-4476-4944-9000-D29E752675A9}">
      <dsp:nvSpPr>
        <dsp:cNvPr id="0" name=""/>
        <dsp:cNvSpPr/>
      </dsp:nvSpPr>
      <dsp:spPr>
        <a:xfrm>
          <a:off x="474499" y="2222799"/>
          <a:ext cx="8490209" cy="1387440"/>
        </a:xfrm>
        <a:prstGeom prst="roundRect">
          <a:avLst/>
        </a:prstGeom>
        <a:solidFill>
          <a:srgbClr val="2F5557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89" tIns="0" rIns="25108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majątkowe – 1 000 000 zł </a:t>
          </a:r>
          <a:endParaRPr lang="pl-PL" sz="4000" b="1" i="1" kern="1200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sp:txBody>
      <dsp:txXfrm>
        <a:off x="542228" y="2290528"/>
        <a:ext cx="8354751" cy="12519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311E-7417-4D68-B72B-1E38B0CCEA3F}">
      <dsp:nvSpPr>
        <dsp:cNvPr id="0" name=""/>
        <dsp:cNvSpPr/>
      </dsp:nvSpPr>
      <dsp:spPr>
        <a:xfrm>
          <a:off x="0" y="793887"/>
          <a:ext cx="9489989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C2331-1453-4606-9130-8B271FF89174}">
      <dsp:nvSpPr>
        <dsp:cNvPr id="0" name=""/>
        <dsp:cNvSpPr/>
      </dsp:nvSpPr>
      <dsp:spPr>
        <a:xfrm>
          <a:off x="474499" y="9131"/>
          <a:ext cx="8479314" cy="1387440"/>
        </a:xfrm>
        <a:prstGeom prst="roundRect">
          <a:avLst/>
        </a:prstGeom>
        <a:solidFill>
          <a:srgbClr val="64A9AC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89" tIns="0" rIns="25108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bieżące  – 33 914 747,96 zł </a:t>
          </a:r>
          <a:endParaRPr lang="pl-PL" sz="4000" b="1" i="1" kern="1200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sp:txBody>
      <dsp:txXfrm>
        <a:off x="542228" y="76860"/>
        <a:ext cx="8343856" cy="1251982"/>
      </dsp:txXfrm>
    </dsp:sp>
    <dsp:sp modelId="{CD9D31A6-B4BB-4474-9BCF-CEE6332F3DAF}">
      <dsp:nvSpPr>
        <dsp:cNvPr id="0" name=""/>
        <dsp:cNvSpPr/>
      </dsp:nvSpPr>
      <dsp:spPr>
        <a:xfrm>
          <a:off x="0" y="2834771"/>
          <a:ext cx="9489989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7A489-4476-4944-9000-D29E752675A9}">
      <dsp:nvSpPr>
        <dsp:cNvPr id="0" name=""/>
        <dsp:cNvSpPr/>
      </dsp:nvSpPr>
      <dsp:spPr>
        <a:xfrm>
          <a:off x="474499" y="2222799"/>
          <a:ext cx="8490209" cy="1387440"/>
        </a:xfrm>
        <a:prstGeom prst="roundRect">
          <a:avLst/>
        </a:prstGeom>
        <a:solidFill>
          <a:srgbClr val="2F5557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089" tIns="0" rIns="251089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b="1" kern="1200" dirty="0">
              <a:solidFill>
                <a:schemeClr val="bg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Wydatki majątkowe – 2 657 355 zł </a:t>
          </a:r>
          <a:endParaRPr lang="pl-PL" sz="4000" b="1" i="1" kern="1200" dirty="0">
            <a:solidFill>
              <a:schemeClr val="bg1"/>
            </a:solidFill>
            <a:latin typeface="Times New Roman" panose="02020603050405020304" pitchFamily="18" charset="0"/>
            <a:ea typeface="Batang" panose="02030600000101010101" pitchFamily="18" charset="-127"/>
            <a:cs typeface="Times New Roman" panose="02020603050405020304" pitchFamily="18" charset="0"/>
          </a:endParaRPr>
        </a:p>
      </dsp:txBody>
      <dsp:txXfrm>
        <a:off x="542228" y="2290528"/>
        <a:ext cx="8354751" cy="1251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885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57637" y="0"/>
            <a:ext cx="2951162" cy="49885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pPr rtl="0"/>
            <a:fld id="{D41B49EE-D55C-4AD5-AE6A-B09AB57F7266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162" cy="49885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57637" y="9443663"/>
            <a:ext cx="2951162" cy="49885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885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885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pPr rtl="0"/>
            <a:fld id="{A3051B73-E311-44BF-8D6D-9137AB9F3DE8}" type="datetime1">
              <a:rPr lang="pl-PL" smtClean="0"/>
              <a:t>15.12.2022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1038" y="4784834"/>
            <a:ext cx="5448300" cy="3914865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162" cy="49885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7637" y="9443663"/>
            <a:ext cx="2951162" cy="49885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3051B73-E311-44BF-8D6D-9137AB9F3DE8}" type="datetime1">
              <a:rPr lang="pl-PL" smtClean="0"/>
              <a:t>15.12.2022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3051B73-E311-44BF-8D6D-9137AB9F3DE8}" type="datetime1">
              <a:rPr lang="pl-PL" smtClean="0"/>
              <a:t>15.12.2022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7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3051B73-E311-44BF-8D6D-9137AB9F3DE8}" type="datetime1">
              <a:rPr lang="pl-PL" smtClean="0"/>
              <a:t>15.12.2022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3051B73-E311-44BF-8D6D-9137AB9F3DE8}" type="datetime1">
              <a:rPr lang="pl-PL" smtClean="0"/>
              <a:t>15.12.2022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2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3051B73-E311-44BF-8D6D-9137AB9F3DE8}" type="datetime1">
              <a:rPr lang="pl-PL" smtClean="0"/>
              <a:t>15.12.2022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26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3051B73-E311-44BF-8D6D-9137AB9F3DE8}" type="datetime1">
              <a:rPr lang="pl-PL" smtClean="0"/>
              <a:t>15.12.2022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3051B73-E311-44BF-8D6D-9137AB9F3DE8}" type="datetime1">
              <a:rPr lang="pl-PL" smtClean="0"/>
              <a:t>15.12.2022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3051B73-E311-44BF-8D6D-9137AB9F3DE8}" type="datetime1">
              <a:rPr lang="pl-PL" smtClean="0"/>
              <a:t>15.12.2022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5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3051B73-E311-44BF-8D6D-9137AB9F3DE8}" type="datetime1">
              <a:rPr lang="pl-PL" smtClean="0"/>
              <a:t>15.12.2022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9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D182F-58FE-462B-A5F5-E21F09B7D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DA592FA-964E-47C9-A0FD-9F2531455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DE9E35-7FAB-4FE1-8464-58079805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255EE4-F95C-49B3-ACD4-7CA3D00C795E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27B603-E254-48F8-89C5-A6F82664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4CCAFF-5194-4EE3-B0B5-23B6EE9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7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A35E8-3FA4-40E2-AA23-E1116980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ABE344A-90B4-4E30-B322-907E2942B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34D658-FBE0-433E-9B0D-5EAAED5F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F1D04E-0CE8-4348-8D3C-4F97263154FA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A365A1-44C4-4DF8-B93D-CD2F3689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924DDB-FE3B-4D2F-95B6-B5D7F5B2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0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3082EC5-7484-44E1-971D-6631C5749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D199E3E-2318-4045-AB69-41391B0FA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2C4369-3DEA-43EE-85ED-E00CF36C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9848F2-EC7B-4A2E-A4EA-D56A99AC03B6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D77E75-05D1-4B5B-867F-65F1F587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2D8D30-A5DC-4C23-9519-B3462CC9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96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A255EE4-F95C-49B3-ACD4-7CA3D00C795E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65956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1BBFD0-E849-4FC2-BFF9-605B90695325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21785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43DF7B8-0E4E-4FC5-86DA-BF07D7501F68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55631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1BBFD0-E849-4FC2-BFF9-605B90695325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99043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1BBFD0-E849-4FC2-BFF9-605B90695325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04308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A70DB5-3B74-47E3-90B3-6FF4DAF5961C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19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ECCD3F3-1BA2-48DE-B1B4-BBD3C3E3D436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81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61BBFD0-E849-4FC2-BFF9-605B90695325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5608034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2AD058-F138-4878-A3BF-9C1113F1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64629E-AB21-474A-94BA-45A9D44C4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A6E601-6776-479A-A428-4764AD3C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02B9CC-9A39-4A3E-A11C-2AA5A4A43696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64124E-B7DC-4B60-84F0-65F9B34A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11B78D-37D4-4B16-BD0D-5D6A70E6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95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732DF53-D588-4215-BD5B-BCC4BBD41867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778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1BBFD0-E849-4FC2-BFF9-605B90695325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86453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1BBFD0-E849-4FC2-BFF9-605B90695325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54847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FF645C-69D6-4596-9F3C-F79CF6E8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BE526B-9CC3-494A-A799-53F554265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95C706-BB9E-45F6-A077-4D30741E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3DF7B8-0E4E-4FC5-86DA-BF07D7501F68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20A0B0-9AE9-4F26-9E97-554411C2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3017DC-EC33-4A1E-BE15-7BF7E458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EC1B64-FC0D-4349-952B-C28FF2E0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CDC30D-1B3E-4F9B-B7B4-999D8286C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6C5EBE-E986-428A-8608-CD346F88F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FB8CF81-FBC5-40BF-BB35-B0C3CB2D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15373-D71C-43CC-A9B0-C5F5B0EAD476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928379-781E-4273-9BA1-A4AC12EEC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C44B88-7EC9-4624-9055-A9D0DF43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0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116552-7916-43D5-813E-BD9A81AB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6A5AC9-D090-40A7-A962-02171B692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2F9D46A-9A36-4311-81F1-CCE6BA9E3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5493DCE-D6D2-45CD-B896-1B4D2CD9E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1138E87-F0BD-40DA-9317-1726B57D5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F77C453-ED58-4CFC-A1A0-26CBCC5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4BF620-47B2-4AAA-B965-6575C26AEC58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AD0CBD7-6F34-4A18-A50C-B20C6294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5988DCB-4642-461D-9509-DDAEF791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5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D78156-495B-45D6-A9AB-F684C3DC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52E5DCF-DCE3-474D-89EA-13FE04E8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A70DB5-3B74-47E3-90B3-6FF4DAF5961C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3E9010B-93A0-4AB3-BB1C-8CD7B443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4CA8E79-1FEC-4FD3-AD0C-121FDE76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8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F3F76CF-AFDD-4A66-A829-2CDD8099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ECCD3F3-1BA2-48DE-B1B4-BBD3C3E3D436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10C598-70D1-4EB4-A4F2-F14B6848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A0C1C15-8692-4A6A-9425-ED3287C0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2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7C4B89-718A-4CBA-96AE-947D4748C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4A989E-7D00-4298-911A-AA94544E2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948BA2-9A2C-4C28-8FD0-0A5AEDD83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00D5CBB-4254-422F-A7A9-8EC99D74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D2385E3-AC97-41FD-8DF3-B71EB60EA90E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1D5975-6BA9-4E27-A2E4-273FEFC4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195E4C-DE54-4204-8033-D65318F3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936A36-D18A-4EF6-B714-3F8CB591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FA51EE5-7F37-4A35-B313-50E2C7EE0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29E15E-5A8A-4F6F-988F-1AF9D329E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A91DE25-5C88-442E-87C9-6ED35F54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32DF53-D588-4215-BD5B-BCC4BBD41867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ED97BF9-619C-4598-B8A6-2F2DBE9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6378980-CEB4-49F9-8B48-9E35D82C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7DF974A-334F-4B52-AE26-7C926A46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8658FC-33AD-4348-A34F-C4CEFB28F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F4530B-678C-4D92-8A34-0F3F71A3C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61BBFD0-E849-4FC2-BFF9-605B90695325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465307-8B27-4BE7-90B3-93CC55AB2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6A7376-607B-4868-B403-DFFB7166D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161BBFD0-E849-4FC2-BFF9-605B90695325}" type="datetime1">
              <a:rPr lang="pl-PL" smtClean="0"/>
              <a:t>15.12.2022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352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ft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54" y="3631138"/>
            <a:ext cx="11753496" cy="1770514"/>
          </a:xfrm>
        </p:spPr>
        <p:txBody>
          <a:bodyPr rtlCol="0">
            <a:noAutofit/>
          </a:bodyPr>
          <a:lstStyle/>
          <a:p>
            <a:pPr algn="ctr"/>
            <a:br>
              <a:rPr lang="pl-PL" sz="5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l-PL" sz="5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l-PL" sz="5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l-PL" sz="5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l-PL" sz="5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7200" b="1" dirty="0">
                <a:solidFill>
                  <a:srgbClr val="0F4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BUDŻET </a:t>
            </a:r>
            <a:br>
              <a:rPr lang="pl-PL" sz="7200" b="1" dirty="0">
                <a:solidFill>
                  <a:srgbClr val="0F4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7200" b="1" dirty="0">
                <a:solidFill>
                  <a:srgbClr val="0F4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POWIATU </a:t>
            </a:r>
            <a:br>
              <a:rPr lang="pl-PL" sz="7200" b="1" dirty="0">
                <a:solidFill>
                  <a:srgbClr val="0F4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7200" b="1" dirty="0">
                <a:solidFill>
                  <a:srgbClr val="0F4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MIELECKIEGO </a:t>
            </a:r>
            <a:br>
              <a:rPr lang="pl-PL" sz="7200" b="1" dirty="0">
                <a:solidFill>
                  <a:srgbClr val="0F4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7200" b="1" dirty="0">
                <a:solidFill>
                  <a:srgbClr val="0F4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ROK 2023</a:t>
            </a:r>
            <a:endParaRPr lang="pl" sz="7200" b="1" dirty="0">
              <a:solidFill>
                <a:srgbClr val="0F49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tytuł 2">
            <a:extLst>
              <a:ext uri="{FF2B5EF4-FFF2-40B4-BE49-F238E27FC236}">
                <a16:creationId xmlns:a16="http://schemas.microsoft.com/office/drawing/2014/main" id="{2811CA8D-5D45-4E61-9A5C-ED1166F11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210" y="251088"/>
            <a:ext cx="11235580" cy="964734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Kierunki wydatkowania środków</a:t>
            </a:r>
            <a:br>
              <a:rPr lang="pl-PL" sz="6000" b="1" dirty="0">
                <a:solidFill>
                  <a:srgbClr val="162F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</a:br>
            <a:endParaRPr lang="pl-PL" sz="6000" dirty="0">
              <a:solidFill>
                <a:srgbClr val="162F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0C1E3AFF-7009-48D6-B61E-5BC6501B2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023658"/>
              </p:ext>
            </p:extLst>
          </p:nvPr>
        </p:nvGraphicFramePr>
        <p:xfrm>
          <a:off x="-105747" y="1154204"/>
          <a:ext cx="12297747" cy="5452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66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148785" y="102945"/>
            <a:ext cx="11656541" cy="964734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Udział procentowy poszczególnych kierunków wydatkowania  </a:t>
            </a:r>
            <a:br>
              <a:rPr lang="pl-PL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</a:br>
            <a:endParaRPr lang="pl-PL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078C78F-F80B-4B4D-8D24-F7B0FC7F2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041408"/>
              </p:ext>
            </p:extLst>
          </p:nvPr>
        </p:nvGraphicFramePr>
        <p:xfrm>
          <a:off x="1063690" y="905069"/>
          <a:ext cx="9826732" cy="686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38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89DE23-C0E1-4780-AE18-05F6A35D5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559465"/>
              </p:ext>
            </p:extLst>
          </p:nvPr>
        </p:nvGraphicFramePr>
        <p:xfrm>
          <a:off x="1268627" y="2207740"/>
          <a:ext cx="9489989" cy="402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dtytuł 2">
            <a:extLst>
              <a:ext uri="{FF2B5EF4-FFF2-40B4-BE49-F238E27FC236}">
                <a16:creationId xmlns:a16="http://schemas.microsoft.com/office/drawing/2014/main" id="{F83DA52A-82F3-485C-B573-49A8BB2D8CBF}"/>
              </a:ext>
            </a:extLst>
          </p:cNvPr>
          <p:cNvSpPr txBox="1">
            <a:spLocks/>
          </p:cNvSpPr>
          <p:nvPr/>
        </p:nvSpPr>
        <p:spPr>
          <a:xfrm>
            <a:off x="53546" y="394963"/>
            <a:ext cx="12138454" cy="96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EDUKACJA – 102 075 268,04 zł</a:t>
            </a:r>
            <a:b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400" b="1" dirty="0">
                <a:solidFill>
                  <a:srgbClr val="162F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endParaRPr lang="pl-PL" sz="4400" dirty="0">
              <a:solidFill>
                <a:srgbClr val="162F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B70A91A8-ED95-4626-9F4D-BB7EBDF65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448" y="102373"/>
            <a:ext cx="9547654" cy="965200"/>
          </a:xfrm>
        </p:spPr>
        <p:txBody>
          <a:bodyPr>
            <a:noAutofit/>
          </a:bodyPr>
          <a:lstStyle/>
          <a:p>
            <a:pPr algn="ctr"/>
            <a:r>
              <a:rPr lang="pl-PL" sz="6600" b="1" u="sng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Kluczowe inwestycje </a:t>
            </a:r>
            <a:br>
              <a:rPr lang="pl-PL" sz="6600" b="1" u="sng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środki własne </a:t>
            </a:r>
            <a:endParaRPr lang="pl-PL" sz="6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6600" b="1" u="sng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6600" b="1" u="sng" dirty="0">
              <a:ln w="12700">
                <a:solidFill>
                  <a:srgbClr val="92C567"/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FB925A-86DA-4040-8F39-A3AC2CED617D}"/>
              </a:ext>
            </a:extLst>
          </p:cNvPr>
          <p:cNvSpPr txBox="1"/>
          <p:nvPr/>
        </p:nvSpPr>
        <p:spPr>
          <a:xfrm>
            <a:off x="135924" y="1492648"/>
            <a:ext cx="1192015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Liceum Ogólnokształcące w Mielcu: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Termomodernizacja budynku szkoły </a:t>
            </a:r>
            <a:b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wraz z przebudową piwnic – 200 000 zł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Liceum Ogólnokształcące w Mielcu: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 nowej hali sportowo – widowiskowej </a:t>
            </a:r>
            <a:b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wraz z łącznikiem i niezbędną infrastrukturą – 1 000 000 zł, przebudowa ciągów komunikacyjnych oraz wejścia głównego do budynku szkoły – 480 000 zł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Szkół im. Groszkowskiego w Mielcu: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Przebudowa warsztatów szkolnych – 300 000 zł,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Szkół Ekonomicznych w Mielcu: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Wymiana instalacji elektrycznej wraz z przebudową pomieszczeń – 300 000 zł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Powiatowy Zespół Placówek Szkolno – Wychowawczych w Mielcu</a:t>
            </a:r>
            <a:r>
              <a:rPr lang="pl-PL" sz="2400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Termomodernizacja budynku internatu – 60 000 zł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Centrum Kształcenia Praktycznego i Doskonalenia Nauczycieli w Mielcu: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Branżowe Centrum Umiejętności (BCU) – Kadry dla przemysłu lotniczego – 190 000 zł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 instalacji OZE (odnawialne źródła energii) na budynkach placówek oświatowych –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688 000 zł</a:t>
            </a:r>
          </a:p>
        </p:txBody>
      </p:sp>
    </p:spTree>
    <p:extLst>
      <p:ext uri="{BB962C8B-B14F-4D97-AF65-F5344CB8AC3E}">
        <p14:creationId xmlns:p14="http://schemas.microsoft.com/office/powerpoint/2010/main" val="11715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89DE23-C0E1-4780-AE18-05F6A35D5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868510"/>
              </p:ext>
            </p:extLst>
          </p:nvPr>
        </p:nvGraphicFramePr>
        <p:xfrm>
          <a:off x="1268627" y="2207740"/>
          <a:ext cx="9489989" cy="402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dtytuł 2">
            <a:extLst>
              <a:ext uri="{FF2B5EF4-FFF2-40B4-BE49-F238E27FC236}">
                <a16:creationId xmlns:a16="http://schemas.microsoft.com/office/drawing/2014/main" id="{F83DA52A-82F3-485C-B573-49A8BB2D8CBF}"/>
              </a:ext>
            </a:extLst>
          </p:cNvPr>
          <p:cNvSpPr txBox="1">
            <a:spLocks/>
          </p:cNvSpPr>
          <p:nvPr/>
        </p:nvSpPr>
        <p:spPr>
          <a:xfrm>
            <a:off x="53546" y="394963"/>
            <a:ext cx="12138454" cy="96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TRANSPORT – 45 364 023 zł</a:t>
            </a:r>
            <a:b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400" b="1" dirty="0">
                <a:solidFill>
                  <a:srgbClr val="162F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endParaRPr lang="pl-PL" sz="4400" dirty="0">
              <a:solidFill>
                <a:srgbClr val="162F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B70A91A8-ED95-4626-9F4D-BB7EBDF65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448" y="102373"/>
            <a:ext cx="9547654" cy="965200"/>
          </a:xfrm>
        </p:spPr>
        <p:txBody>
          <a:bodyPr>
            <a:noAutofit/>
          </a:bodyPr>
          <a:lstStyle/>
          <a:p>
            <a:pPr algn="ctr"/>
            <a:r>
              <a:rPr lang="pl-PL" sz="6600" b="1" u="sng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Kluczowe inwestycje </a:t>
            </a:r>
            <a:endParaRPr lang="pl-PL" sz="6600" b="1" u="sng" dirty="0">
              <a:ln w="12700">
                <a:solidFill>
                  <a:srgbClr val="92C567"/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FB925A-86DA-4040-8F39-A3AC2CED617D}"/>
              </a:ext>
            </a:extLst>
          </p:cNvPr>
          <p:cNvSpPr txBox="1"/>
          <p:nvPr/>
        </p:nvSpPr>
        <p:spPr>
          <a:xfrm>
            <a:off x="0" y="1067573"/>
            <a:ext cx="1208490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Przebudowa drogi powiatowej w miejscowości:</a:t>
            </a:r>
          </a:p>
          <a:p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Dulcza Wielka i Żarówka – 15 810 120 zł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(Polski Ład – 13 274 350 zł)</a:t>
            </a:r>
          </a:p>
          <a:p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Chrząstów i Złotniki – 7 999 000 zł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(Polski ład – 5 000 000 zł)</a:t>
            </a:r>
          </a:p>
          <a:p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Podleszany, Ruda, Dąbrówka Wisłocka – 2 500 000 zł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Modernizacja dróg powiatowych wraz z budową nowych odcinków chodników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6 444 745 zł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Rozbudowa skrzyżowania w miejscowości:</a:t>
            </a:r>
          </a:p>
          <a:p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Chorzelów – 2 850 000 zł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(Polski Ład – 2 793 000 zł)</a:t>
            </a:r>
          </a:p>
          <a:p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Wola Mielecka – 725 000 zł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Przebudowa mostów:</a:t>
            </a:r>
          </a:p>
          <a:p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na rzece Zgórskiej w miejscowości Dąbie oraz Podborze wraz z przebudową i rozbudową </a:t>
            </a:r>
            <a:b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drogi powiatowej na dojazd do mostu – 2 300 000 zł</a:t>
            </a:r>
          </a:p>
          <a:p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na potoku Rów w miejscowości Zarównie – 993 480 zł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Dokumentacja projektowa, kosztorysowa przebudowy dróg powiatowych, mostów, chodników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500 000 zł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Stabilizacja osuwiska w miejscowości Podole i Zgórsko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1 300 000 zł</a:t>
            </a:r>
          </a:p>
          <a:p>
            <a:pPr marL="342900" indent="-342900">
              <a:buFontTx/>
              <a:buChar char="-"/>
            </a:pP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3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89DE23-C0E1-4780-AE18-05F6A35D5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987571"/>
              </p:ext>
            </p:extLst>
          </p:nvPr>
        </p:nvGraphicFramePr>
        <p:xfrm>
          <a:off x="1377778" y="2133600"/>
          <a:ext cx="9489989" cy="402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dtytuł 2">
            <a:extLst>
              <a:ext uri="{FF2B5EF4-FFF2-40B4-BE49-F238E27FC236}">
                <a16:creationId xmlns:a16="http://schemas.microsoft.com/office/drawing/2014/main" id="{F83DA52A-82F3-485C-B573-49A8BB2D8CBF}"/>
              </a:ext>
            </a:extLst>
          </p:cNvPr>
          <p:cNvSpPr txBox="1">
            <a:spLocks/>
          </p:cNvSpPr>
          <p:nvPr/>
        </p:nvSpPr>
        <p:spPr>
          <a:xfrm>
            <a:off x="53546" y="394963"/>
            <a:ext cx="12138454" cy="96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POLITYKA SPOŁECZNA </a:t>
            </a:r>
            <a:br>
              <a:rPr lang="pl-PL" sz="6000" b="1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22 082 052 zł</a:t>
            </a:r>
            <a:b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400" b="1" dirty="0">
                <a:solidFill>
                  <a:srgbClr val="162F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endParaRPr lang="pl-PL" sz="4400" dirty="0">
              <a:solidFill>
                <a:srgbClr val="162F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89DE23-C0E1-4780-AE18-05F6A35D5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168146"/>
              </p:ext>
            </p:extLst>
          </p:nvPr>
        </p:nvGraphicFramePr>
        <p:xfrm>
          <a:off x="1268627" y="2207740"/>
          <a:ext cx="9489989" cy="402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dtytuł 2">
            <a:extLst>
              <a:ext uri="{FF2B5EF4-FFF2-40B4-BE49-F238E27FC236}">
                <a16:creationId xmlns:a16="http://schemas.microsoft.com/office/drawing/2014/main" id="{F83DA52A-82F3-485C-B573-49A8BB2D8CBF}"/>
              </a:ext>
            </a:extLst>
          </p:cNvPr>
          <p:cNvSpPr txBox="1">
            <a:spLocks/>
          </p:cNvSpPr>
          <p:nvPr/>
        </p:nvSpPr>
        <p:spPr>
          <a:xfrm>
            <a:off x="53546" y="394963"/>
            <a:ext cx="12138454" cy="96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BEZPIECZEŃSTWO PUBLICZNE – 12 706 554 zł</a:t>
            </a:r>
            <a:endParaRPr lang="pl-PL" sz="4400" dirty="0">
              <a:solidFill>
                <a:srgbClr val="162F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B70A91A8-ED95-4626-9F4D-BB7EBDF65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448" y="102373"/>
            <a:ext cx="9547654" cy="965200"/>
          </a:xfrm>
        </p:spPr>
        <p:txBody>
          <a:bodyPr>
            <a:noAutofit/>
          </a:bodyPr>
          <a:lstStyle/>
          <a:p>
            <a:pPr algn="ctr"/>
            <a:r>
              <a:rPr lang="pl-PL" sz="6600" b="1" u="sng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Kluczowa inwestycja </a:t>
            </a:r>
            <a:endParaRPr lang="pl-PL" sz="6600" b="1" u="sng" dirty="0">
              <a:ln w="12700">
                <a:solidFill>
                  <a:srgbClr val="92C567"/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FB925A-86DA-4040-8F39-A3AC2CED617D}"/>
              </a:ext>
            </a:extLst>
          </p:cNvPr>
          <p:cNvSpPr txBox="1"/>
          <p:nvPr/>
        </p:nvSpPr>
        <p:spPr>
          <a:xfrm>
            <a:off x="0" y="1660697"/>
            <a:ext cx="1192838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ramach wydatków majątkowych  zaplanowano środki </a:t>
            </a:r>
            <a:br>
              <a:rPr lang="pl-PL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rozbudowę i przebudowę budynku </a:t>
            </a:r>
            <a:br>
              <a:rPr lang="pl-PL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Jednostki Ratowniczo – Gaśniczej </a:t>
            </a:r>
            <a:br>
              <a:rPr lang="pl-PL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Komendy Powiatowej Państwowej Straży Pożarnej w Mielcu. </a:t>
            </a:r>
            <a:br>
              <a:rPr lang="pl-PL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Środki pochodzą z dotacji celowej budżetu państwa.   </a:t>
            </a:r>
          </a:p>
          <a:p>
            <a:pPr marL="342900" indent="-342900">
              <a:buFontTx/>
              <a:buChar char="-"/>
            </a:pP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89DE23-C0E1-4780-AE18-05F6A35D5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031664"/>
              </p:ext>
            </p:extLst>
          </p:nvPr>
        </p:nvGraphicFramePr>
        <p:xfrm>
          <a:off x="1268627" y="2207740"/>
          <a:ext cx="9489989" cy="402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dtytuł 2">
            <a:extLst>
              <a:ext uri="{FF2B5EF4-FFF2-40B4-BE49-F238E27FC236}">
                <a16:creationId xmlns:a16="http://schemas.microsoft.com/office/drawing/2014/main" id="{F83DA52A-82F3-485C-B573-49A8BB2D8CBF}"/>
              </a:ext>
            </a:extLst>
          </p:cNvPr>
          <p:cNvSpPr txBox="1">
            <a:spLocks/>
          </p:cNvSpPr>
          <p:nvPr/>
        </p:nvSpPr>
        <p:spPr>
          <a:xfrm>
            <a:off x="53546" y="394963"/>
            <a:ext cx="12138454" cy="96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POZOSTAŁA DZIAŁALNOŚĆ </a:t>
            </a:r>
            <a:br>
              <a:rPr lang="pl-PL" sz="6000" b="1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36 572 102,96 zł</a:t>
            </a:r>
            <a:endParaRPr lang="pl-PL" sz="4400" dirty="0">
              <a:solidFill>
                <a:srgbClr val="162F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70CBD6-A230-48C0-9FDE-7720EA99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32" y="0"/>
            <a:ext cx="11057238" cy="1027036"/>
          </a:xfrm>
        </p:spPr>
        <p:txBody>
          <a:bodyPr>
            <a:normAutofit fontScale="90000"/>
          </a:bodyPr>
          <a:lstStyle/>
          <a:p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r>
              <a:rPr lang="pl-PL" sz="4900" b="1" dirty="0">
                <a:solidFill>
                  <a:srgbClr val="324B1D"/>
                </a:solidFill>
                <a:latin typeface="Bookman Old Style" panose="02050604050505020204" pitchFamily="18" charset="0"/>
              </a:rPr>
              <a:t>    </a:t>
            </a:r>
            <a:r>
              <a:rPr lang="pl-PL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BUDŻET – podstawowe założenia</a:t>
            </a:r>
            <a:br>
              <a:rPr lang="pl-PL" sz="49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br>
              <a:rPr lang="pl-PL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Batang" panose="02030600000101010101" pitchFamily="18" charset="-127"/>
              </a:rPr>
            </a:br>
            <a:endParaRPr lang="pl-PL" dirty="0">
              <a:solidFill>
                <a:schemeClr val="accent3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69D3213A-7AD7-4AE6-AD18-FA6063A5DAB6}"/>
              </a:ext>
            </a:extLst>
          </p:cNvPr>
          <p:cNvSpPr txBox="1">
            <a:spLocks/>
          </p:cNvSpPr>
          <p:nvPr/>
        </p:nvSpPr>
        <p:spPr>
          <a:xfrm>
            <a:off x="543698" y="3501082"/>
            <a:ext cx="11418673" cy="3814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5000"/>
              </a:lnSpc>
              <a:buSzPct val="70000"/>
            </a:pPr>
            <a:r>
              <a:rPr lang="pl-PL" sz="19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Planowane dochody – 190 100 000 zł</a:t>
            </a:r>
          </a:p>
          <a:p>
            <a:pPr>
              <a:lnSpc>
                <a:spcPct val="145000"/>
              </a:lnSpc>
              <a:buSzPct val="70000"/>
            </a:pPr>
            <a:r>
              <a:rPr lang="pl-PL" sz="19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Planowane wydatki – 218 800 000 zł</a:t>
            </a:r>
          </a:p>
          <a:p>
            <a:pPr>
              <a:lnSpc>
                <a:spcPct val="145000"/>
              </a:lnSpc>
              <a:buSzPct val="70000"/>
            </a:pPr>
            <a:r>
              <a:rPr lang="pl-PL" sz="19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Wynik budżetu (deficyt) – 28 700 000 zł</a:t>
            </a:r>
          </a:p>
          <a:p>
            <a:pPr>
              <a:lnSpc>
                <a:spcPct val="145000"/>
              </a:lnSpc>
              <a:buSzPct val="70000"/>
            </a:pPr>
            <a:r>
              <a:rPr lang="pl-PL" sz="19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Przychody – 30 700 000 zł</a:t>
            </a:r>
          </a:p>
          <a:p>
            <a:pPr>
              <a:lnSpc>
                <a:spcPct val="145000"/>
              </a:lnSpc>
              <a:buSzPct val="70000"/>
            </a:pPr>
            <a:r>
              <a:rPr lang="pl-PL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przychody ze sprzedaży papierów wartościowych – 20 000 000 zł</a:t>
            </a:r>
          </a:p>
          <a:p>
            <a:pPr>
              <a:lnSpc>
                <a:spcPct val="145000"/>
              </a:lnSpc>
              <a:buSzPct val="70000"/>
            </a:pPr>
            <a:r>
              <a:rPr lang="pl-PL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wolne środki – 10 700 000 zł</a:t>
            </a:r>
          </a:p>
          <a:p>
            <a:pPr>
              <a:lnSpc>
                <a:spcPct val="145000"/>
              </a:lnSpc>
              <a:buSzPct val="70000"/>
            </a:pPr>
            <a:r>
              <a:rPr lang="pl-PL" sz="19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Rozchody – 2 000 000 zł</a:t>
            </a:r>
          </a:p>
          <a:p>
            <a:pPr>
              <a:lnSpc>
                <a:spcPct val="145000"/>
              </a:lnSpc>
              <a:buSzPct val="70000"/>
            </a:pPr>
            <a:r>
              <a:rPr lang="pl-PL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spłata zaciągniętego kredytu bankowego w ING Bank Śląski </a:t>
            </a:r>
          </a:p>
          <a:p>
            <a:pPr marL="1143000" indent="-1143000">
              <a:lnSpc>
                <a:spcPct val="145000"/>
              </a:lnSpc>
              <a:buSzPct val="70000"/>
              <a:buFont typeface="Wingdings" panose="05000000000000000000" pitchFamily="2" charset="2"/>
              <a:buChar char="Ø"/>
            </a:pPr>
            <a:endParaRPr lang="pl-PL" sz="2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5000"/>
              </a:lnSpc>
              <a:buSzPct val="70000"/>
            </a:pPr>
            <a:br>
              <a:rPr lang="pl-PL" sz="160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Batang" panose="02030600000101010101" pitchFamily="18" charset="-127"/>
              </a:rPr>
            </a:br>
            <a:endParaRPr lang="pl-PL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03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B70A91A8-ED95-4626-9F4D-BB7EBDF65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448" y="102373"/>
            <a:ext cx="9547654" cy="965200"/>
          </a:xfrm>
        </p:spPr>
        <p:txBody>
          <a:bodyPr>
            <a:noAutofit/>
          </a:bodyPr>
          <a:lstStyle/>
          <a:p>
            <a:pPr algn="ctr"/>
            <a:r>
              <a:rPr lang="pl-PL" sz="6600" b="1" u="sng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Kluczowe inwestycje </a:t>
            </a:r>
            <a:endParaRPr lang="pl-PL" sz="6600" b="1" u="sng" dirty="0">
              <a:ln w="12700">
                <a:solidFill>
                  <a:srgbClr val="92C567"/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FB925A-86DA-4040-8F39-A3AC2CED617D}"/>
              </a:ext>
            </a:extLst>
          </p:cNvPr>
          <p:cNvSpPr txBox="1"/>
          <p:nvPr/>
        </p:nvSpPr>
        <p:spPr>
          <a:xfrm>
            <a:off x="551936" y="1347659"/>
            <a:ext cx="1067623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 podjazdu dla osób niepełnosprawnych przy budynku Przychodni Zdrowia Nr 4 w Mielcu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100 000 zł  </a:t>
            </a:r>
          </a:p>
          <a:p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 dźwigu dla niepełnosprawnych przy Przychodni Zdrowia w Rzemieniu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100 000 zł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 instalacji OZE (odnawialne źródła energii) na budynkach jednostek organizacyjnych Powiatu Mieleckiego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360 000 zł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Wypłaty odszkodowań oraz wykupy nieruchomości zajętych pod poszerzenie </a:t>
            </a:r>
            <a:b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 dróg powiatowych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700 000 zł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Zakup sprzętu informatycznego na potrzeby Starostwa Powiatowego w Mielcu </a:t>
            </a:r>
            <a:r>
              <a:rPr lang="pl-PL" sz="2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350 000 zł</a:t>
            </a:r>
          </a:p>
        </p:txBody>
      </p:sp>
    </p:spTree>
    <p:extLst>
      <p:ext uri="{BB962C8B-B14F-4D97-AF65-F5344CB8AC3E}">
        <p14:creationId xmlns:p14="http://schemas.microsoft.com/office/powerpoint/2010/main" val="41977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B70A91A8-ED95-4626-9F4D-BB7EBDF65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448" y="102373"/>
            <a:ext cx="9547654" cy="965200"/>
          </a:xfrm>
        </p:spPr>
        <p:txBody>
          <a:bodyPr>
            <a:noAutofit/>
          </a:bodyPr>
          <a:lstStyle/>
          <a:p>
            <a:pPr algn="ctr"/>
            <a:r>
              <a:rPr lang="pl-PL" sz="6600" b="1" u="sng" dirty="0">
                <a:ln w="10160">
                  <a:solidFill>
                    <a:srgbClr val="0C3A14"/>
                  </a:solidFill>
                  <a:prstDash val="solid"/>
                </a:ln>
                <a:solidFill>
                  <a:srgbClr val="8CB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Kluczowe inwestycje </a:t>
            </a:r>
            <a:endParaRPr lang="pl-PL" sz="6600" b="1" u="sng" dirty="0">
              <a:ln w="12700">
                <a:solidFill>
                  <a:srgbClr val="92C567"/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FB925A-86DA-4040-8F39-A3AC2CED617D}"/>
              </a:ext>
            </a:extLst>
          </p:cNvPr>
          <p:cNvSpPr txBox="1"/>
          <p:nvPr/>
        </p:nvSpPr>
        <p:spPr>
          <a:xfrm>
            <a:off x="436605" y="1347659"/>
            <a:ext cx="112776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Przebudowa parteru w budynku administracyjnym Starostwa Powiatowego </a:t>
            </a:r>
            <a:b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Mielcu przy ul. Wyspiańskiego 6 (dokumentacja projektowa)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56 000 zł</a:t>
            </a:r>
          </a:p>
          <a:p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Dostawa i montaż agregatu prądotwórczego do budynku Starostwa Powiatowego </a:t>
            </a:r>
            <a:b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Mielcu przy ul. Sękowskiego 2b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182 000 zł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Dostosowanie budynku Starostwa Powiatowego w Mielcu do potrzeb osób </a:t>
            </a:r>
            <a:b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niepełnosprawnościami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65 505 zł 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(środki europejskie – 33 145 zł, budżet państwa – 6 182 zł)</a:t>
            </a:r>
          </a:p>
          <a:p>
            <a:endParaRPr 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Cyfrowy Powiat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493 850 zł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(środki europejskie – 345 000 zł)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2400" i="1" u="sng" dirty="0">
                <a:solidFill>
                  <a:srgbClr val="8CB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Montaż paneli fotowoltaicznych na budynku Starostwa Powiatowego w Mielcu przy ul. Wyspiańskiego 6 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250 000 zł</a:t>
            </a:r>
          </a:p>
        </p:txBody>
      </p:sp>
    </p:spTree>
    <p:extLst>
      <p:ext uri="{BB962C8B-B14F-4D97-AF65-F5344CB8AC3E}">
        <p14:creationId xmlns:p14="http://schemas.microsoft.com/office/powerpoint/2010/main" val="26854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504" y="3276911"/>
            <a:ext cx="11753496" cy="1770514"/>
          </a:xfrm>
        </p:spPr>
        <p:txBody>
          <a:bodyPr rtlCol="0">
            <a:noAutofit/>
          </a:bodyPr>
          <a:lstStyle/>
          <a:p>
            <a:pPr algn="ctr"/>
            <a:br>
              <a:rPr lang="pl-PL" sz="5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l-PL" sz="5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l-PL" sz="5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l-PL" sz="54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l-PL" sz="5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6000" b="1" dirty="0">
                <a:solidFill>
                  <a:srgbClr val="0F4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  <a:endParaRPr lang="pl" sz="6000" b="1" dirty="0">
              <a:solidFill>
                <a:srgbClr val="0F49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3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70CBD6-A230-48C0-9FDE-7720EA99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987" y="574462"/>
            <a:ext cx="9120316" cy="1027036"/>
          </a:xfrm>
        </p:spPr>
        <p:txBody>
          <a:bodyPr>
            <a:normAutofit fontScale="90000"/>
          </a:bodyPr>
          <a:lstStyle/>
          <a:p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r>
              <a:rPr lang="pl-PL" sz="4900" b="1" dirty="0">
                <a:solidFill>
                  <a:srgbClr val="006699"/>
                </a:solidFill>
                <a:latin typeface="Bookman Old Style" panose="02050604050505020204" pitchFamily="18" charset="0"/>
              </a:rPr>
              <a:t>   </a:t>
            </a:r>
            <a:r>
              <a:rPr lang="pl-PL" sz="5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Zasada zrównoważenia budżetu </a:t>
            </a: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  <a:t>                                  </a:t>
            </a: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900" b="1" dirty="0">
                <a:solidFill>
                  <a:srgbClr val="43728F"/>
                </a:solidFill>
                <a:latin typeface="Bookman Old Style" panose="02050604050505020204" pitchFamily="18" charset="0"/>
              </a:rPr>
            </a:br>
            <a:br>
              <a:rPr lang="pl-P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Batang" panose="02030600000101010101" pitchFamily="18" charset="-127"/>
              </a:rPr>
            </a:br>
            <a:endParaRPr lang="pl-PL" dirty="0">
              <a:latin typeface="Franklin Gothic Medium" panose="020B0603020102020204" pitchFamily="34" charset="0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03396B25-450B-44B9-B0A1-CB86F89FF1FA}"/>
              </a:ext>
            </a:extLst>
          </p:cNvPr>
          <p:cNvSpPr/>
          <p:nvPr/>
        </p:nvSpPr>
        <p:spPr>
          <a:xfrm>
            <a:off x="305395" y="2092031"/>
            <a:ext cx="3503176" cy="120760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Dochody ogółem</a:t>
            </a:r>
          </a:p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190 100 000 zł</a:t>
            </a:r>
          </a:p>
          <a:p>
            <a:pPr algn="ctr"/>
            <a:endParaRPr lang="pl-PL" dirty="0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518FAF55-AD71-405F-9AC9-0B44C782064A}"/>
              </a:ext>
            </a:extLst>
          </p:cNvPr>
          <p:cNvSpPr/>
          <p:nvPr/>
        </p:nvSpPr>
        <p:spPr>
          <a:xfrm>
            <a:off x="239492" y="3856225"/>
            <a:ext cx="3502109" cy="120760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ogółem</a:t>
            </a:r>
          </a:p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218 800 000 zł</a:t>
            </a:r>
          </a:p>
          <a:p>
            <a:pPr algn="ctr"/>
            <a:r>
              <a:rPr lang="pl-PL" dirty="0"/>
              <a:t> 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2A336BE0-FB48-4E05-A11F-579505254D9B}"/>
              </a:ext>
            </a:extLst>
          </p:cNvPr>
          <p:cNvSpPr/>
          <p:nvPr/>
        </p:nvSpPr>
        <p:spPr>
          <a:xfrm>
            <a:off x="4252527" y="2148421"/>
            <a:ext cx="3502110" cy="109482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Przychody</a:t>
            </a:r>
          </a:p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30 700 000 zł</a:t>
            </a:r>
          </a:p>
          <a:p>
            <a:pPr algn="ctr"/>
            <a:r>
              <a:rPr lang="pl-PL" dirty="0"/>
              <a:t> 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2E716EC7-004E-4C4A-A0BB-245C8E32D8E9}"/>
              </a:ext>
            </a:extLst>
          </p:cNvPr>
          <p:cNvSpPr/>
          <p:nvPr/>
        </p:nvSpPr>
        <p:spPr>
          <a:xfrm>
            <a:off x="4344945" y="3915762"/>
            <a:ext cx="3502109" cy="106533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Rozchody</a:t>
            </a:r>
          </a:p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2 000 000 zł</a:t>
            </a:r>
          </a:p>
          <a:p>
            <a:pPr algn="ctr"/>
            <a:r>
              <a:rPr lang="pl-PL" dirty="0"/>
              <a:t> 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2D929F9B-832F-4B12-825E-B2A8B147381A}"/>
              </a:ext>
            </a:extLst>
          </p:cNvPr>
          <p:cNvSpPr/>
          <p:nvPr/>
        </p:nvSpPr>
        <p:spPr>
          <a:xfrm>
            <a:off x="8198593" y="2480399"/>
            <a:ext cx="3753915" cy="196803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Zrównoważenie budżetu</a:t>
            </a:r>
          </a:p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220 800 000 zł</a:t>
            </a:r>
          </a:p>
          <a:p>
            <a:pPr algn="ctr"/>
            <a:r>
              <a:rPr lang="pl-PL" sz="3200" dirty="0"/>
              <a:t> </a:t>
            </a:r>
          </a:p>
        </p:txBody>
      </p:sp>
      <p:sp>
        <p:nvSpPr>
          <p:cNvPr id="3" name="Znak plus 2">
            <a:extLst>
              <a:ext uri="{FF2B5EF4-FFF2-40B4-BE49-F238E27FC236}">
                <a16:creationId xmlns:a16="http://schemas.microsoft.com/office/drawing/2014/main" id="{2B037A81-A594-4830-B87A-C2A7731112D9}"/>
              </a:ext>
            </a:extLst>
          </p:cNvPr>
          <p:cNvSpPr/>
          <p:nvPr/>
        </p:nvSpPr>
        <p:spPr>
          <a:xfrm>
            <a:off x="4025837" y="2480399"/>
            <a:ext cx="319108" cy="313789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ówna się 3">
            <a:extLst>
              <a:ext uri="{FF2B5EF4-FFF2-40B4-BE49-F238E27FC236}">
                <a16:creationId xmlns:a16="http://schemas.microsoft.com/office/drawing/2014/main" id="{C12816D1-6A93-4253-8CB7-5919289D70CB}"/>
              </a:ext>
            </a:extLst>
          </p:cNvPr>
          <p:cNvSpPr/>
          <p:nvPr/>
        </p:nvSpPr>
        <p:spPr>
          <a:xfrm>
            <a:off x="7533632" y="3299633"/>
            <a:ext cx="424119" cy="315125"/>
          </a:xfrm>
          <a:prstGeom prst="mathEqual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Znak plus 12">
            <a:extLst>
              <a:ext uri="{FF2B5EF4-FFF2-40B4-BE49-F238E27FC236}">
                <a16:creationId xmlns:a16="http://schemas.microsoft.com/office/drawing/2014/main" id="{3A9EEF6E-7DB7-42F5-AD08-44DA81AA3373}"/>
              </a:ext>
            </a:extLst>
          </p:cNvPr>
          <p:cNvSpPr/>
          <p:nvPr/>
        </p:nvSpPr>
        <p:spPr>
          <a:xfrm>
            <a:off x="4025837" y="4203027"/>
            <a:ext cx="319108" cy="313789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0" y="16476"/>
            <a:ext cx="11656541" cy="964734"/>
          </a:xfrm>
        </p:spPr>
        <p:txBody>
          <a:bodyPr>
            <a:noAutofit/>
          </a:bodyPr>
          <a:lstStyle/>
          <a:p>
            <a:pPr algn="ctr"/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DOCHODY POWIATU MIELECKIEGO</a:t>
            </a:r>
            <a:b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 – 190 100 000 zł  </a:t>
            </a:r>
            <a:br>
              <a:rPr lang="pl-PL" sz="4400" b="1" dirty="0">
                <a:solidFill>
                  <a:srgbClr val="162F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endParaRPr lang="pl-PL" sz="4400" dirty="0">
              <a:solidFill>
                <a:srgbClr val="162F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484E960-DD8E-4571-B570-DDB44C05E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4195"/>
            <a:ext cx="121919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dochody bieżące  </a:t>
            </a: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168 021 350 zł, </a:t>
            </a:r>
            <a:r>
              <a:rPr lang="pl-P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stanowi 88% dochodów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dochody majątkowe  </a:t>
            </a: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22 078 650 </a:t>
            </a:r>
            <a:r>
              <a:rPr lang="pl-P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zł, </a:t>
            </a:r>
            <a:r>
              <a:rPr lang="pl-P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stanowi 12% dochodów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078C78F-F80B-4B4D-8D24-F7B0FC7F2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431603"/>
              </p:ext>
            </p:extLst>
          </p:nvPr>
        </p:nvGraphicFramePr>
        <p:xfrm>
          <a:off x="1840210" y="2787609"/>
          <a:ext cx="8970607" cy="433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788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tytuł 2">
            <a:extLst>
              <a:ext uri="{FF2B5EF4-FFF2-40B4-BE49-F238E27FC236}">
                <a16:creationId xmlns:a16="http://schemas.microsoft.com/office/drawing/2014/main" id="{2811CA8D-5D45-4E61-9A5C-ED1166F11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210" y="251088"/>
            <a:ext cx="11235580" cy="964734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Źródła dochodów </a:t>
            </a:r>
            <a:br>
              <a:rPr lang="pl-PL" sz="6000" b="1" dirty="0">
                <a:solidFill>
                  <a:srgbClr val="162F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</a:br>
            <a:endParaRPr lang="pl-PL" sz="6000" dirty="0">
              <a:solidFill>
                <a:srgbClr val="162F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0C1E3AFF-7009-48D6-B61E-5BC6501B2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378"/>
              </p:ext>
            </p:extLst>
          </p:nvPr>
        </p:nvGraphicFramePr>
        <p:xfrm>
          <a:off x="-105747" y="1211551"/>
          <a:ext cx="12297747" cy="5452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31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189470" y="465410"/>
            <a:ext cx="11656541" cy="964734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Udział procentowy poszczególnych źródeł </a:t>
            </a:r>
            <a:br>
              <a:rPr lang="pl-PL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</a:br>
            <a:endParaRPr lang="pl-PL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078C78F-F80B-4B4D-8D24-F7B0FC7F2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503831"/>
              </p:ext>
            </p:extLst>
          </p:nvPr>
        </p:nvGraphicFramePr>
        <p:xfrm>
          <a:off x="641479" y="465410"/>
          <a:ext cx="10909041" cy="711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6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>
            <a:extLst>
              <a:ext uri="{FF2B5EF4-FFF2-40B4-BE49-F238E27FC236}">
                <a16:creationId xmlns:a16="http://schemas.microsoft.com/office/drawing/2014/main" id="{2A0208B5-3A29-4A26-A164-331455437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16" y="329516"/>
            <a:ext cx="12010767" cy="6366983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Źródła dochodów </a:t>
            </a:r>
          </a:p>
          <a:p>
            <a:endParaRPr lang="pl-PL" sz="1000" b="1" u="sng" dirty="0">
              <a:solidFill>
                <a:srgbClr val="E9D7D7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l"/>
            <a:r>
              <a:rPr lang="pl-PL" sz="2000" b="1" u="sng" dirty="0">
                <a:solidFill>
                  <a:srgbClr val="FF8B8B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Subwencja ogólna </a:t>
            </a:r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w kwocie 98 498 794 złotych, w tym: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część oświatowa – 88 797 284 zł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część wyrównawcza – 9 205 540 zł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część równoważąca – 495 970 zł</a:t>
            </a:r>
          </a:p>
          <a:p>
            <a:pPr algn="l"/>
            <a:r>
              <a:rPr lang="pl-PL" sz="2000" b="1" u="sng" dirty="0">
                <a:solidFill>
                  <a:srgbClr val="FF8B8B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Dochody własne </a:t>
            </a:r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w kwocie 73 598 083 złotych, w szczególności:</a:t>
            </a:r>
          </a:p>
          <a:p>
            <a:pPr marL="285750" indent="-285750" algn="l" fontAlgn="ctr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udziały we wpływach z podatku dochodowego od osób fizycznych i prawnych – 32 173 658 zł</a:t>
            </a:r>
          </a:p>
          <a:p>
            <a:pPr marL="285750" indent="-285750" algn="l" fontAlgn="ctr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środki pochodzące z budżetu Unii Europejskiej – 2 344 988,04 zł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tytułu świadczenia usług (głównie odpłatności za pobyt mieszkańców w Domu Pomocy Społecznej) – 8 102 655 zł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Rządowy Fundusz Polski Ład – 21 067 350 zł</a:t>
            </a:r>
          </a:p>
          <a:p>
            <a:pPr algn="l"/>
            <a:r>
              <a:rPr lang="pl-PL" sz="2000" b="1" u="sng" dirty="0">
                <a:solidFill>
                  <a:srgbClr val="FF8B8B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Dotacje celowe budżetu państwa </a:t>
            </a:r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kwocie 18 003 123 złotych z przeznaczeniem na:</a:t>
            </a:r>
          </a:p>
          <a:p>
            <a:pPr marL="285750" lvl="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bieżące funkcjonowanie Powiatowego Inspektoratu Nadzoru Budowlanego w Mielcu, Komendy Powiatowej Państwowej Straży Pożarnej w Mielcu, Domu Pomocy Społecznej w Mielcu, Środowiskowego Domu Samopomocy, Powiatowego Zespołu ds. Orzekania o Niepełnosprawności, gospodarowanie gruntami i nieruchomościami Skarbu Państwa, przeprowadzenie kwalifikacji wojskowej, nieodpłatną pomoc prawną, </a:t>
            </a:r>
            <a:endParaRPr lang="pl-PL" sz="1400" dirty="0">
              <a:solidFill>
                <a:schemeClr val="tx1"/>
              </a:solidFill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pPr algn="l"/>
            <a:endParaRPr lang="pl-PL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endParaRPr lang="pl-PL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endParaRPr lang="pl-PL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r>
              <a:rPr lang="pl-PL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Batang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26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1656541" cy="964734"/>
          </a:xfrm>
        </p:spPr>
        <p:txBody>
          <a:bodyPr>
            <a:noAutofit/>
          </a:bodyPr>
          <a:lstStyle/>
          <a:p>
            <a:pPr algn="ctr"/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WYDATKI POWIATU MIELECKIEGO</a:t>
            </a:r>
            <a:b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 – 218 800 000 zł  </a:t>
            </a:r>
            <a:br>
              <a:rPr lang="pl-PL" sz="4400" b="1" dirty="0">
                <a:solidFill>
                  <a:srgbClr val="162F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endParaRPr lang="pl-PL" sz="4400" dirty="0">
              <a:solidFill>
                <a:srgbClr val="162F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484E960-DD8E-4571-B570-DDB44C05E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4195"/>
            <a:ext cx="121919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wydatki bieżące  </a:t>
            </a: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170 502 300 zł, </a:t>
            </a:r>
            <a:r>
              <a:rPr lang="pl-P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stanowi 78% wydatków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  </a:t>
            </a: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48 297 700 </a:t>
            </a:r>
            <a:r>
              <a:rPr lang="pl-P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zł, </a:t>
            </a:r>
            <a:r>
              <a:rPr lang="pl-P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stanowi 22% wydatków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078C78F-F80B-4B4D-8D24-F7B0FC7F2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786995"/>
              </p:ext>
            </p:extLst>
          </p:nvPr>
        </p:nvGraphicFramePr>
        <p:xfrm>
          <a:off x="1840210" y="2787609"/>
          <a:ext cx="8970607" cy="433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EE843F8-F854-4BA8-ADB7-0E214EE2B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777424"/>
              </p:ext>
            </p:extLst>
          </p:nvPr>
        </p:nvGraphicFramePr>
        <p:xfrm>
          <a:off x="439278" y="1075410"/>
          <a:ext cx="108959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odtytuł 2">
            <a:extLst>
              <a:ext uri="{FF2B5EF4-FFF2-40B4-BE49-F238E27FC236}">
                <a16:creationId xmlns:a16="http://schemas.microsoft.com/office/drawing/2014/main" id="{7734E655-3C17-4FF8-A623-2BB99497AC46}"/>
              </a:ext>
            </a:extLst>
          </p:cNvPr>
          <p:cNvSpPr txBox="1">
            <a:spLocks/>
          </p:cNvSpPr>
          <p:nvPr/>
        </p:nvSpPr>
        <p:spPr>
          <a:xfrm>
            <a:off x="165172" y="93259"/>
            <a:ext cx="11235580" cy="693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Wydatki według rodzaju</a:t>
            </a:r>
            <a:endParaRPr lang="pl-PL" sz="6000" dirty="0">
              <a:solidFill>
                <a:srgbClr val="162F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1274</Words>
  <Application>Microsoft Office PowerPoint</Application>
  <PresentationFormat>Panoramiczny</PresentationFormat>
  <Paragraphs>168</Paragraphs>
  <Slides>22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Franklin Gothic Book</vt:lpstr>
      <vt:lpstr>Franklin Gothic Medium</vt:lpstr>
      <vt:lpstr>Garamond</vt:lpstr>
      <vt:lpstr>Times New Roman</vt:lpstr>
      <vt:lpstr>Wingdings</vt:lpstr>
      <vt:lpstr>Motyw pakietu Office</vt:lpstr>
      <vt:lpstr>Przycinanie</vt:lpstr>
      <vt:lpstr>     BUDŻET  POWIATU  MIELECKIEGO  NA ROK 2023</vt:lpstr>
      <vt:lpstr>          BUDŻET – podstawowe założenia      </vt:lpstr>
      <vt:lpstr>         Zasada zrównoważenia budżetu                              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BUDŻET POWIATU MIELECKIEGO  NA ROK 2021</dc:title>
  <dc:creator>RENATA.GODEK</dc:creator>
  <cp:lastModifiedBy>RENATA.GODEK</cp:lastModifiedBy>
  <cp:revision>191</cp:revision>
  <cp:lastPrinted>2021-12-14T12:02:08Z</cp:lastPrinted>
  <dcterms:created xsi:type="dcterms:W3CDTF">2020-12-02T12:58:02Z</dcterms:created>
  <dcterms:modified xsi:type="dcterms:W3CDTF">2022-12-15T10:19:13Z</dcterms:modified>
</cp:coreProperties>
</file>