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2"/>
  </p:sldMasterIdLst>
  <p:notesMasterIdLst>
    <p:notesMasterId r:id="rId25"/>
  </p:notesMasterIdLst>
  <p:handoutMasterIdLst>
    <p:handoutMasterId r:id="rId26"/>
  </p:handoutMasterIdLst>
  <p:sldIdLst>
    <p:sldId id="267" r:id="rId3"/>
    <p:sldId id="336" r:id="rId4"/>
    <p:sldId id="335" r:id="rId5"/>
    <p:sldId id="334" r:id="rId6"/>
    <p:sldId id="272" r:id="rId7"/>
    <p:sldId id="337" r:id="rId8"/>
    <p:sldId id="338" r:id="rId9"/>
    <p:sldId id="273" r:id="rId10"/>
    <p:sldId id="339" r:id="rId11"/>
    <p:sldId id="295" r:id="rId12"/>
    <p:sldId id="341" r:id="rId13"/>
    <p:sldId id="340" r:id="rId14"/>
    <p:sldId id="296" r:id="rId15"/>
    <p:sldId id="342" r:id="rId16"/>
    <p:sldId id="343" r:id="rId17"/>
    <p:sldId id="344" r:id="rId18"/>
    <p:sldId id="347" r:id="rId19"/>
    <p:sldId id="346" r:id="rId20"/>
    <p:sldId id="345" r:id="rId21"/>
    <p:sldId id="348" r:id="rId22"/>
    <p:sldId id="349" r:id="rId23"/>
    <p:sldId id="350" r:id="rId24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A858A"/>
    <a:srgbClr val="FF9966"/>
    <a:srgbClr val="CC9900"/>
    <a:srgbClr val="D6F1F2"/>
    <a:srgbClr val="C2EAEC"/>
    <a:srgbClr val="8FD9DD"/>
    <a:srgbClr val="25ABB9"/>
    <a:srgbClr val="5CF248"/>
    <a:srgbClr val="A8E2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32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092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30"/>
      <c:rotY val="20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1973886959419966E-3"/>
          <c:y val="1.1826968720647201E-3"/>
          <c:w val="0.99126893308150943"/>
          <c:h val="0.99881721179916183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 Kolumna1 </c:v>
                </c:pt>
              </c:strCache>
            </c:strRef>
          </c:tx>
          <c:explosion val="6"/>
          <c:dPt>
            <c:idx val="0"/>
            <c:bubble3D val="0"/>
            <c:spPr>
              <a:solidFill>
                <a:schemeClr val="accent2">
                  <a:tint val="54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1BB4-4681-957E-B433E7B98312}"/>
              </c:ext>
            </c:extLst>
          </c:dPt>
          <c:dPt>
            <c:idx val="1"/>
            <c:bubble3D val="0"/>
            <c:spPr>
              <a:solidFill>
                <a:schemeClr val="accent2">
                  <a:tint val="77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1BB4-4681-957E-B433E7B98312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1BB4-4681-957E-B433E7B98312}"/>
              </c:ext>
            </c:extLst>
          </c:dPt>
          <c:dPt>
            <c:idx val="3"/>
            <c:bubble3D val="0"/>
            <c:spPr>
              <a:solidFill>
                <a:schemeClr val="accent2">
                  <a:shade val="7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1BB4-4681-957E-B433E7B98312}"/>
              </c:ext>
            </c:extLst>
          </c:dPt>
          <c:dPt>
            <c:idx val="4"/>
            <c:bubble3D val="0"/>
            <c:spPr>
              <a:solidFill>
                <a:schemeClr val="accent2">
                  <a:shade val="53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1BB4-4681-957E-B433E7B98312}"/>
              </c:ext>
            </c:extLst>
          </c:dPt>
          <c:dLbls>
            <c:dLbl>
              <c:idx val="0"/>
              <c:layout>
                <c:manualLayout>
                  <c:x val="0.19477304454094474"/>
                  <c:y val="-3.553455288664975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5">
                            <a:lumMod val="50000"/>
                          </a:schemeClr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defRPr>
                    </a:pPr>
                    <a:fld id="{ABC7B980-2E64-4C9C-AA98-3602F52AA2D4}" type="CATEGORYNAME">
                      <a:rPr lang="en-US"/>
                      <a:pPr>
                        <a:defRPr sz="14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defRPr>
                      </a:pPr>
                      <a:t>[NAZWA KATEGORII]</a:t>
                    </a:fld>
                    <a:r>
                      <a:rPr lang="en-US" baseline="0"/>
                      <a:t>
48%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5">
                          <a:lumMod val="50000"/>
                        </a:schemeClr>
                      </a:solidFill>
                      <a:latin typeface="Garamond" panose="02020404030301010803" pitchFamily="18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BB4-4681-957E-B433E7B98312}"/>
                </c:ext>
              </c:extLst>
            </c:dLbl>
            <c:dLbl>
              <c:idx val="1"/>
              <c:layout>
                <c:manualLayout>
                  <c:x val="-0.11502345150055791"/>
                  <c:y val="6.013539719279184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5">
                            <a:lumMod val="50000"/>
                          </a:schemeClr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defRPr>
                    </a:pPr>
                    <a:fld id="{95D9ADBF-8187-451F-BD32-4B9EE6D6FBF5}" type="CATEGORYNAME">
                      <a:rPr lang="en-US"/>
                      <a:pPr>
                        <a:defRPr sz="14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defRPr>
                      </a:pPr>
                      <a:t>[NAZWA KATEGORII]</a:t>
                    </a:fld>
                    <a:r>
                      <a:rPr lang="en-US" baseline="0"/>
                      <a:t>
10%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5">
                          <a:lumMod val="50000"/>
                        </a:schemeClr>
                      </a:solidFill>
                      <a:latin typeface="Garamond" panose="02020404030301010803" pitchFamily="18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BB4-4681-957E-B433E7B98312}"/>
                </c:ext>
              </c:extLst>
            </c:dLbl>
            <c:dLbl>
              <c:idx val="2"/>
              <c:layout>
                <c:manualLayout>
                  <c:x val="-0.11348980548055058"/>
                  <c:y val="3.55345528866497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5">
                            <a:lumMod val="50000"/>
                          </a:schemeClr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defRPr>
                    </a:pPr>
                    <a:fld id="{FA2F5C99-615C-41D5-B7B3-6FAE440437F7}" type="CATEGORYNAME">
                      <a:rPr lang="en-US"/>
                      <a:pPr>
                        <a:defRPr sz="14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defRPr>
                      </a:pPr>
                      <a:t>[NAZWA KATEGORII]</a:t>
                    </a:fld>
                    <a:r>
                      <a:rPr lang="en-US" baseline="0" dirty="0"/>
                      <a:t>
23%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5">
                          <a:lumMod val="50000"/>
                        </a:schemeClr>
                      </a:solidFill>
                      <a:latin typeface="Garamond" panose="02020404030301010803" pitchFamily="18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BB4-4681-957E-B433E7B98312}"/>
                </c:ext>
              </c:extLst>
            </c:dLbl>
            <c:dLbl>
              <c:idx val="3"/>
              <c:layout>
                <c:manualLayout>
                  <c:x val="-0.14723001792071413"/>
                  <c:y val="-0.2706092873675632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5">
                            <a:lumMod val="50000"/>
                          </a:schemeClr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defRPr>
                    </a:pPr>
                    <a:fld id="{52F78564-5822-41C4-8899-17A64B9C8BFC}" type="CATEGORYNAME">
                      <a:rPr lang="en-US"/>
                      <a:pPr>
                        <a:defRPr sz="14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defRPr>
                      </a:pPr>
                      <a:t>[NAZWA KATEGORII]</a:t>
                    </a:fld>
                    <a:r>
                      <a:rPr lang="en-US" baseline="0"/>
                      <a:t>
11%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5">
                          <a:lumMod val="50000"/>
                        </a:schemeClr>
                      </a:solidFill>
                      <a:latin typeface="Garamond" panose="02020404030301010803" pitchFamily="18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BB4-4681-957E-B433E7B98312}"/>
                </c:ext>
              </c:extLst>
            </c:dLbl>
            <c:dLbl>
              <c:idx val="4"/>
              <c:layout>
                <c:manualLayout>
                  <c:x val="6.1345840800297549E-2"/>
                  <c:y val="-0.2432750159162942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5">
                            <a:lumMod val="50000"/>
                          </a:schemeClr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defRPr>
                    </a:pPr>
                    <a:fld id="{7AB698C3-5E8B-4793-980A-658660D3E25F}" type="CATEGORYNAME">
                      <a:rPr lang="en-US"/>
                      <a:pPr>
                        <a:defRPr sz="14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defRPr>
                      </a:pPr>
                      <a:t>[NAZWA KATEGORII]</a:t>
                    </a:fld>
                    <a:r>
                      <a:rPr lang="en-US" baseline="0" dirty="0"/>
                      <a:t>
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5">
                          <a:lumMod val="50000"/>
                        </a:schemeClr>
                      </a:solidFill>
                      <a:latin typeface="Garamond" panose="02020404030301010803" pitchFamily="18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1BB4-4681-957E-B433E7B983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5">
                        <a:lumMod val="50000"/>
                      </a:schemeClr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Arkusz1!$A$2:$A$6</c:f>
              <c:strCache>
                <c:ptCount val="5"/>
                <c:pt idx="0">
                  <c:v>subwencja</c:v>
                </c:pt>
                <c:pt idx="1">
                  <c:v>dotacje celowe</c:v>
                </c:pt>
                <c:pt idx="2">
                  <c:v>udział w podatkach</c:v>
                </c:pt>
                <c:pt idx="3">
                  <c:v>pozostałe dochody</c:v>
                </c:pt>
                <c:pt idx="4">
                  <c:v>środki europejskie</c:v>
                </c:pt>
              </c:strCache>
            </c:strRef>
          </c:cat>
          <c:val>
            <c:numRef>
              <c:f>Arkusz1!$B$2:$B$6</c:f>
              <c:numCache>
                <c:formatCode>#,##0.00_ ;\-#,##0.00\ </c:formatCode>
                <c:ptCount val="5"/>
                <c:pt idx="0">
                  <c:v>70152565</c:v>
                </c:pt>
                <c:pt idx="1">
                  <c:v>15036607</c:v>
                </c:pt>
                <c:pt idx="2">
                  <c:v>34487432</c:v>
                </c:pt>
                <c:pt idx="3">
                  <c:v>16759485</c:v>
                </c:pt>
                <c:pt idx="4">
                  <c:v>11413501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BB4-4681-957E-B433E7B98312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"/>
      <c:hPercent val="40"/>
      <c:rotY val="323"/>
      <c:depthPercent val="20"/>
      <c:rAngAx val="1"/>
    </c:view3D>
    <c:floor>
      <c:thickness val="0"/>
      <c:spPr>
        <a:gradFill rotWithShape="0">
          <a:gsLst>
            <a:gs pos="0">
              <a:srgbClr xmlns:mc="http://schemas.openxmlformats.org/markup-compatibility/2006" xmlns:a14="http://schemas.microsoft.com/office/drawing/2010/main" val="969696" mc:Ignorable="a14" a14:legacySpreadsheetColorIndex="55"/>
            </a:gs>
            <a:gs pos="100000">
              <a:srgbClr xmlns:mc="http://schemas.openxmlformats.org/markup-compatibility/2006" xmlns:a14="http://schemas.microsoft.com/office/drawing/2010/main" val="FEFEFE" mc:Ignorable="a14" a14:legacySpreadsheetColorIndex="55">
                <a:gamma/>
                <a:tint val="72549"/>
                <a:invGamma/>
              </a:srgbClr>
            </a:gs>
          </a:gsLst>
          <a:lin ang="5400000" scaled="1"/>
        </a:gradFill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1.3144923120707875E-2"/>
          <c:w val="0.90957750740621646"/>
          <c:h val="0.88350755779972878"/>
        </c:manualLayout>
      </c:layout>
      <c:bar3DChart>
        <c:barDir val="col"/>
        <c:grouping val="clustered"/>
        <c:varyColors val="0"/>
        <c:ser>
          <c:idx val="7"/>
          <c:order val="0"/>
          <c:tx>
            <c:strRef>
              <c:f>Sheet1!$A$2</c:f>
              <c:strCache>
                <c:ptCount val="1"/>
                <c:pt idx="0">
                  <c:v>Plan </c:v>
                </c:pt>
              </c:strCache>
            </c:strRef>
          </c:tx>
          <c:spPr>
            <a:solidFill>
              <a:srgbClr val="2A858A"/>
            </a:solidFill>
            <a:ln w="21675">
              <a:noFill/>
            </a:ln>
            <a:effectLst>
              <a:outerShdw blurRad="50800" dist="50800" dir="5400000" algn="ctr" rotWithShape="0">
                <a:srgbClr val="000000">
                  <a:alpha val="85000"/>
                </a:srgbClr>
              </a:outerShdw>
            </a:effectLst>
          </c:spPr>
          <c:invertIfNegative val="0"/>
          <c:cat>
            <c:strRef>
              <c:f>Sheet1!$B$1:$G$1</c:f>
              <c:strCache>
                <c:ptCount val="6"/>
                <c:pt idx="0">
                  <c:v>Edukacja</c:v>
                </c:pt>
                <c:pt idx="1">
                  <c:v>Polityka i pomoc społeczna, rodzina</c:v>
                </c:pt>
                <c:pt idx="2">
                  <c:v>Transport i łączność</c:v>
                </c:pt>
                <c:pt idx="3">
                  <c:v>Bezpieczeństwo publiczne</c:v>
                </c:pt>
                <c:pt idx="4">
                  <c:v>Ochrona zdrowia</c:v>
                </c:pt>
                <c:pt idx="5">
                  <c:v>Pozostałe wydatki</c:v>
                </c:pt>
              </c:strCache>
            </c:strRef>
          </c:cat>
          <c:val>
            <c:numRef>
              <c:f>Sheet1!$B$2:$G$2</c:f>
              <c:numCache>
                <c:formatCode>#,##0.00</c:formatCode>
                <c:ptCount val="6"/>
                <c:pt idx="0">
                  <c:v>72849438</c:v>
                </c:pt>
                <c:pt idx="1">
                  <c:v>20076433</c:v>
                </c:pt>
                <c:pt idx="2">
                  <c:v>15326987</c:v>
                </c:pt>
                <c:pt idx="3">
                  <c:v>9135030</c:v>
                </c:pt>
                <c:pt idx="4">
                  <c:v>5465600</c:v>
                </c:pt>
                <c:pt idx="5">
                  <c:v>39307526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8D7-462F-B4FA-E3E1CC7018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0"/>
        <c:shape val="cylinder"/>
        <c:axId val="188272960"/>
        <c:axId val="1"/>
        <c:axId val="0"/>
      </c:bar3DChart>
      <c:catAx>
        <c:axId val="188272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5419">
            <a:noFill/>
          </a:ln>
        </c:spPr>
        <c:txPr>
          <a:bodyPr rot="0" vert="horz"/>
          <a:lstStyle/>
          <a:p>
            <a:pPr>
              <a:defRPr sz="1195" b="1" i="0" u="none" strike="noStrike" baseline="0">
                <a:solidFill>
                  <a:srgbClr val="003366"/>
                </a:solidFill>
                <a:latin typeface="Garamond"/>
                <a:ea typeface="Garamond"/>
                <a:cs typeface="Garamond"/>
              </a:defRPr>
            </a:pPr>
            <a:endParaRPr lang="pl-PL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r"/>
        <c:majorGridlines>
          <c:spPr>
            <a:ln>
              <a:solidFill>
                <a:schemeClr val="tx1"/>
              </a:solidFill>
            </a:ln>
          </c:spPr>
        </c:majorGridlines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200" b="0" i="0" baseline="0">
                <a:latin typeface="Garamond" panose="02020404030301010803" pitchFamily="18" charset="0"/>
              </a:defRPr>
            </a:pPr>
            <a:endParaRPr lang="pl-PL"/>
          </a:p>
        </c:txPr>
        <c:crossAx val="188272960"/>
        <c:crosses val="max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2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30"/>
      <c:rotY val="20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1973886959419966E-3"/>
          <c:y val="1.1826968720647201E-3"/>
          <c:w val="0.99126893308150943"/>
          <c:h val="0.99881721179916183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 Kolumna1 </c:v>
                </c:pt>
              </c:strCache>
            </c:strRef>
          </c:tx>
          <c:explosion val="6"/>
          <c:dPt>
            <c:idx val="0"/>
            <c:bubble3D val="0"/>
            <c:spPr>
              <a:solidFill>
                <a:schemeClr val="accent2">
                  <a:tint val="5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1BB4-4681-957E-B433E7B98312}"/>
              </c:ext>
            </c:extLst>
          </c:dPt>
          <c:dPt>
            <c:idx val="1"/>
            <c:bubble3D val="0"/>
            <c:spPr>
              <a:solidFill>
                <a:schemeClr val="accent2">
                  <a:tint val="7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1BB4-4681-957E-B433E7B98312}"/>
              </c:ext>
            </c:extLst>
          </c:dPt>
          <c:dPt>
            <c:idx val="2"/>
            <c:bubble3D val="0"/>
            <c:spPr>
              <a:solidFill>
                <a:schemeClr val="accent2">
                  <a:tint val="9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1BB4-4681-957E-B433E7B98312}"/>
              </c:ext>
            </c:extLst>
          </c:dPt>
          <c:dPt>
            <c:idx val="3"/>
            <c:bubble3D val="0"/>
            <c:spPr>
              <a:solidFill>
                <a:schemeClr val="accent2">
                  <a:shade val="9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1BB4-4681-957E-B433E7B98312}"/>
              </c:ext>
            </c:extLst>
          </c:dPt>
          <c:dPt>
            <c:idx val="4"/>
            <c:bubble3D val="0"/>
            <c:spPr>
              <a:solidFill>
                <a:schemeClr val="accent2">
                  <a:shade val="7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1BB4-4681-957E-B433E7B98312}"/>
              </c:ext>
            </c:extLst>
          </c:dPt>
          <c:dPt>
            <c:idx val="5"/>
            <c:bubble3D val="0"/>
            <c:spPr>
              <a:solidFill>
                <a:schemeClr val="accent2">
                  <a:shade val="5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0-6E34-40C4-9EED-7102B9E7E67D}"/>
              </c:ext>
            </c:extLst>
          </c:dPt>
          <c:dLbls>
            <c:dLbl>
              <c:idx val="0"/>
              <c:layout>
                <c:manualLayout>
                  <c:x val="0.34941791961054025"/>
                  <c:y val="-0.1476050658368527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00" b="1" i="0" u="none" strike="noStrike" kern="1200" spc="0" baseline="0">
                        <a:solidFill>
                          <a:schemeClr val="accent5">
                            <a:lumMod val="50000"/>
                          </a:schemeClr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defRPr>
                    </a:pPr>
                    <a:fld id="{ABC7B980-2E64-4C9C-AA98-3602F52AA2D4}" type="CATEGORYNAME">
                      <a:rPr lang="en-US" sz="1300" baseline="0"/>
                      <a:pPr>
                        <a:defRPr sz="13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defRPr>
                      </a:pPr>
                      <a:t>[NAZWA KATEGORII]</a:t>
                    </a:fld>
                    <a:r>
                      <a:rPr lang="en-US" sz="1300" baseline="0" dirty="0"/>
                      <a:t>
45%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accent5">
                          <a:lumMod val="50000"/>
                        </a:schemeClr>
                      </a:solidFill>
                      <a:latin typeface="Garamond" panose="02020404030301010803" pitchFamily="18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BB4-4681-957E-B433E7B98312}"/>
                </c:ext>
              </c:extLst>
            </c:dLbl>
            <c:dLbl>
              <c:idx val="1"/>
              <c:layout>
                <c:manualLayout>
                  <c:x val="-0.10888886742052815"/>
                  <c:y val="3.006769859639592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00" b="1" i="0" u="none" strike="noStrike" kern="1200" spc="0" baseline="0">
                        <a:solidFill>
                          <a:schemeClr val="accent5">
                            <a:lumMod val="50000"/>
                          </a:schemeClr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defRPr>
                    </a:pPr>
                    <a:fld id="{95D9ADBF-8187-451F-BD32-4B9EE6D6FBF5}" type="CATEGORYNAME">
                      <a:rPr lang="pl-PL"/>
                      <a:pPr>
                        <a:defRPr sz="13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defRPr>
                      </a:pPr>
                      <a:t>[NAZWA KATEGORII]</a:t>
                    </a:fld>
                    <a:r>
                      <a:rPr lang="pl-PL" baseline="0" dirty="0"/>
                      <a:t>
12%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accent5">
                          <a:lumMod val="50000"/>
                        </a:schemeClr>
                      </a:solidFill>
                      <a:latin typeface="Garamond" panose="02020404030301010803" pitchFamily="18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BB4-4681-957E-B433E7B98312}"/>
                </c:ext>
              </c:extLst>
            </c:dLbl>
            <c:dLbl>
              <c:idx val="2"/>
              <c:layout>
                <c:manualLayout>
                  <c:x val="-0.11348980548055058"/>
                  <c:y val="3.55345528866497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00" b="1" i="0" u="none" strike="noStrike" kern="1200" spc="0" baseline="0">
                        <a:solidFill>
                          <a:schemeClr val="accent5">
                            <a:lumMod val="50000"/>
                          </a:schemeClr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defRPr>
                    </a:pPr>
                    <a:fld id="{FA2F5C99-615C-41D5-B7B3-6FAE440437F7}" type="CATEGORYNAME">
                      <a:rPr lang="en-US"/>
                      <a:pPr>
                        <a:defRPr sz="13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defRPr>
                      </a:pPr>
                      <a:t>[NAZWA KATEGORII]</a:t>
                    </a:fld>
                    <a:r>
                      <a:rPr lang="en-US" baseline="0" dirty="0"/>
                      <a:t>
10%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accent5">
                          <a:lumMod val="50000"/>
                        </a:schemeClr>
                      </a:solidFill>
                      <a:latin typeface="Garamond" panose="02020404030301010803" pitchFamily="18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BB4-4681-957E-B433E7B98312}"/>
                </c:ext>
              </c:extLst>
            </c:dLbl>
            <c:dLbl>
              <c:idx val="3"/>
              <c:layout>
                <c:manualLayout>
                  <c:x val="-3.237449142709186E-2"/>
                  <c:y val="-0.1558053472722334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00" b="1" i="0" u="none" strike="noStrike" kern="1200" spc="0" baseline="0">
                        <a:solidFill>
                          <a:schemeClr val="accent5">
                            <a:lumMod val="50000"/>
                          </a:schemeClr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defRPr>
                    </a:pPr>
                    <a:fld id="{52F78564-5822-41C4-8899-17A64B9C8BFC}" type="CATEGORYNAME">
                      <a:rPr lang="en-US"/>
                      <a:pPr>
                        <a:defRPr sz="13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defRPr>
                      </a:pPr>
                      <a:t>[NAZWA KATEGORII]</a:t>
                    </a:fld>
                    <a:r>
                      <a:rPr lang="en-US" baseline="0" dirty="0"/>
                      <a:t>
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accent5">
                          <a:lumMod val="50000"/>
                        </a:schemeClr>
                      </a:solidFill>
                      <a:latin typeface="Garamond" panose="02020404030301010803" pitchFamily="18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515896784415259"/>
                      <c:h val="0.1373547140426268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BB4-4681-957E-B433E7B98312}"/>
                </c:ext>
              </c:extLst>
            </c:dLbl>
            <c:dLbl>
              <c:idx val="4"/>
              <c:layout>
                <c:manualLayout>
                  <c:x val="-2.9811413645653193E-2"/>
                  <c:y val="-0.1694724829978680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00" b="1" i="0" u="none" strike="noStrike" kern="1200" spc="0" baseline="0">
                        <a:solidFill>
                          <a:schemeClr val="accent5">
                            <a:lumMod val="50000"/>
                          </a:schemeClr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defRPr>
                    </a:pPr>
                    <a:fld id="{7AB698C3-5E8B-4793-980A-658660D3E25F}" type="CATEGORYNAME">
                      <a:rPr lang="en-US"/>
                      <a:pPr>
                        <a:defRPr sz="13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defRPr>
                      </a:pPr>
                      <a:t>[NAZWA KATEGORII]</a:t>
                    </a:fld>
                    <a:r>
                      <a:rPr lang="en-US" baseline="0" dirty="0"/>
                      <a:t>
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accent5">
                          <a:lumMod val="50000"/>
                        </a:schemeClr>
                      </a:solidFill>
                      <a:latin typeface="Garamond" panose="02020404030301010803" pitchFamily="18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1BB4-4681-957E-B433E7B98312}"/>
                </c:ext>
              </c:extLst>
            </c:dLbl>
            <c:dLbl>
              <c:idx val="5"/>
              <c:layout>
                <c:manualLayout>
                  <c:x val="-0.22130747723121766"/>
                  <c:y val="-0.2897432773834516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00" b="1" i="0" u="none" strike="noStrike" kern="1200" spc="0" baseline="0">
                        <a:solidFill>
                          <a:schemeClr val="accent5">
                            <a:lumMod val="50000"/>
                          </a:schemeClr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defRPr>
                    </a:pPr>
                    <a:fld id="{410BC40B-7A2E-4A2B-99C9-6058D2AC5315}" type="CATEGORYNAME">
                      <a:rPr lang="en-US"/>
                      <a:pPr>
                        <a:defRPr sz="13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defRPr>
                      </a:pPr>
                      <a:t>[NAZWA KATEGORII]</a:t>
                    </a:fld>
                    <a:r>
                      <a:rPr lang="en-US" baseline="0" dirty="0"/>
                      <a:t>
24%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accent5">
                          <a:lumMod val="50000"/>
                        </a:schemeClr>
                      </a:solidFill>
                      <a:latin typeface="Garamond" panose="02020404030301010803" pitchFamily="18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6E34-40C4-9EED-7102B9E7E6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spc="0" baseline="0">
                    <a:solidFill>
                      <a:schemeClr val="accent5">
                        <a:lumMod val="50000"/>
                      </a:schemeClr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Arkusz1!$A$2:$A$7</c:f>
              <c:strCache>
                <c:ptCount val="6"/>
                <c:pt idx="0">
                  <c:v>Edukacja</c:v>
                </c:pt>
                <c:pt idx="1">
                  <c:v>Polityka, pomoc społeczna, rodzina</c:v>
                </c:pt>
                <c:pt idx="2">
                  <c:v>Transport i łączność</c:v>
                </c:pt>
                <c:pt idx="3">
                  <c:v>Bezpieczeństwo publiczne</c:v>
                </c:pt>
                <c:pt idx="4">
                  <c:v>Ochrona zdrowia</c:v>
                </c:pt>
                <c:pt idx="5">
                  <c:v>Pozostałe wydatki</c:v>
                </c:pt>
              </c:strCache>
            </c:strRef>
          </c:cat>
          <c:val>
            <c:numRef>
              <c:f>Arkusz1!$B$2:$B$7</c:f>
              <c:numCache>
                <c:formatCode>#,##0.00_ ;\-#,##0.00\ </c:formatCode>
                <c:ptCount val="6"/>
                <c:pt idx="0">
                  <c:v>72938014</c:v>
                </c:pt>
                <c:pt idx="1">
                  <c:v>20076433</c:v>
                </c:pt>
                <c:pt idx="2">
                  <c:v>15326987</c:v>
                </c:pt>
                <c:pt idx="3">
                  <c:v>9135030</c:v>
                </c:pt>
                <c:pt idx="4">
                  <c:v>5465600</c:v>
                </c:pt>
                <c:pt idx="5">
                  <c:v>39307526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BB4-4681-957E-B433E7B98312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53B1A9-EBA9-4353-9E11-4B06DBC02BEE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61663EB-DEBF-48C7-81A1-6C42365BA468}">
      <dgm:prSet phldrT="[Tekst]"/>
      <dgm:spPr>
        <a:solidFill>
          <a:schemeClr val="accent2"/>
        </a:solidFill>
      </dgm:spPr>
      <dgm:t>
        <a:bodyPr vert="vert"/>
        <a:lstStyle/>
        <a:p>
          <a:r>
            <a:rPr lang="pl-PL" b="1" dirty="0">
              <a:solidFill>
                <a:srgbClr val="162F4E"/>
              </a:solidFill>
              <a:effectLst/>
              <a:latin typeface="Garamond" panose="02020404030301010803" pitchFamily="18" charset="0"/>
            </a:rPr>
            <a:t>Dochody ogółem </a:t>
          </a:r>
          <a:br>
            <a:rPr lang="pl-PL" b="1" dirty="0">
              <a:solidFill>
                <a:srgbClr val="162F4E"/>
              </a:solidFill>
              <a:effectLst/>
              <a:latin typeface="Garamond" panose="02020404030301010803" pitchFamily="18" charset="0"/>
            </a:rPr>
          </a:br>
          <a:r>
            <a:rPr lang="pl-PL" b="1" dirty="0">
              <a:solidFill>
                <a:srgbClr val="2A858A"/>
              </a:solidFill>
              <a:effectLst/>
              <a:latin typeface="Garamond" panose="02020404030301010803" pitchFamily="18" charset="0"/>
            </a:rPr>
            <a:t>147 849 590 zł</a:t>
          </a:r>
          <a:endParaRPr lang="pl-PL" b="1" dirty="0">
            <a:solidFill>
              <a:srgbClr val="002060"/>
            </a:solidFill>
            <a:latin typeface="Garamond" panose="02020404030301010803" pitchFamily="18" charset="0"/>
          </a:endParaRPr>
        </a:p>
      </dgm:t>
    </dgm:pt>
    <dgm:pt modelId="{226668AE-DD67-45DF-9F21-9B635084D4B0}" type="parTrans" cxnId="{2A4CC1D9-66DB-4640-B3BC-1ECD7F7BC3C1}">
      <dgm:prSet/>
      <dgm:spPr/>
      <dgm:t>
        <a:bodyPr/>
        <a:lstStyle/>
        <a:p>
          <a:endParaRPr lang="pl-PL"/>
        </a:p>
      </dgm:t>
    </dgm:pt>
    <dgm:pt modelId="{5A3F6D59-75F1-4CE0-ABBA-D68B9BCED07C}" type="sibTrans" cxnId="{2A4CC1D9-66DB-4640-B3BC-1ECD7F7BC3C1}">
      <dgm:prSet/>
      <dgm:spPr/>
      <dgm:t>
        <a:bodyPr/>
        <a:lstStyle/>
        <a:p>
          <a:endParaRPr lang="pl-PL"/>
        </a:p>
      </dgm:t>
    </dgm:pt>
    <dgm:pt modelId="{69C87B12-8269-4651-AB16-6A6EA1F749FA}">
      <dgm:prSet phldrT="[Tekst]"/>
      <dgm:spPr>
        <a:solidFill>
          <a:schemeClr val="accent2"/>
        </a:solidFill>
      </dgm:spPr>
      <dgm:t>
        <a:bodyPr/>
        <a:lstStyle/>
        <a:p>
          <a:r>
            <a:rPr lang="pl-PL" b="1" dirty="0">
              <a:solidFill>
                <a:srgbClr val="162F4E"/>
              </a:solidFill>
              <a:effectLst/>
              <a:latin typeface="Garamond" panose="02020404030301010803" pitchFamily="18" charset="0"/>
            </a:rPr>
            <a:t>Dochody bieżące </a:t>
          </a:r>
          <a:br>
            <a:rPr lang="pl-PL" b="1" dirty="0">
              <a:solidFill>
                <a:srgbClr val="162F4E"/>
              </a:solidFill>
              <a:effectLst/>
              <a:latin typeface="Garamond" panose="02020404030301010803" pitchFamily="18" charset="0"/>
            </a:rPr>
          </a:br>
          <a:r>
            <a:rPr lang="pl-PL" b="1" dirty="0">
              <a:solidFill>
                <a:srgbClr val="2A858A"/>
              </a:solidFill>
              <a:effectLst/>
              <a:latin typeface="Garamond" panose="02020404030301010803" pitchFamily="18" charset="0"/>
            </a:rPr>
            <a:t>137 725 058 zł</a:t>
          </a:r>
        </a:p>
      </dgm:t>
    </dgm:pt>
    <dgm:pt modelId="{55C5C3C8-1DE7-49F6-850B-774FD5BDA56B}" type="parTrans" cxnId="{63C21133-ABF6-4D0D-8843-5E19EE3A039B}">
      <dgm:prSet/>
      <dgm:spPr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endParaRPr lang="pl-PL"/>
        </a:p>
      </dgm:t>
    </dgm:pt>
    <dgm:pt modelId="{D3EB8A2C-3AF4-4FD1-B3FD-F630C1EB4577}" type="sibTrans" cxnId="{63C21133-ABF6-4D0D-8843-5E19EE3A039B}">
      <dgm:prSet/>
      <dgm:spPr/>
      <dgm:t>
        <a:bodyPr/>
        <a:lstStyle/>
        <a:p>
          <a:endParaRPr lang="pl-PL"/>
        </a:p>
      </dgm:t>
    </dgm:pt>
    <dgm:pt modelId="{6C9C0EB3-4062-4652-B44E-A687BCB771A8}">
      <dgm:prSet phldrT="[Tekst]"/>
      <dgm:spPr>
        <a:solidFill>
          <a:schemeClr val="accent2"/>
        </a:solidFill>
      </dgm:spPr>
      <dgm:t>
        <a:bodyPr/>
        <a:lstStyle/>
        <a:p>
          <a:r>
            <a:rPr lang="pl-PL" b="1" dirty="0">
              <a:solidFill>
                <a:srgbClr val="162F4E"/>
              </a:solidFill>
              <a:effectLst/>
              <a:latin typeface="Garamond" panose="02020404030301010803" pitchFamily="18" charset="0"/>
            </a:rPr>
            <a:t>Dochody majątkowe </a:t>
          </a:r>
          <a:r>
            <a:rPr lang="pl-PL" b="1" dirty="0">
              <a:solidFill>
                <a:srgbClr val="2A858A"/>
              </a:solidFill>
              <a:effectLst/>
              <a:latin typeface="Garamond" panose="02020404030301010803" pitchFamily="18" charset="0"/>
            </a:rPr>
            <a:t>10 124 532 zł</a:t>
          </a:r>
        </a:p>
      </dgm:t>
    </dgm:pt>
    <dgm:pt modelId="{CB68EBFA-C55C-4B87-8E89-0678E1727FB9}" type="parTrans" cxnId="{19B6B21C-0A43-405E-9A1A-1308A4B96F24}">
      <dgm:prSet/>
      <dgm:spPr>
        <a:ln>
          <a:solidFill>
            <a:schemeClr val="tx1"/>
          </a:solidFill>
        </a:ln>
      </dgm:spPr>
      <dgm:t>
        <a:bodyPr/>
        <a:lstStyle/>
        <a:p>
          <a:endParaRPr lang="pl-PL"/>
        </a:p>
      </dgm:t>
    </dgm:pt>
    <dgm:pt modelId="{3F349154-C9F4-43AC-876C-6CA4B2EED1E4}" type="sibTrans" cxnId="{19B6B21C-0A43-405E-9A1A-1308A4B96F24}">
      <dgm:prSet/>
      <dgm:spPr/>
      <dgm:t>
        <a:bodyPr/>
        <a:lstStyle/>
        <a:p>
          <a:endParaRPr lang="pl-PL"/>
        </a:p>
      </dgm:t>
    </dgm:pt>
    <dgm:pt modelId="{6F7CECF4-2DEE-4A94-991D-29BE8F44CC5A}" type="pres">
      <dgm:prSet presAssocID="{D953B1A9-EBA9-4353-9E11-4B06DBC02BE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7179E05-67A8-4D3D-BBEB-C1E626AD4DCE}" type="pres">
      <dgm:prSet presAssocID="{661663EB-DEBF-48C7-81A1-6C42365BA468}" presName="root1" presStyleCnt="0"/>
      <dgm:spPr/>
    </dgm:pt>
    <dgm:pt modelId="{F88593FE-371B-46B8-96D0-925CA1E15DF4}" type="pres">
      <dgm:prSet presAssocID="{661663EB-DEBF-48C7-81A1-6C42365BA468}" presName="LevelOneTextNode" presStyleLbl="node0" presStyleIdx="0" presStyleCnt="1" custScaleX="386782" custScaleY="26522" custLinFactX="-46732" custLinFactNeighborX="-100000" custLinFactNeighborY="-2736">
        <dgm:presLayoutVars>
          <dgm:chPref val="3"/>
        </dgm:presLayoutVars>
      </dgm:prSet>
      <dgm:spPr/>
    </dgm:pt>
    <dgm:pt modelId="{BB233078-1932-4038-8062-A0330A9EAEBD}" type="pres">
      <dgm:prSet presAssocID="{661663EB-DEBF-48C7-81A1-6C42365BA468}" presName="level2hierChild" presStyleCnt="0"/>
      <dgm:spPr/>
    </dgm:pt>
    <dgm:pt modelId="{9BFD1487-0BC7-4FB2-920D-4641BC277BF2}" type="pres">
      <dgm:prSet presAssocID="{55C5C3C8-1DE7-49F6-850B-774FD5BDA56B}" presName="conn2-1" presStyleLbl="parChTrans1D2" presStyleIdx="0" presStyleCnt="2"/>
      <dgm:spPr/>
    </dgm:pt>
    <dgm:pt modelId="{32A77D40-F8CD-459A-82F5-CD45F105CBED}" type="pres">
      <dgm:prSet presAssocID="{55C5C3C8-1DE7-49F6-850B-774FD5BDA56B}" presName="connTx" presStyleLbl="parChTrans1D2" presStyleIdx="0" presStyleCnt="2"/>
      <dgm:spPr/>
    </dgm:pt>
    <dgm:pt modelId="{BFF098AC-668E-4976-BAE9-DE663495EDFB}" type="pres">
      <dgm:prSet presAssocID="{69C87B12-8269-4651-AB16-6A6EA1F749FA}" presName="root2" presStyleCnt="0"/>
      <dgm:spPr/>
    </dgm:pt>
    <dgm:pt modelId="{4DD93B8E-6B83-4DD7-A46F-9A7622453151}" type="pres">
      <dgm:prSet presAssocID="{69C87B12-8269-4651-AB16-6A6EA1F749FA}" presName="LevelTwoTextNode" presStyleLbl="node2" presStyleIdx="0" presStyleCnt="2" custScaleX="110044" custLinFactNeighborX="-1243" custLinFactNeighborY="-63557">
        <dgm:presLayoutVars>
          <dgm:chPref val="3"/>
        </dgm:presLayoutVars>
      </dgm:prSet>
      <dgm:spPr/>
    </dgm:pt>
    <dgm:pt modelId="{9FF6A392-B933-4478-BB10-7D4C612D0A96}" type="pres">
      <dgm:prSet presAssocID="{69C87B12-8269-4651-AB16-6A6EA1F749FA}" presName="level3hierChild" presStyleCnt="0"/>
      <dgm:spPr/>
    </dgm:pt>
    <dgm:pt modelId="{AA2DD7DC-72C1-424A-AB24-47080FE1BC61}" type="pres">
      <dgm:prSet presAssocID="{CB68EBFA-C55C-4B87-8E89-0678E1727FB9}" presName="conn2-1" presStyleLbl="parChTrans1D2" presStyleIdx="1" presStyleCnt="2"/>
      <dgm:spPr/>
    </dgm:pt>
    <dgm:pt modelId="{E984A2B8-359F-4B32-8AC9-E4ABDE028EF3}" type="pres">
      <dgm:prSet presAssocID="{CB68EBFA-C55C-4B87-8E89-0678E1727FB9}" presName="connTx" presStyleLbl="parChTrans1D2" presStyleIdx="1" presStyleCnt="2"/>
      <dgm:spPr/>
    </dgm:pt>
    <dgm:pt modelId="{B0B0A479-FED3-41C9-9717-647C42EC0302}" type="pres">
      <dgm:prSet presAssocID="{6C9C0EB3-4062-4652-B44E-A687BCB771A8}" presName="root2" presStyleCnt="0"/>
      <dgm:spPr/>
    </dgm:pt>
    <dgm:pt modelId="{E973A0C8-2887-4AB8-B033-5A7355D8B932}" type="pres">
      <dgm:prSet presAssocID="{6C9C0EB3-4062-4652-B44E-A687BCB771A8}" presName="LevelTwoTextNode" presStyleLbl="node2" presStyleIdx="1" presStyleCnt="2" custScaleX="109581" custLinFactNeighborX="-1242" custLinFactNeighborY="37482">
        <dgm:presLayoutVars>
          <dgm:chPref val="3"/>
        </dgm:presLayoutVars>
      </dgm:prSet>
      <dgm:spPr/>
    </dgm:pt>
    <dgm:pt modelId="{F470D79B-F08F-46E2-BA3F-C5FCC44AA6A9}" type="pres">
      <dgm:prSet presAssocID="{6C9C0EB3-4062-4652-B44E-A687BCB771A8}" presName="level3hierChild" presStyleCnt="0"/>
      <dgm:spPr/>
    </dgm:pt>
  </dgm:ptLst>
  <dgm:cxnLst>
    <dgm:cxn modelId="{D96A0C03-4793-4795-99C3-E0B86958BFDF}" type="presOf" srcId="{6C9C0EB3-4062-4652-B44E-A687BCB771A8}" destId="{E973A0C8-2887-4AB8-B033-5A7355D8B932}" srcOrd="0" destOrd="0" presId="urn:microsoft.com/office/officeart/2008/layout/HorizontalMultiLevelHierarchy"/>
    <dgm:cxn modelId="{19B6B21C-0A43-405E-9A1A-1308A4B96F24}" srcId="{661663EB-DEBF-48C7-81A1-6C42365BA468}" destId="{6C9C0EB3-4062-4652-B44E-A687BCB771A8}" srcOrd="1" destOrd="0" parTransId="{CB68EBFA-C55C-4B87-8E89-0678E1727FB9}" sibTransId="{3F349154-C9F4-43AC-876C-6CA4B2EED1E4}"/>
    <dgm:cxn modelId="{1B0DC12E-A654-41AB-A687-A13FDD25EC62}" type="presOf" srcId="{55C5C3C8-1DE7-49F6-850B-774FD5BDA56B}" destId="{9BFD1487-0BC7-4FB2-920D-4641BC277BF2}" srcOrd="0" destOrd="0" presId="urn:microsoft.com/office/officeart/2008/layout/HorizontalMultiLevelHierarchy"/>
    <dgm:cxn modelId="{63C21133-ABF6-4D0D-8843-5E19EE3A039B}" srcId="{661663EB-DEBF-48C7-81A1-6C42365BA468}" destId="{69C87B12-8269-4651-AB16-6A6EA1F749FA}" srcOrd="0" destOrd="0" parTransId="{55C5C3C8-1DE7-49F6-850B-774FD5BDA56B}" sibTransId="{D3EB8A2C-3AF4-4FD1-B3FD-F630C1EB4577}"/>
    <dgm:cxn modelId="{5A67C234-874B-423F-AF5D-82E29E83EBDE}" type="presOf" srcId="{CB68EBFA-C55C-4B87-8E89-0678E1727FB9}" destId="{E984A2B8-359F-4B32-8AC9-E4ABDE028EF3}" srcOrd="1" destOrd="0" presId="urn:microsoft.com/office/officeart/2008/layout/HorizontalMultiLevelHierarchy"/>
    <dgm:cxn modelId="{54690F5C-2D64-44EC-99FC-7637DE8F90DD}" type="presOf" srcId="{CB68EBFA-C55C-4B87-8E89-0678E1727FB9}" destId="{AA2DD7DC-72C1-424A-AB24-47080FE1BC61}" srcOrd="0" destOrd="0" presId="urn:microsoft.com/office/officeart/2008/layout/HorizontalMultiLevelHierarchy"/>
    <dgm:cxn modelId="{471C146A-70E1-464D-A71E-0B1C6CFA08CB}" type="presOf" srcId="{D953B1A9-EBA9-4353-9E11-4B06DBC02BEE}" destId="{6F7CECF4-2DEE-4A94-991D-29BE8F44CC5A}" srcOrd="0" destOrd="0" presId="urn:microsoft.com/office/officeart/2008/layout/HorizontalMultiLevelHierarchy"/>
    <dgm:cxn modelId="{BDB92FA3-E4B5-4AE4-BE84-0413921D78B9}" type="presOf" srcId="{661663EB-DEBF-48C7-81A1-6C42365BA468}" destId="{F88593FE-371B-46B8-96D0-925CA1E15DF4}" srcOrd="0" destOrd="0" presId="urn:microsoft.com/office/officeart/2008/layout/HorizontalMultiLevelHierarchy"/>
    <dgm:cxn modelId="{DA35DDBE-8569-46A4-AE0A-5E26856B2D6B}" type="presOf" srcId="{69C87B12-8269-4651-AB16-6A6EA1F749FA}" destId="{4DD93B8E-6B83-4DD7-A46F-9A7622453151}" srcOrd="0" destOrd="0" presId="urn:microsoft.com/office/officeart/2008/layout/HorizontalMultiLevelHierarchy"/>
    <dgm:cxn modelId="{1ABBC2D2-9EDB-440D-8C9D-8ECDE6EC1BE3}" type="presOf" srcId="{55C5C3C8-1DE7-49F6-850B-774FD5BDA56B}" destId="{32A77D40-F8CD-459A-82F5-CD45F105CBED}" srcOrd="1" destOrd="0" presId="urn:microsoft.com/office/officeart/2008/layout/HorizontalMultiLevelHierarchy"/>
    <dgm:cxn modelId="{2A4CC1D9-66DB-4640-B3BC-1ECD7F7BC3C1}" srcId="{D953B1A9-EBA9-4353-9E11-4B06DBC02BEE}" destId="{661663EB-DEBF-48C7-81A1-6C42365BA468}" srcOrd="0" destOrd="0" parTransId="{226668AE-DD67-45DF-9F21-9B635084D4B0}" sibTransId="{5A3F6D59-75F1-4CE0-ABBA-D68B9BCED07C}"/>
    <dgm:cxn modelId="{4C3083CB-D2C8-48EA-9720-438BDAD7ED96}" type="presParOf" srcId="{6F7CECF4-2DEE-4A94-991D-29BE8F44CC5A}" destId="{37179E05-67A8-4D3D-BBEB-C1E626AD4DCE}" srcOrd="0" destOrd="0" presId="urn:microsoft.com/office/officeart/2008/layout/HorizontalMultiLevelHierarchy"/>
    <dgm:cxn modelId="{8F5AAA30-692E-4BF6-BF4F-5CB7259EEF6E}" type="presParOf" srcId="{37179E05-67A8-4D3D-BBEB-C1E626AD4DCE}" destId="{F88593FE-371B-46B8-96D0-925CA1E15DF4}" srcOrd="0" destOrd="0" presId="urn:microsoft.com/office/officeart/2008/layout/HorizontalMultiLevelHierarchy"/>
    <dgm:cxn modelId="{0897A27D-3EE8-4533-AA1B-888994BA8DC4}" type="presParOf" srcId="{37179E05-67A8-4D3D-BBEB-C1E626AD4DCE}" destId="{BB233078-1932-4038-8062-A0330A9EAEBD}" srcOrd="1" destOrd="0" presId="urn:microsoft.com/office/officeart/2008/layout/HorizontalMultiLevelHierarchy"/>
    <dgm:cxn modelId="{47019E72-0B12-4143-96AC-6CD7B4EF2973}" type="presParOf" srcId="{BB233078-1932-4038-8062-A0330A9EAEBD}" destId="{9BFD1487-0BC7-4FB2-920D-4641BC277BF2}" srcOrd="0" destOrd="0" presId="urn:microsoft.com/office/officeart/2008/layout/HorizontalMultiLevelHierarchy"/>
    <dgm:cxn modelId="{9F97BF9C-90E4-450A-AE65-567BB3303AD3}" type="presParOf" srcId="{9BFD1487-0BC7-4FB2-920D-4641BC277BF2}" destId="{32A77D40-F8CD-459A-82F5-CD45F105CBED}" srcOrd="0" destOrd="0" presId="urn:microsoft.com/office/officeart/2008/layout/HorizontalMultiLevelHierarchy"/>
    <dgm:cxn modelId="{A888E8B5-02FE-45CC-8480-0744E7AB81E0}" type="presParOf" srcId="{BB233078-1932-4038-8062-A0330A9EAEBD}" destId="{BFF098AC-668E-4976-BAE9-DE663495EDFB}" srcOrd="1" destOrd="0" presId="urn:microsoft.com/office/officeart/2008/layout/HorizontalMultiLevelHierarchy"/>
    <dgm:cxn modelId="{F0A4A919-92C8-4826-952A-A485259DCF06}" type="presParOf" srcId="{BFF098AC-668E-4976-BAE9-DE663495EDFB}" destId="{4DD93B8E-6B83-4DD7-A46F-9A7622453151}" srcOrd="0" destOrd="0" presId="urn:microsoft.com/office/officeart/2008/layout/HorizontalMultiLevelHierarchy"/>
    <dgm:cxn modelId="{ACFE1C80-731A-4081-A451-43396695EF47}" type="presParOf" srcId="{BFF098AC-668E-4976-BAE9-DE663495EDFB}" destId="{9FF6A392-B933-4478-BB10-7D4C612D0A96}" srcOrd="1" destOrd="0" presId="urn:microsoft.com/office/officeart/2008/layout/HorizontalMultiLevelHierarchy"/>
    <dgm:cxn modelId="{CB8C2792-7EB9-4EAD-9AE1-BC0C3AE1F67C}" type="presParOf" srcId="{BB233078-1932-4038-8062-A0330A9EAEBD}" destId="{AA2DD7DC-72C1-424A-AB24-47080FE1BC61}" srcOrd="2" destOrd="0" presId="urn:microsoft.com/office/officeart/2008/layout/HorizontalMultiLevelHierarchy"/>
    <dgm:cxn modelId="{720B678E-3B83-44EC-B308-2FD8D535B089}" type="presParOf" srcId="{AA2DD7DC-72C1-424A-AB24-47080FE1BC61}" destId="{E984A2B8-359F-4B32-8AC9-E4ABDE028EF3}" srcOrd="0" destOrd="0" presId="urn:microsoft.com/office/officeart/2008/layout/HorizontalMultiLevelHierarchy"/>
    <dgm:cxn modelId="{24E9539F-BF1E-4D1E-9D94-F633E25FBDFF}" type="presParOf" srcId="{BB233078-1932-4038-8062-A0330A9EAEBD}" destId="{B0B0A479-FED3-41C9-9717-647C42EC0302}" srcOrd="3" destOrd="0" presId="urn:microsoft.com/office/officeart/2008/layout/HorizontalMultiLevelHierarchy"/>
    <dgm:cxn modelId="{E58D098C-04BF-4E9C-894F-74CFA9E9B3E4}" type="presParOf" srcId="{B0B0A479-FED3-41C9-9717-647C42EC0302}" destId="{E973A0C8-2887-4AB8-B033-5A7355D8B932}" srcOrd="0" destOrd="0" presId="urn:microsoft.com/office/officeart/2008/layout/HorizontalMultiLevelHierarchy"/>
    <dgm:cxn modelId="{35218744-030C-49A2-B228-FBFDC6D39E53}" type="presParOf" srcId="{B0B0A479-FED3-41C9-9717-647C42EC0302}" destId="{F470D79B-F08F-46E2-BA3F-C5FCC44AA6A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53B1A9-EBA9-4353-9E11-4B06DBC02BEE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61663EB-DEBF-48C7-81A1-6C42365BA468}">
      <dgm:prSet phldrT="[Tekst]"/>
      <dgm:spPr>
        <a:solidFill>
          <a:schemeClr val="accent2"/>
        </a:solidFill>
      </dgm:spPr>
      <dgm:t>
        <a:bodyPr vert="vert"/>
        <a:lstStyle/>
        <a:p>
          <a:r>
            <a:rPr lang="pl-PL" b="1" dirty="0">
              <a:solidFill>
                <a:srgbClr val="162F4E"/>
              </a:solidFill>
              <a:effectLst/>
              <a:latin typeface="Garamond" panose="02020404030301010803" pitchFamily="18" charset="0"/>
            </a:rPr>
            <a:t>Wydatki ogółem </a:t>
          </a:r>
          <a:br>
            <a:rPr lang="pl-PL" b="1" dirty="0">
              <a:solidFill>
                <a:srgbClr val="162F4E"/>
              </a:solidFill>
              <a:effectLst/>
              <a:latin typeface="Garamond" panose="02020404030301010803" pitchFamily="18" charset="0"/>
            </a:rPr>
          </a:br>
          <a:r>
            <a:rPr lang="pl-PL" b="1" dirty="0">
              <a:solidFill>
                <a:srgbClr val="2A858A"/>
              </a:solidFill>
              <a:effectLst/>
              <a:latin typeface="Garamond" panose="02020404030301010803" pitchFamily="18" charset="0"/>
            </a:rPr>
            <a:t>162 249 590 zł</a:t>
          </a:r>
          <a:endParaRPr lang="pl-PL" b="1" dirty="0">
            <a:solidFill>
              <a:srgbClr val="002060"/>
            </a:solidFill>
            <a:latin typeface="Garamond" panose="02020404030301010803" pitchFamily="18" charset="0"/>
          </a:endParaRPr>
        </a:p>
      </dgm:t>
    </dgm:pt>
    <dgm:pt modelId="{226668AE-DD67-45DF-9F21-9B635084D4B0}" type="parTrans" cxnId="{2A4CC1D9-66DB-4640-B3BC-1ECD7F7BC3C1}">
      <dgm:prSet/>
      <dgm:spPr/>
      <dgm:t>
        <a:bodyPr/>
        <a:lstStyle/>
        <a:p>
          <a:endParaRPr lang="pl-PL"/>
        </a:p>
      </dgm:t>
    </dgm:pt>
    <dgm:pt modelId="{5A3F6D59-75F1-4CE0-ABBA-D68B9BCED07C}" type="sibTrans" cxnId="{2A4CC1D9-66DB-4640-B3BC-1ECD7F7BC3C1}">
      <dgm:prSet/>
      <dgm:spPr/>
      <dgm:t>
        <a:bodyPr/>
        <a:lstStyle/>
        <a:p>
          <a:endParaRPr lang="pl-PL"/>
        </a:p>
      </dgm:t>
    </dgm:pt>
    <dgm:pt modelId="{69C87B12-8269-4651-AB16-6A6EA1F749FA}">
      <dgm:prSet phldrT="[Tekst]"/>
      <dgm:spPr>
        <a:solidFill>
          <a:schemeClr val="accent2"/>
        </a:solidFill>
      </dgm:spPr>
      <dgm:t>
        <a:bodyPr/>
        <a:lstStyle/>
        <a:p>
          <a:r>
            <a:rPr lang="pl-PL" b="1" dirty="0">
              <a:solidFill>
                <a:srgbClr val="162F4E"/>
              </a:solidFill>
              <a:effectLst/>
              <a:latin typeface="Garamond" panose="02020404030301010803" pitchFamily="18" charset="0"/>
            </a:rPr>
            <a:t>Wydatki bieżące </a:t>
          </a:r>
          <a:br>
            <a:rPr lang="pl-PL" b="1" dirty="0">
              <a:solidFill>
                <a:srgbClr val="162F4E"/>
              </a:solidFill>
              <a:effectLst/>
              <a:latin typeface="Garamond" panose="02020404030301010803" pitchFamily="18" charset="0"/>
            </a:rPr>
          </a:br>
          <a:r>
            <a:rPr lang="pl-PL" b="1" dirty="0">
              <a:solidFill>
                <a:srgbClr val="2A858A"/>
              </a:solidFill>
              <a:effectLst/>
              <a:latin typeface="Garamond" panose="02020404030301010803" pitchFamily="18" charset="0"/>
            </a:rPr>
            <a:t>127 948 220 zł</a:t>
          </a:r>
        </a:p>
      </dgm:t>
    </dgm:pt>
    <dgm:pt modelId="{55C5C3C8-1DE7-49F6-850B-774FD5BDA56B}" type="parTrans" cxnId="{63C21133-ABF6-4D0D-8843-5E19EE3A039B}">
      <dgm:prSet/>
      <dgm:spPr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endParaRPr lang="pl-PL"/>
        </a:p>
      </dgm:t>
    </dgm:pt>
    <dgm:pt modelId="{D3EB8A2C-3AF4-4FD1-B3FD-F630C1EB4577}" type="sibTrans" cxnId="{63C21133-ABF6-4D0D-8843-5E19EE3A039B}">
      <dgm:prSet/>
      <dgm:spPr/>
      <dgm:t>
        <a:bodyPr/>
        <a:lstStyle/>
        <a:p>
          <a:endParaRPr lang="pl-PL"/>
        </a:p>
      </dgm:t>
    </dgm:pt>
    <dgm:pt modelId="{6C9C0EB3-4062-4652-B44E-A687BCB771A8}">
      <dgm:prSet phldrT="[Tekst]"/>
      <dgm:spPr>
        <a:solidFill>
          <a:schemeClr val="accent2"/>
        </a:solidFill>
      </dgm:spPr>
      <dgm:t>
        <a:bodyPr/>
        <a:lstStyle/>
        <a:p>
          <a:r>
            <a:rPr lang="pl-PL" b="1" dirty="0">
              <a:solidFill>
                <a:srgbClr val="162F4E"/>
              </a:solidFill>
              <a:effectLst/>
              <a:latin typeface="Garamond" panose="02020404030301010803" pitchFamily="18" charset="0"/>
            </a:rPr>
            <a:t>Wydatki majątkowe </a:t>
          </a:r>
          <a:r>
            <a:rPr lang="pl-PL" b="1" dirty="0">
              <a:solidFill>
                <a:srgbClr val="2A858A"/>
              </a:solidFill>
              <a:effectLst/>
              <a:latin typeface="Garamond" panose="02020404030301010803" pitchFamily="18" charset="0"/>
            </a:rPr>
            <a:t>34 301 370 zł</a:t>
          </a:r>
        </a:p>
      </dgm:t>
    </dgm:pt>
    <dgm:pt modelId="{CB68EBFA-C55C-4B87-8E89-0678E1727FB9}" type="parTrans" cxnId="{19B6B21C-0A43-405E-9A1A-1308A4B96F24}">
      <dgm:prSet/>
      <dgm:spPr>
        <a:ln>
          <a:solidFill>
            <a:schemeClr val="tx1"/>
          </a:solidFill>
        </a:ln>
      </dgm:spPr>
      <dgm:t>
        <a:bodyPr/>
        <a:lstStyle/>
        <a:p>
          <a:endParaRPr lang="pl-PL"/>
        </a:p>
      </dgm:t>
    </dgm:pt>
    <dgm:pt modelId="{3F349154-C9F4-43AC-876C-6CA4B2EED1E4}" type="sibTrans" cxnId="{19B6B21C-0A43-405E-9A1A-1308A4B96F24}">
      <dgm:prSet/>
      <dgm:spPr/>
      <dgm:t>
        <a:bodyPr/>
        <a:lstStyle/>
        <a:p>
          <a:endParaRPr lang="pl-PL"/>
        </a:p>
      </dgm:t>
    </dgm:pt>
    <dgm:pt modelId="{6F7CECF4-2DEE-4A94-991D-29BE8F44CC5A}" type="pres">
      <dgm:prSet presAssocID="{D953B1A9-EBA9-4353-9E11-4B06DBC02BE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7179E05-67A8-4D3D-BBEB-C1E626AD4DCE}" type="pres">
      <dgm:prSet presAssocID="{661663EB-DEBF-48C7-81A1-6C42365BA468}" presName="root1" presStyleCnt="0"/>
      <dgm:spPr/>
    </dgm:pt>
    <dgm:pt modelId="{F88593FE-371B-46B8-96D0-925CA1E15DF4}" type="pres">
      <dgm:prSet presAssocID="{661663EB-DEBF-48C7-81A1-6C42365BA468}" presName="LevelOneTextNode" presStyleLbl="node0" presStyleIdx="0" presStyleCnt="1" custScaleX="386782" custScaleY="26522" custLinFactX="-46732" custLinFactNeighborX="-100000" custLinFactNeighborY="-2736">
        <dgm:presLayoutVars>
          <dgm:chPref val="3"/>
        </dgm:presLayoutVars>
      </dgm:prSet>
      <dgm:spPr/>
    </dgm:pt>
    <dgm:pt modelId="{BB233078-1932-4038-8062-A0330A9EAEBD}" type="pres">
      <dgm:prSet presAssocID="{661663EB-DEBF-48C7-81A1-6C42365BA468}" presName="level2hierChild" presStyleCnt="0"/>
      <dgm:spPr/>
    </dgm:pt>
    <dgm:pt modelId="{9BFD1487-0BC7-4FB2-920D-4641BC277BF2}" type="pres">
      <dgm:prSet presAssocID="{55C5C3C8-1DE7-49F6-850B-774FD5BDA56B}" presName="conn2-1" presStyleLbl="parChTrans1D2" presStyleIdx="0" presStyleCnt="2"/>
      <dgm:spPr/>
    </dgm:pt>
    <dgm:pt modelId="{32A77D40-F8CD-459A-82F5-CD45F105CBED}" type="pres">
      <dgm:prSet presAssocID="{55C5C3C8-1DE7-49F6-850B-774FD5BDA56B}" presName="connTx" presStyleLbl="parChTrans1D2" presStyleIdx="0" presStyleCnt="2"/>
      <dgm:spPr/>
    </dgm:pt>
    <dgm:pt modelId="{BFF098AC-668E-4976-BAE9-DE663495EDFB}" type="pres">
      <dgm:prSet presAssocID="{69C87B12-8269-4651-AB16-6A6EA1F749FA}" presName="root2" presStyleCnt="0"/>
      <dgm:spPr/>
    </dgm:pt>
    <dgm:pt modelId="{4DD93B8E-6B83-4DD7-A46F-9A7622453151}" type="pres">
      <dgm:prSet presAssocID="{69C87B12-8269-4651-AB16-6A6EA1F749FA}" presName="LevelTwoTextNode" presStyleLbl="node2" presStyleIdx="0" presStyleCnt="2" custScaleX="110044" custLinFactNeighborX="-1243" custLinFactNeighborY="-63557">
        <dgm:presLayoutVars>
          <dgm:chPref val="3"/>
        </dgm:presLayoutVars>
      </dgm:prSet>
      <dgm:spPr/>
    </dgm:pt>
    <dgm:pt modelId="{9FF6A392-B933-4478-BB10-7D4C612D0A96}" type="pres">
      <dgm:prSet presAssocID="{69C87B12-8269-4651-AB16-6A6EA1F749FA}" presName="level3hierChild" presStyleCnt="0"/>
      <dgm:spPr/>
    </dgm:pt>
    <dgm:pt modelId="{AA2DD7DC-72C1-424A-AB24-47080FE1BC61}" type="pres">
      <dgm:prSet presAssocID="{CB68EBFA-C55C-4B87-8E89-0678E1727FB9}" presName="conn2-1" presStyleLbl="parChTrans1D2" presStyleIdx="1" presStyleCnt="2"/>
      <dgm:spPr/>
    </dgm:pt>
    <dgm:pt modelId="{E984A2B8-359F-4B32-8AC9-E4ABDE028EF3}" type="pres">
      <dgm:prSet presAssocID="{CB68EBFA-C55C-4B87-8E89-0678E1727FB9}" presName="connTx" presStyleLbl="parChTrans1D2" presStyleIdx="1" presStyleCnt="2"/>
      <dgm:spPr/>
    </dgm:pt>
    <dgm:pt modelId="{B0B0A479-FED3-41C9-9717-647C42EC0302}" type="pres">
      <dgm:prSet presAssocID="{6C9C0EB3-4062-4652-B44E-A687BCB771A8}" presName="root2" presStyleCnt="0"/>
      <dgm:spPr/>
    </dgm:pt>
    <dgm:pt modelId="{E973A0C8-2887-4AB8-B033-5A7355D8B932}" type="pres">
      <dgm:prSet presAssocID="{6C9C0EB3-4062-4652-B44E-A687BCB771A8}" presName="LevelTwoTextNode" presStyleLbl="node2" presStyleIdx="1" presStyleCnt="2" custScaleX="109581" custLinFactNeighborX="-1242" custLinFactNeighborY="37482">
        <dgm:presLayoutVars>
          <dgm:chPref val="3"/>
        </dgm:presLayoutVars>
      </dgm:prSet>
      <dgm:spPr/>
    </dgm:pt>
    <dgm:pt modelId="{F470D79B-F08F-46E2-BA3F-C5FCC44AA6A9}" type="pres">
      <dgm:prSet presAssocID="{6C9C0EB3-4062-4652-B44E-A687BCB771A8}" presName="level3hierChild" presStyleCnt="0"/>
      <dgm:spPr/>
    </dgm:pt>
  </dgm:ptLst>
  <dgm:cxnLst>
    <dgm:cxn modelId="{D96A0C03-4793-4795-99C3-E0B86958BFDF}" type="presOf" srcId="{6C9C0EB3-4062-4652-B44E-A687BCB771A8}" destId="{E973A0C8-2887-4AB8-B033-5A7355D8B932}" srcOrd="0" destOrd="0" presId="urn:microsoft.com/office/officeart/2008/layout/HorizontalMultiLevelHierarchy"/>
    <dgm:cxn modelId="{19B6B21C-0A43-405E-9A1A-1308A4B96F24}" srcId="{661663EB-DEBF-48C7-81A1-6C42365BA468}" destId="{6C9C0EB3-4062-4652-B44E-A687BCB771A8}" srcOrd="1" destOrd="0" parTransId="{CB68EBFA-C55C-4B87-8E89-0678E1727FB9}" sibTransId="{3F349154-C9F4-43AC-876C-6CA4B2EED1E4}"/>
    <dgm:cxn modelId="{1B0DC12E-A654-41AB-A687-A13FDD25EC62}" type="presOf" srcId="{55C5C3C8-1DE7-49F6-850B-774FD5BDA56B}" destId="{9BFD1487-0BC7-4FB2-920D-4641BC277BF2}" srcOrd="0" destOrd="0" presId="urn:microsoft.com/office/officeart/2008/layout/HorizontalMultiLevelHierarchy"/>
    <dgm:cxn modelId="{63C21133-ABF6-4D0D-8843-5E19EE3A039B}" srcId="{661663EB-DEBF-48C7-81A1-6C42365BA468}" destId="{69C87B12-8269-4651-AB16-6A6EA1F749FA}" srcOrd="0" destOrd="0" parTransId="{55C5C3C8-1DE7-49F6-850B-774FD5BDA56B}" sibTransId="{D3EB8A2C-3AF4-4FD1-B3FD-F630C1EB4577}"/>
    <dgm:cxn modelId="{5A67C234-874B-423F-AF5D-82E29E83EBDE}" type="presOf" srcId="{CB68EBFA-C55C-4B87-8E89-0678E1727FB9}" destId="{E984A2B8-359F-4B32-8AC9-E4ABDE028EF3}" srcOrd="1" destOrd="0" presId="urn:microsoft.com/office/officeart/2008/layout/HorizontalMultiLevelHierarchy"/>
    <dgm:cxn modelId="{54690F5C-2D64-44EC-99FC-7637DE8F90DD}" type="presOf" srcId="{CB68EBFA-C55C-4B87-8E89-0678E1727FB9}" destId="{AA2DD7DC-72C1-424A-AB24-47080FE1BC61}" srcOrd="0" destOrd="0" presId="urn:microsoft.com/office/officeart/2008/layout/HorizontalMultiLevelHierarchy"/>
    <dgm:cxn modelId="{471C146A-70E1-464D-A71E-0B1C6CFA08CB}" type="presOf" srcId="{D953B1A9-EBA9-4353-9E11-4B06DBC02BEE}" destId="{6F7CECF4-2DEE-4A94-991D-29BE8F44CC5A}" srcOrd="0" destOrd="0" presId="urn:microsoft.com/office/officeart/2008/layout/HorizontalMultiLevelHierarchy"/>
    <dgm:cxn modelId="{BDB92FA3-E4B5-4AE4-BE84-0413921D78B9}" type="presOf" srcId="{661663EB-DEBF-48C7-81A1-6C42365BA468}" destId="{F88593FE-371B-46B8-96D0-925CA1E15DF4}" srcOrd="0" destOrd="0" presId="urn:microsoft.com/office/officeart/2008/layout/HorizontalMultiLevelHierarchy"/>
    <dgm:cxn modelId="{DA35DDBE-8569-46A4-AE0A-5E26856B2D6B}" type="presOf" srcId="{69C87B12-8269-4651-AB16-6A6EA1F749FA}" destId="{4DD93B8E-6B83-4DD7-A46F-9A7622453151}" srcOrd="0" destOrd="0" presId="urn:microsoft.com/office/officeart/2008/layout/HorizontalMultiLevelHierarchy"/>
    <dgm:cxn modelId="{1ABBC2D2-9EDB-440D-8C9D-8ECDE6EC1BE3}" type="presOf" srcId="{55C5C3C8-1DE7-49F6-850B-774FD5BDA56B}" destId="{32A77D40-F8CD-459A-82F5-CD45F105CBED}" srcOrd="1" destOrd="0" presId="urn:microsoft.com/office/officeart/2008/layout/HorizontalMultiLevelHierarchy"/>
    <dgm:cxn modelId="{2A4CC1D9-66DB-4640-B3BC-1ECD7F7BC3C1}" srcId="{D953B1A9-EBA9-4353-9E11-4B06DBC02BEE}" destId="{661663EB-DEBF-48C7-81A1-6C42365BA468}" srcOrd="0" destOrd="0" parTransId="{226668AE-DD67-45DF-9F21-9B635084D4B0}" sibTransId="{5A3F6D59-75F1-4CE0-ABBA-D68B9BCED07C}"/>
    <dgm:cxn modelId="{4C3083CB-D2C8-48EA-9720-438BDAD7ED96}" type="presParOf" srcId="{6F7CECF4-2DEE-4A94-991D-29BE8F44CC5A}" destId="{37179E05-67A8-4D3D-BBEB-C1E626AD4DCE}" srcOrd="0" destOrd="0" presId="urn:microsoft.com/office/officeart/2008/layout/HorizontalMultiLevelHierarchy"/>
    <dgm:cxn modelId="{8F5AAA30-692E-4BF6-BF4F-5CB7259EEF6E}" type="presParOf" srcId="{37179E05-67A8-4D3D-BBEB-C1E626AD4DCE}" destId="{F88593FE-371B-46B8-96D0-925CA1E15DF4}" srcOrd="0" destOrd="0" presId="urn:microsoft.com/office/officeart/2008/layout/HorizontalMultiLevelHierarchy"/>
    <dgm:cxn modelId="{0897A27D-3EE8-4533-AA1B-888994BA8DC4}" type="presParOf" srcId="{37179E05-67A8-4D3D-BBEB-C1E626AD4DCE}" destId="{BB233078-1932-4038-8062-A0330A9EAEBD}" srcOrd="1" destOrd="0" presId="urn:microsoft.com/office/officeart/2008/layout/HorizontalMultiLevelHierarchy"/>
    <dgm:cxn modelId="{47019E72-0B12-4143-96AC-6CD7B4EF2973}" type="presParOf" srcId="{BB233078-1932-4038-8062-A0330A9EAEBD}" destId="{9BFD1487-0BC7-4FB2-920D-4641BC277BF2}" srcOrd="0" destOrd="0" presId="urn:microsoft.com/office/officeart/2008/layout/HorizontalMultiLevelHierarchy"/>
    <dgm:cxn modelId="{9F97BF9C-90E4-450A-AE65-567BB3303AD3}" type="presParOf" srcId="{9BFD1487-0BC7-4FB2-920D-4641BC277BF2}" destId="{32A77D40-F8CD-459A-82F5-CD45F105CBED}" srcOrd="0" destOrd="0" presId="urn:microsoft.com/office/officeart/2008/layout/HorizontalMultiLevelHierarchy"/>
    <dgm:cxn modelId="{A888E8B5-02FE-45CC-8480-0744E7AB81E0}" type="presParOf" srcId="{BB233078-1932-4038-8062-A0330A9EAEBD}" destId="{BFF098AC-668E-4976-BAE9-DE663495EDFB}" srcOrd="1" destOrd="0" presId="urn:microsoft.com/office/officeart/2008/layout/HorizontalMultiLevelHierarchy"/>
    <dgm:cxn modelId="{F0A4A919-92C8-4826-952A-A485259DCF06}" type="presParOf" srcId="{BFF098AC-668E-4976-BAE9-DE663495EDFB}" destId="{4DD93B8E-6B83-4DD7-A46F-9A7622453151}" srcOrd="0" destOrd="0" presId="urn:microsoft.com/office/officeart/2008/layout/HorizontalMultiLevelHierarchy"/>
    <dgm:cxn modelId="{ACFE1C80-731A-4081-A451-43396695EF47}" type="presParOf" srcId="{BFF098AC-668E-4976-BAE9-DE663495EDFB}" destId="{9FF6A392-B933-4478-BB10-7D4C612D0A96}" srcOrd="1" destOrd="0" presId="urn:microsoft.com/office/officeart/2008/layout/HorizontalMultiLevelHierarchy"/>
    <dgm:cxn modelId="{CB8C2792-7EB9-4EAD-9AE1-BC0C3AE1F67C}" type="presParOf" srcId="{BB233078-1932-4038-8062-A0330A9EAEBD}" destId="{AA2DD7DC-72C1-424A-AB24-47080FE1BC61}" srcOrd="2" destOrd="0" presId="urn:microsoft.com/office/officeart/2008/layout/HorizontalMultiLevelHierarchy"/>
    <dgm:cxn modelId="{720B678E-3B83-44EC-B308-2FD8D535B089}" type="presParOf" srcId="{AA2DD7DC-72C1-424A-AB24-47080FE1BC61}" destId="{E984A2B8-359F-4B32-8AC9-E4ABDE028EF3}" srcOrd="0" destOrd="0" presId="urn:microsoft.com/office/officeart/2008/layout/HorizontalMultiLevelHierarchy"/>
    <dgm:cxn modelId="{24E9539F-BF1E-4D1E-9D94-F633E25FBDFF}" type="presParOf" srcId="{BB233078-1932-4038-8062-A0330A9EAEBD}" destId="{B0B0A479-FED3-41C9-9717-647C42EC0302}" srcOrd="3" destOrd="0" presId="urn:microsoft.com/office/officeart/2008/layout/HorizontalMultiLevelHierarchy"/>
    <dgm:cxn modelId="{E58D098C-04BF-4E9C-894F-74CFA9E9B3E4}" type="presParOf" srcId="{B0B0A479-FED3-41C9-9717-647C42EC0302}" destId="{E973A0C8-2887-4AB8-B033-5A7355D8B932}" srcOrd="0" destOrd="0" presId="urn:microsoft.com/office/officeart/2008/layout/HorizontalMultiLevelHierarchy"/>
    <dgm:cxn modelId="{35218744-030C-49A2-B228-FBFDC6D39E53}" type="presParOf" srcId="{B0B0A479-FED3-41C9-9717-647C42EC0302}" destId="{F470D79B-F08F-46E2-BA3F-C5FCC44AA6A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E9C1D3-87F0-4E87-85D2-47B2CFAD355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7A64000-EAD7-4EC0-B048-DC19F552F062}">
      <dgm:prSet phldrT="[Tekst]" custT="1"/>
      <dgm:spPr>
        <a:solidFill>
          <a:schemeClr val="accent2">
            <a:lumMod val="75000"/>
          </a:schemeClr>
        </a:solidFill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pl-PL" sz="2000" b="1" dirty="0">
              <a:solidFill>
                <a:schemeClr val="bg1"/>
              </a:solidFill>
              <a:latin typeface="Garamond" panose="02020404030301010803" pitchFamily="18" charset="0"/>
              <a:ea typeface="Batang" panose="02030600000101010101" pitchFamily="18" charset="-127"/>
            </a:rPr>
            <a:t>Wydatki bieżące  – 67 374 553 zł </a:t>
          </a:r>
          <a:endParaRPr lang="pl-PL" sz="2000" b="1" i="1" dirty="0">
            <a:solidFill>
              <a:schemeClr val="bg1"/>
            </a:solidFill>
            <a:latin typeface="Garamond" panose="02020404030301010803" pitchFamily="18" charset="0"/>
            <a:ea typeface="Batang" panose="02030600000101010101" pitchFamily="18" charset="-127"/>
          </a:endParaRPr>
        </a:p>
      </dgm:t>
    </dgm:pt>
    <dgm:pt modelId="{A6489DA5-764E-47AF-813B-BE36EF941EEB}" type="parTrans" cxnId="{B681B260-9CCD-40CB-8F35-ED02E5B3006F}">
      <dgm:prSet/>
      <dgm:spPr/>
      <dgm:t>
        <a:bodyPr/>
        <a:lstStyle/>
        <a:p>
          <a:endParaRPr lang="pl-PL"/>
        </a:p>
      </dgm:t>
    </dgm:pt>
    <dgm:pt modelId="{D8BF87AB-00D3-4FDC-8AEF-910C81C85642}" type="sibTrans" cxnId="{B681B260-9CCD-40CB-8F35-ED02E5B3006F}">
      <dgm:prSet/>
      <dgm:spPr/>
      <dgm:t>
        <a:bodyPr/>
        <a:lstStyle/>
        <a:p>
          <a:endParaRPr lang="pl-PL"/>
        </a:p>
      </dgm:t>
    </dgm:pt>
    <dgm:pt modelId="{F3689056-D00E-4585-97A2-B277100FAB7E}">
      <dgm:prSet phldrT="[Tekst]" custT="1"/>
      <dgm:spPr>
        <a:solidFill>
          <a:schemeClr val="accent2">
            <a:lumMod val="75000"/>
          </a:schemeClr>
        </a:solidFill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pl-PL" sz="2000" b="1" dirty="0">
              <a:solidFill>
                <a:schemeClr val="bg1"/>
              </a:solidFill>
              <a:latin typeface="Garamond" panose="02020404030301010803" pitchFamily="18" charset="0"/>
              <a:ea typeface="Batang" panose="02030600000101010101" pitchFamily="18" charset="-127"/>
            </a:rPr>
            <a:t>Wydatki majątkowe – 5 474 885 zł </a:t>
          </a:r>
          <a:endParaRPr lang="pl-PL" sz="2000" b="1" i="1" dirty="0">
            <a:solidFill>
              <a:schemeClr val="bg1"/>
            </a:solidFill>
            <a:latin typeface="Garamond" panose="02020404030301010803" pitchFamily="18" charset="0"/>
            <a:ea typeface="Batang" panose="02030600000101010101" pitchFamily="18" charset="-127"/>
          </a:endParaRPr>
        </a:p>
      </dgm:t>
    </dgm:pt>
    <dgm:pt modelId="{82008CFF-BCF7-44F1-A77B-FC0263B77C53}" type="parTrans" cxnId="{654823F1-2FC9-4A9A-A0D3-48EF1454287C}">
      <dgm:prSet/>
      <dgm:spPr/>
      <dgm:t>
        <a:bodyPr/>
        <a:lstStyle/>
        <a:p>
          <a:endParaRPr lang="pl-PL"/>
        </a:p>
      </dgm:t>
    </dgm:pt>
    <dgm:pt modelId="{0E631AED-9352-4AD4-8E86-4102434BE9B3}" type="sibTrans" cxnId="{654823F1-2FC9-4A9A-A0D3-48EF1454287C}">
      <dgm:prSet/>
      <dgm:spPr/>
      <dgm:t>
        <a:bodyPr/>
        <a:lstStyle/>
        <a:p>
          <a:endParaRPr lang="pl-PL"/>
        </a:p>
      </dgm:t>
    </dgm:pt>
    <dgm:pt modelId="{74427F56-EBE1-4F91-93A5-22054E117911}" type="pres">
      <dgm:prSet presAssocID="{FFE9C1D3-87F0-4E87-85D2-47B2CFAD3552}" presName="linear" presStyleCnt="0">
        <dgm:presLayoutVars>
          <dgm:dir/>
          <dgm:animLvl val="lvl"/>
          <dgm:resizeHandles val="exact"/>
        </dgm:presLayoutVars>
      </dgm:prSet>
      <dgm:spPr/>
    </dgm:pt>
    <dgm:pt modelId="{12BA88B5-D03D-43A0-8AE3-76F4224D3485}" type="pres">
      <dgm:prSet presAssocID="{47A64000-EAD7-4EC0-B048-DC19F552F062}" presName="parentLin" presStyleCnt="0"/>
      <dgm:spPr/>
    </dgm:pt>
    <dgm:pt modelId="{D9D10B3B-E33E-432D-A066-6B55EFDBD304}" type="pres">
      <dgm:prSet presAssocID="{47A64000-EAD7-4EC0-B048-DC19F552F062}" presName="parentLeftMargin" presStyleLbl="node1" presStyleIdx="0" presStyleCnt="2"/>
      <dgm:spPr/>
    </dgm:pt>
    <dgm:pt modelId="{A01C2331-1453-4606-9130-8B271FF89174}" type="pres">
      <dgm:prSet presAssocID="{47A64000-EAD7-4EC0-B048-DC19F552F062}" presName="parentText" presStyleLbl="node1" presStyleIdx="0" presStyleCnt="2" custScaleX="128514">
        <dgm:presLayoutVars>
          <dgm:chMax val="0"/>
          <dgm:bulletEnabled val="1"/>
        </dgm:presLayoutVars>
      </dgm:prSet>
      <dgm:spPr/>
    </dgm:pt>
    <dgm:pt modelId="{7BEBCF2A-08C1-4A3C-8B8E-217A6C07E2D1}" type="pres">
      <dgm:prSet presAssocID="{47A64000-EAD7-4EC0-B048-DC19F552F062}" presName="negativeSpace" presStyleCnt="0"/>
      <dgm:spPr/>
    </dgm:pt>
    <dgm:pt modelId="{6269311E-7417-4D68-B72B-1E38B0CCEA3F}" type="pres">
      <dgm:prSet presAssocID="{47A64000-EAD7-4EC0-B048-DC19F552F062}" presName="childText" presStyleLbl="conFgAcc1" presStyleIdx="0" presStyleCnt="2" custLinFactNeighborX="878" custLinFactNeighborY="18919">
        <dgm:presLayoutVars>
          <dgm:bulletEnabled val="1"/>
        </dgm:presLayoutVars>
      </dgm:prSet>
      <dgm:spPr>
        <a:ln>
          <a:prstDash val="sysDot"/>
        </a:ln>
      </dgm:spPr>
    </dgm:pt>
    <dgm:pt modelId="{A5601B6D-E6F8-406C-BB93-E8C7F01E10DD}" type="pres">
      <dgm:prSet presAssocID="{D8BF87AB-00D3-4FDC-8AEF-910C81C85642}" presName="spaceBetweenRectangles" presStyleCnt="0"/>
      <dgm:spPr/>
    </dgm:pt>
    <dgm:pt modelId="{A85AB733-546B-47E7-8AA5-97702A636972}" type="pres">
      <dgm:prSet presAssocID="{F3689056-D00E-4585-97A2-B277100FAB7E}" presName="parentLin" presStyleCnt="0"/>
      <dgm:spPr/>
    </dgm:pt>
    <dgm:pt modelId="{B1E51507-A4D4-41DE-817B-B9142F1633B3}" type="pres">
      <dgm:prSet presAssocID="{F3689056-D00E-4585-97A2-B277100FAB7E}" presName="parentLeftMargin" presStyleLbl="node1" presStyleIdx="0" presStyleCnt="2"/>
      <dgm:spPr/>
    </dgm:pt>
    <dgm:pt modelId="{3417A489-4476-4944-9000-D29E752675A9}" type="pres">
      <dgm:prSet presAssocID="{F3689056-D00E-4585-97A2-B277100FAB7E}" presName="parentText" presStyleLbl="node1" presStyleIdx="1" presStyleCnt="2" custScaleX="127807" custLinFactNeighborX="0" custLinFactNeighborY="5892">
        <dgm:presLayoutVars>
          <dgm:chMax val="0"/>
          <dgm:bulletEnabled val="1"/>
        </dgm:presLayoutVars>
      </dgm:prSet>
      <dgm:spPr/>
    </dgm:pt>
    <dgm:pt modelId="{59790F0B-3EFF-48F5-B9F3-ECB9166C7F35}" type="pres">
      <dgm:prSet presAssocID="{F3689056-D00E-4585-97A2-B277100FAB7E}" presName="negativeSpace" presStyleCnt="0"/>
      <dgm:spPr/>
    </dgm:pt>
    <dgm:pt modelId="{CD9D31A6-B4BB-4474-9BCF-CEE6332F3DAF}" type="pres">
      <dgm:prSet presAssocID="{F3689056-D00E-4585-97A2-B277100FAB7E}" presName="childText" presStyleLbl="conFgAcc1" presStyleIdx="1" presStyleCnt="2">
        <dgm:presLayoutVars>
          <dgm:bulletEnabled val="1"/>
        </dgm:presLayoutVars>
      </dgm:prSet>
      <dgm:spPr>
        <a:ln>
          <a:prstDash val="sysDot"/>
        </a:ln>
      </dgm:spPr>
    </dgm:pt>
  </dgm:ptLst>
  <dgm:cxnLst>
    <dgm:cxn modelId="{CF3D513E-BA86-4BDA-B0BF-743E38118D66}" type="presOf" srcId="{47A64000-EAD7-4EC0-B048-DC19F552F062}" destId="{A01C2331-1453-4606-9130-8B271FF89174}" srcOrd="1" destOrd="0" presId="urn:microsoft.com/office/officeart/2005/8/layout/list1"/>
    <dgm:cxn modelId="{B681B260-9CCD-40CB-8F35-ED02E5B3006F}" srcId="{FFE9C1D3-87F0-4E87-85D2-47B2CFAD3552}" destId="{47A64000-EAD7-4EC0-B048-DC19F552F062}" srcOrd="0" destOrd="0" parTransId="{A6489DA5-764E-47AF-813B-BE36EF941EEB}" sibTransId="{D8BF87AB-00D3-4FDC-8AEF-910C81C85642}"/>
    <dgm:cxn modelId="{397807A1-D795-4BFE-BEF5-AC1222E9CB1A}" type="presOf" srcId="{F3689056-D00E-4585-97A2-B277100FAB7E}" destId="{B1E51507-A4D4-41DE-817B-B9142F1633B3}" srcOrd="0" destOrd="0" presId="urn:microsoft.com/office/officeart/2005/8/layout/list1"/>
    <dgm:cxn modelId="{38DC05B9-0E4B-4D87-9374-904B936BF21A}" type="presOf" srcId="{F3689056-D00E-4585-97A2-B277100FAB7E}" destId="{3417A489-4476-4944-9000-D29E752675A9}" srcOrd="1" destOrd="0" presId="urn:microsoft.com/office/officeart/2005/8/layout/list1"/>
    <dgm:cxn modelId="{1B4105E2-DB25-402D-9EDB-FE8A631A57B0}" type="presOf" srcId="{47A64000-EAD7-4EC0-B048-DC19F552F062}" destId="{D9D10B3B-E33E-432D-A066-6B55EFDBD304}" srcOrd="0" destOrd="0" presId="urn:microsoft.com/office/officeart/2005/8/layout/list1"/>
    <dgm:cxn modelId="{654823F1-2FC9-4A9A-A0D3-48EF1454287C}" srcId="{FFE9C1D3-87F0-4E87-85D2-47B2CFAD3552}" destId="{F3689056-D00E-4585-97A2-B277100FAB7E}" srcOrd="1" destOrd="0" parTransId="{82008CFF-BCF7-44F1-A77B-FC0263B77C53}" sibTransId="{0E631AED-9352-4AD4-8E86-4102434BE9B3}"/>
    <dgm:cxn modelId="{4E0986FE-F840-4531-8504-4050150FE200}" type="presOf" srcId="{FFE9C1D3-87F0-4E87-85D2-47B2CFAD3552}" destId="{74427F56-EBE1-4F91-93A5-22054E117911}" srcOrd="0" destOrd="0" presId="urn:microsoft.com/office/officeart/2005/8/layout/list1"/>
    <dgm:cxn modelId="{076D5A69-D8BE-4180-A4D1-81D84765CC9C}" type="presParOf" srcId="{74427F56-EBE1-4F91-93A5-22054E117911}" destId="{12BA88B5-D03D-43A0-8AE3-76F4224D3485}" srcOrd="0" destOrd="0" presId="urn:microsoft.com/office/officeart/2005/8/layout/list1"/>
    <dgm:cxn modelId="{7CC5A26F-764B-4D17-BC12-0F6F72AF31A7}" type="presParOf" srcId="{12BA88B5-D03D-43A0-8AE3-76F4224D3485}" destId="{D9D10B3B-E33E-432D-A066-6B55EFDBD304}" srcOrd="0" destOrd="0" presId="urn:microsoft.com/office/officeart/2005/8/layout/list1"/>
    <dgm:cxn modelId="{FFE8BFE9-75A3-4E57-A89E-3D9C70A85175}" type="presParOf" srcId="{12BA88B5-D03D-43A0-8AE3-76F4224D3485}" destId="{A01C2331-1453-4606-9130-8B271FF89174}" srcOrd="1" destOrd="0" presId="urn:microsoft.com/office/officeart/2005/8/layout/list1"/>
    <dgm:cxn modelId="{090F269D-4574-4830-ACC3-87469F9897E2}" type="presParOf" srcId="{74427F56-EBE1-4F91-93A5-22054E117911}" destId="{7BEBCF2A-08C1-4A3C-8B8E-217A6C07E2D1}" srcOrd="1" destOrd="0" presId="urn:microsoft.com/office/officeart/2005/8/layout/list1"/>
    <dgm:cxn modelId="{4A7D7A95-73D5-4649-AE92-ED4697F73B4E}" type="presParOf" srcId="{74427F56-EBE1-4F91-93A5-22054E117911}" destId="{6269311E-7417-4D68-B72B-1E38B0CCEA3F}" srcOrd="2" destOrd="0" presId="urn:microsoft.com/office/officeart/2005/8/layout/list1"/>
    <dgm:cxn modelId="{679B38AE-B8B3-415A-9827-1DE908F818BA}" type="presParOf" srcId="{74427F56-EBE1-4F91-93A5-22054E117911}" destId="{A5601B6D-E6F8-406C-BB93-E8C7F01E10DD}" srcOrd="3" destOrd="0" presId="urn:microsoft.com/office/officeart/2005/8/layout/list1"/>
    <dgm:cxn modelId="{24E7809C-5F0E-4FAD-8A82-2CB4275B792E}" type="presParOf" srcId="{74427F56-EBE1-4F91-93A5-22054E117911}" destId="{A85AB733-546B-47E7-8AA5-97702A636972}" srcOrd="4" destOrd="0" presId="urn:microsoft.com/office/officeart/2005/8/layout/list1"/>
    <dgm:cxn modelId="{F4C5EBA3-CF47-4C69-BC6E-24B77E65D9A6}" type="presParOf" srcId="{A85AB733-546B-47E7-8AA5-97702A636972}" destId="{B1E51507-A4D4-41DE-817B-B9142F1633B3}" srcOrd="0" destOrd="0" presId="urn:microsoft.com/office/officeart/2005/8/layout/list1"/>
    <dgm:cxn modelId="{6D3D002C-088B-4DF3-A38F-F04242607CB9}" type="presParOf" srcId="{A85AB733-546B-47E7-8AA5-97702A636972}" destId="{3417A489-4476-4944-9000-D29E752675A9}" srcOrd="1" destOrd="0" presId="urn:microsoft.com/office/officeart/2005/8/layout/list1"/>
    <dgm:cxn modelId="{3EFA4F14-ABC6-4FA4-BA4A-DDADBD3E2C84}" type="presParOf" srcId="{74427F56-EBE1-4F91-93A5-22054E117911}" destId="{59790F0B-3EFF-48F5-B9F3-ECB9166C7F35}" srcOrd="5" destOrd="0" presId="urn:microsoft.com/office/officeart/2005/8/layout/list1"/>
    <dgm:cxn modelId="{A3EE2DCA-3098-40C3-91F7-91837DB7D221}" type="presParOf" srcId="{74427F56-EBE1-4F91-93A5-22054E117911}" destId="{CD9D31A6-B4BB-4474-9BCF-CEE6332F3DA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E9C1D3-87F0-4E87-85D2-47B2CFAD355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7A64000-EAD7-4EC0-B048-DC19F552F062}">
      <dgm:prSet phldrT="[Tekst]" custT="1"/>
      <dgm:spPr>
        <a:solidFill>
          <a:schemeClr val="accent2">
            <a:lumMod val="75000"/>
          </a:schemeClr>
        </a:solidFill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pl-PL" sz="2000" b="1" dirty="0">
              <a:solidFill>
                <a:schemeClr val="bg1"/>
              </a:solidFill>
              <a:latin typeface="Garamond" panose="02020404030301010803" pitchFamily="18" charset="0"/>
              <a:ea typeface="Batang" panose="02030600000101010101" pitchFamily="18" charset="-127"/>
            </a:rPr>
            <a:t>Wydatki bieżące  – 19 630 933 zł </a:t>
          </a:r>
          <a:endParaRPr lang="pl-PL" sz="2000" b="1" i="1" dirty="0">
            <a:solidFill>
              <a:schemeClr val="bg1"/>
            </a:solidFill>
            <a:latin typeface="Garamond" panose="02020404030301010803" pitchFamily="18" charset="0"/>
            <a:ea typeface="Batang" panose="02030600000101010101" pitchFamily="18" charset="-127"/>
          </a:endParaRPr>
        </a:p>
      </dgm:t>
    </dgm:pt>
    <dgm:pt modelId="{A6489DA5-764E-47AF-813B-BE36EF941EEB}" type="parTrans" cxnId="{B681B260-9CCD-40CB-8F35-ED02E5B3006F}">
      <dgm:prSet/>
      <dgm:spPr/>
      <dgm:t>
        <a:bodyPr/>
        <a:lstStyle/>
        <a:p>
          <a:endParaRPr lang="pl-PL"/>
        </a:p>
      </dgm:t>
    </dgm:pt>
    <dgm:pt modelId="{D8BF87AB-00D3-4FDC-8AEF-910C81C85642}" type="sibTrans" cxnId="{B681B260-9CCD-40CB-8F35-ED02E5B3006F}">
      <dgm:prSet/>
      <dgm:spPr/>
      <dgm:t>
        <a:bodyPr/>
        <a:lstStyle/>
        <a:p>
          <a:endParaRPr lang="pl-PL"/>
        </a:p>
      </dgm:t>
    </dgm:pt>
    <dgm:pt modelId="{F3689056-D00E-4585-97A2-B277100FAB7E}">
      <dgm:prSet phldrT="[Tekst]" custT="1"/>
      <dgm:spPr>
        <a:solidFill>
          <a:schemeClr val="accent2">
            <a:lumMod val="75000"/>
          </a:schemeClr>
        </a:solidFill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pl-PL" sz="2000" b="1" dirty="0">
              <a:solidFill>
                <a:schemeClr val="bg1"/>
              </a:solidFill>
              <a:latin typeface="Garamond" panose="02020404030301010803" pitchFamily="18" charset="0"/>
              <a:ea typeface="Batang" panose="02030600000101010101" pitchFamily="18" charset="-127"/>
            </a:rPr>
            <a:t>Wydatki majątkowe – 534 076 zł </a:t>
          </a:r>
          <a:endParaRPr lang="pl-PL" sz="2000" b="1" i="1" dirty="0">
            <a:solidFill>
              <a:schemeClr val="bg1"/>
            </a:solidFill>
            <a:latin typeface="Garamond" panose="02020404030301010803" pitchFamily="18" charset="0"/>
            <a:ea typeface="Batang" panose="02030600000101010101" pitchFamily="18" charset="-127"/>
          </a:endParaRPr>
        </a:p>
      </dgm:t>
    </dgm:pt>
    <dgm:pt modelId="{82008CFF-BCF7-44F1-A77B-FC0263B77C53}" type="parTrans" cxnId="{654823F1-2FC9-4A9A-A0D3-48EF1454287C}">
      <dgm:prSet/>
      <dgm:spPr/>
      <dgm:t>
        <a:bodyPr/>
        <a:lstStyle/>
        <a:p>
          <a:endParaRPr lang="pl-PL"/>
        </a:p>
      </dgm:t>
    </dgm:pt>
    <dgm:pt modelId="{0E631AED-9352-4AD4-8E86-4102434BE9B3}" type="sibTrans" cxnId="{654823F1-2FC9-4A9A-A0D3-48EF1454287C}">
      <dgm:prSet/>
      <dgm:spPr/>
      <dgm:t>
        <a:bodyPr/>
        <a:lstStyle/>
        <a:p>
          <a:endParaRPr lang="pl-PL"/>
        </a:p>
      </dgm:t>
    </dgm:pt>
    <dgm:pt modelId="{74427F56-EBE1-4F91-93A5-22054E117911}" type="pres">
      <dgm:prSet presAssocID="{FFE9C1D3-87F0-4E87-85D2-47B2CFAD3552}" presName="linear" presStyleCnt="0">
        <dgm:presLayoutVars>
          <dgm:dir/>
          <dgm:animLvl val="lvl"/>
          <dgm:resizeHandles val="exact"/>
        </dgm:presLayoutVars>
      </dgm:prSet>
      <dgm:spPr/>
    </dgm:pt>
    <dgm:pt modelId="{12BA88B5-D03D-43A0-8AE3-76F4224D3485}" type="pres">
      <dgm:prSet presAssocID="{47A64000-EAD7-4EC0-B048-DC19F552F062}" presName="parentLin" presStyleCnt="0"/>
      <dgm:spPr/>
    </dgm:pt>
    <dgm:pt modelId="{D9D10B3B-E33E-432D-A066-6B55EFDBD304}" type="pres">
      <dgm:prSet presAssocID="{47A64000-EAD7-4EC0-B048-DC19F552F062}" presName="parentLeftMargin" presStyleLbl="node1" presStyleIdx="0" presStyleCnt="2"/>
      <dgm:spPr/>
    </dgm:pt>
    <dgm:pt modelId="{A01C2331-1453-4606-9130-8B271FF89174}" type="pres">
      <dgm:prSet presAssocID="{47A64000-EAD7-4EC0-B048-DC19F552F062}" presName="parentText" presStyleLbl="node1" presStyleIdx="0" presStyleCnt="2" custScaleX="128514">
        <dgm:presLayoutVars>
          <dgm:chMax val="0"/>
          <dgm:bulletEnabled val="1"/>
        </dgm:presLayoutVars>
      </dgm:prSet>
      <dgm:spPr/>
    </dgm:pt>
    <dgm:pt modelId="{7BEBCF2A-08C1-4A3C-8B8E-217A6C07E2D1}" type="pres">
      <dgm:prSet presAssocID="{47A64000-EAD7-4EC0-B048-DC19F552F062}" presName="negativeSpace" presStyleCnt="0"/>
      <dgm:spPr/>
    </dgm:pt>
    <dgm:pt modelId="{6269311E-7417-4D68-B72B-1E38B0CCEA3F}" type="pres">
      <dgm:prSet presAssocID="{47A64000-EAD7-4EC0-B048-DC19F552F062}" presName="childText" presStyleLbl="conFgAcc1" presStyleIdx="0" presStyleCnt="2" custLinFactNeighborX="878" custLinFactNeighborY="18919">
        <dgm:presLayoutVars>
          <dgm:bulletEnabled val="1"/>
        </dgm:presLayoutVars>
      </dgm:prSet>
      <dgm:spPr>
        <a:ln>
          <a:prstDash val="sysDot"/>
        </a:ln>
      </dgm:spPr>
    </dgm:pt>
    <dgm:pt modelId="{A5601B6D-E6F8-406C-BB93-E8C7F01E10DD}" type="pres">
      <dgm:prSet presAssocID="{D8BF87AB-00D3-4FDC-8AEF-910C81C85642}" presName="spaceBetweenRectangles" presStyleCnt="0"/>
      <dgm:spPr/>
    </dgm:pt>
    <dgm:pt modelId="{A85AB733-546B-47E7-8AA5-97702A636972}" type="pres">
      <dgm:prSet presAssocID="{F3689056-D00E-4585-97A2-B277100FAB7E}" presName="parentLin" presStyleCnt="0"/>
      <dgm:spPr/>
    </dgm:pt>
    <dgm:pt modelId="{B1E51507-A4D4-41DE-817B-B9142F1633B3}" type="pres">
      <dgm:prSet presAssocID="{F3689056-D00E-4585-97A2-B277100FAB7E}" presName="parentLeftMargin" presStyleLbl="node1" presStyleIdx="0" presStyleCnt="2"/>
      <dgm:spPr/>
    </dgm:pt>
    <dgm:pt modelId="{3417A489-4476-4944-9000-D29E752675A9}" type="pres">
      <dgm:prSet presAssocID="{F3689056-D00E-4585-97A2-B277100FAB7E}" presName="parentText" presStyleLbl="node1" presStyleIdx="1" presStyleCnt="2" custScaleX="127807" custLinFactNeighborX="0" custLinFactNeighborY="5892">
        <dgm:presLayoutVars>
          <dgm:chMax val="0"/>
          <dgm:bulletEnabled val="1"/>
        </dgm:presLayoutVars>
      </dgm:prSet>
      <dgm:spPr/>
    </dgm:pt>
    <dgm:pt modelId="{59790F0B-3EFF-48F5-B9F3-ECB9166C7F35}" type="pres">
      <dgm:prSet presAssocID="{F3689056-D00E-4585-97A2-B277100FAB7E}" presName="negativeSpace" presStyleCnt="0"/>
      <dgm:spPr/>
    </dgm:pt>
    <dgm:pt modelId="{CD9D31A6-B4BB-4474-9BCF-CEE6332F3DAF}" type="pres">
      <dgm:prSet presAssocID="{F3689056-D00E-4585-97A2-B277100FAB7E}" presName="childText" presStyleLbl="conFgAcc1" presStyleIdx="1" presStyleCnt="2">
        <dgm:presLayoutVars>
          <dgm:bulletEnabled val="1"/>
        </dgm:presLayoutVars>
      </dgm:prSet>
      <dgm:spPr>
        <a:ln>
          <a:prstDash val="sysDot"/>
        </a:ln>
      </dgm:spPr>
    </dgm:pt>
  </dgm:ptLst>
  <dgm:cxnLst>
    <dgm:cxn modelId="{CF3D513E-BA86-4BDA-B0BF-743E38118D66}" type="presOf" srcId="{47A64000-EAD7-4EC0-B048-DC19F552F062}" destId="{A01C2331-1453-4606-9130-8B271FF89174}" srcOrd="1" destOrd="0" presId="urn:microsoft.com/office/officeart/2005/8/layout/list1"/>
    <dgm:cxn modelId="{B681B260-9CCD-40CB-8F35-ED02E5B3006F}" srcId="{FFE9C1D3-87F0-4E87-85D2-47B2CFAD3552}" destId="{47A64000-EAD7-4EC0-B048-DC19F552F062}" srcOrd="0" destOrd="0" parTransId="{A6489DA5-764E-47AF-813B-BE36EF941EEB}" sibTransId="{D8BF87AB-00D3-4FDC-8AEF-910C81C85642}"/>
    <dgm:cxn modelId="{397807A1-D795-4BFE-BEF5-AC1222E9CB1A}" type="presOf" srcId="{F3689056-D00E-4585-97A2-B277100FAB7E}" destId="{B1E51507-A4D4-41DE-817B-B9142F1633B3}" srcOrd="0" destOrd="0" presId="urn:microsoft.com/office/officeart/2005/8/layout/list1"/>
    <dgm:cxn modelId="{38DC05B9-0E4B-4D87-9374-904B936BF21A}" type="presOf" srcId="{F3689056-D00E-4585-97A2-B277100FAB7E}" destId="{3417A489-4476-4944-9000-D29E752675A9}" srcOrd="1" destOrd="0" presId="urn:microsoft.com/office/officeart/2005/8/layout/list1"/>
    <dgm:cxn modelId="{1B4105E2-DB25-402D-9EDB-FE8A631A57B0}" type="presOf" srcId="{47A64000-EAD7-4EC0-B048-DC19F552F062}" destId="{D9D10B3B-E33E-432D-A066-6B55EFDBD304}" srcOrd="0" destOrd="0" presId="urn:microsoft.com/office/officeart/2005/8/layout/list1"/>
    <dgm:cxn modelId="{654823F1-2FC9-4A9A-A0D3-48EF1454287C}" srcId="{FFE9C1D3-87F0-4E87-85D2-47B2CFAD3552}" destId="{F3689056-D00E-4585-97A2-B277100FAB7E}" srcOrd="1" destOrd="0" parTransId="{82008CFF-BCF7-44F1-A77B-FC0263B77C53}" sibTransId="{0E631AED-9352-4AD4-8E86-4102434BE9B3}"/>
    <dgm:cxn modelId="{4E0986FE-F840-4531-8504-4050150FE200}" type="presOf" srcId="{FFE9C1D3-87F0-4E87-85D2-47B2CFAD3552}" destId="{74427F56-EBE1-4F91-93A5-22054E117911}" srcOrd="0" destOrd="0" presId="urn:microsoft.com/office/officeart/2005/8/layout/list1"/>
    <dgm:cxn modelId="{076D5A69-D8BE-4180-A4D1-81D84765CC9C}" type="presParOf" srcId="{74427F56-EBE1-4F91-93A5-22054E117911}" destId="{12BA88B5-D03D-43A0-8AE3-76F4224D3485}" srcOrd="0" destOrd="0" presId="urn:microsoft.com/office/officeart/2005/8/layout/list1"/>
    <dgm:cxn modelId="{7CC5A26F-764B-4D17-BC12-0F6F72AF31A7}" type="presParOf" srcId="{12BA88B5-D03D-43A0-8AE3-76F4224D3485}" destId="{D9D10B3B-E33E-432D-A066-6B55EFDBD304}" srcOrd="0" destOrd="0" presId="urn:microsoft.com/office/officeart/2005/8/layout/list1"/>
    <dgm:cxn modelId="{FFE8BFE9-75A3-4E57-A89E-3D9C70A85175}" type="presParOf" srcId="{12BA88B5-D03D-43A0-8AE3-76F4224D3485}" destId="{A01C2331-1453-4606-9130-8B271FF89174}" srcOrd="1" destOrd="0" presId="urn:microsoft.com/office/officeart/2005/8/layout/list1"/>
    <dgm:cxn modelId="{090F269D-4574-4830-ACC3-87469F9897E2}" type="presParOf" srcId="{74427F56-EBE1-4F91-93A5-22054E117911}" destId="{7BEBCF2A-08C1-4A3C-8B8E-217A6C07E2D1}" srcOrd="1" destOrd="0" presId="urn:microsoft.com/office/officeart/2005/8/layout/list1"/>
    <dgm:cxn modelId="{4A7D7A95-73D5-4649-AE92-ED4697F73B4E}" type="presParOf" srcId="{74427F56-EBE1-4F91-93A5-22054E117911}" destId="{6269311E-7417-4D68-B72B-1E38B0CCEA3F}" srcOrd="2" destOrd="0" presId="urn:microsoft.com/office/officeart/2005/8/layout/list1"/>
    <dgm:cxn modelId="{679B38AE-B8B3-415A-9827-1DE908F818BA}" type="presParOf" srcId="{74427F56-EBE1-4F91-93A5-22054E117911}" destId="{A5601B6D-E6F8-406C-BB93-E8C7F01E10DD}" srcOrd="3" destOrd="0" presId="urn:microsoft.com/office/officeart/2005/8/layout/list1"/>
    <dgm:cxn modelId="{24E7809C-5F0E-4FAD-8A82-2CB4275B792E}" type="presParOf" srcId="{74427F56-EBE1-4F91-93A5-22054E117911}" destId="{A85AB733-546B-47E7-8AA5-97702A636972}" srcOrd="4" destOrd="0" presId="urn:microsoft.com/office/officeart/2005/8/layout/list1"/>
    <dgm:cxn modelId="{F4C5EBA3-CF47-4C69-BC6E-24B77E65D9A6}" type="presParOf" srcId="{A85AB733-546B-47E7-8AA5-97702A636972}" destId="{B1E51507-A4D4-41DE-817B-B9142F1633B3}" srcOrd="0" destOrd="0" presId="urn:microsoft.com/office/officeart/2005/8/layout/list1"/>
    <dgm:cxn modelId="{6D3D002C-088B-4DF3-A38F-F04242607CB9}" type="presParOf" srcId="{A85AB733-546B-47E7-8AA5-97702A636972}" destId="{3417A489-4476-4944-9000-D29E752675A9}" srcOrd="1" destOrd="0" presId="urn:microsoft.com/office/officeart/2005/8/layout/list1"/>
    <dgm:cxn modelId="{3EFA4F14-ABC6-4FA4-BA4A-DDADBD3E2C84}" type="presParOf" srcId="{74427F56-EBE1-4F91-93A5-22054E117911}" destId="{59790F0B-3EFF-48F5-B9F3-ECB9166C7F35}" srcOrd="5" destOrd="0" presId="urn:microsoft.com/office/officeart/2005/8/layout/list1"/>
    <dgm:cxn modelId="{A3EE2DCA-3098-40C3-91F7-91837DB7D221}" type="presParOf" srcId="{74427F56-EBE1-4F91-93A5-22054E117911}" destId="{CD9D31A6-B4BB-4474-9BCF-CEE6332F3DA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FE9C1D3-87F0-4E87-85D2-47B2CFAD355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7A64000-EAD7-4EC0-B048-DC19F552F062}">
      <dgm:prSet phldrT="[Tekst]" custT="1"/>
      <dgm:spPr>
        <a:solidFill>
          <a:schemeClr val="accent2">
            <a:lumMod val="75000"/>
          </a:schemeClr>
        </a:solidFill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pl-PL" sz="2000" b="1" dirty="0">
              <a:solidFill>
                <a:schemeClr val="bg1"/>
              </a:solidFill>
              <a:latin typeface="Garamond" panose="02020404030301010803" pitchFamily="18" charset="0"/>
              <a:ea typeface="Batang" panose="02030600000101010101" pitchFamily="18" charset="-127"/>
            </a:rPr>
            <a:t>Wydatki bieżące  – 6 145 527 zł </a:t>
          </a:r>
          <a:endParaRPr lang="pl-PL" sz="2000" b="1" i="1" dirty="0">
            <a:solidFill>
              <a:schemeClr val="bg1"/>
            </a:solidFill>
            <a:latin typeface="Garamond" panose="02020404030301010803" pitchFamily="18" charset="0"/>
            <a:ea typeface="Batang" panose="02030600000101010101" pitchFamily="18" charset="-127"/>
          </a:endParaRPr>
        </a:p>
      </dgm:t>
    </dgm:pt>
    <dgm:pt modelId="{A6489DA5-764E-47AF-813B-BE36EF941EEB}" type="parTrans" cxnId="{B681B260-9CCD-40CB-8F35-ED02E5B3006F}">
      <dgm:prSet/>
      <dgm:spPr/>
      <dgm:t>
        <a:bodyPr/>
        <a:lstStyle/>
        <a:p>
          <a:endParaRPr lang="pl-PL"/>
        </a:p>
      </dgm:t>
    </dgm:pt>
    <dgm:pt modelId="{D8BF87AB-00D3-4FDC-8AEF-910C81C85642}" type="sibTrans" cxnId="{B681B260-9CCD-40CB-8F35-ED02E5B3006F}">
      <dgm:prSet/>
      <dgm:spPr/>
      <dgm:t>
        <a:bodyPr/>
        <a:lstStyle/>
        <a:p>
          <a:endParaRPr lang="pl-PL"/>
        </a:p>
      </dgm:t>
    </dgm:pt>
    <dgm:pt modelId="{F3689056-D00E-4585-97A2-B277100FAB7E}">
      <dgm:prSet phldrT="[Tekst]" custT="1"/>
      <dgm:spPr>
        <a:solidFill>
          <a:schemeClr val="accent2">
            <a:lumMod val="75000"/>
          </a:schemeClr>
        </a:solidFill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pl-PL" sz="2000" b="1" dirty="0">
              <a:solidFill>
                <a:schemeClr val="bg1"/>
              </a:solidFill>
              <a:latin typeface="Garamond" panose="02020404030301010803" pitchFamily="18" charset="0"/>
              <a:ea typeface="Batang" panose="02030600000101010101" pitchFamily="18" charset="-127"/>
            </a:rPr>
            <a:t>Wydatki majątkowe – 9 181 460 zł </a:t>
          </a:r>
          <a:endParaRPr lang="pl-PL" sz="2000" b="1" i="1" dirty="0">
            <a:solidFill>
              <a:schemeClr val="bg1"/>
            </a:solidFill>
            <a:latin typeface="Garamond" panose="02020404030301010803" pitchFamily="18" charset="0"/>
            <a:ea typeface="Batang" panose="02030600000101010101" pitchFamily="18" charset="-127"/>
          </a:endParaRPr>
        </a:p>
      </dgm:t>
    </dgm:pt>
    <dgm:pt modelId="{82008CFF-BCF7-44F1-A77B-FC0263B77C53}" type="parTrans" cxnId="{654823F1-2FC9-4A9A-A0D3-48EF1454287C}">
      <dgm:prSet/>
      <dgm:spPr/>
      <dgm:t>
        <a:bodyPr/>
        <a:lstStyle/>
        <a:p>
          <a:endParaRPr lang="pl-PL"/>
        </a:p>
      </dgm:t>
    </dgm:pt>
    <dgm:pt modelId="{0E631AED-9352-4AD4-8E86-4102434BE9B3}" type="sibTrans" cxnId="{654823F1-2FC9-4A9A-A0D3-48EF1454287C}">
      <dgm:prSet/>
      <dgm:spPr/>
      <dgm:t>
        <a:bodyPr/>
        <a:lstStyle/>
        <a:p>
          <a:endParaRPr lang="pl-PL"/>
        </a:p>
      </dgm:t>
    </dgm:pt>
    <dgm:pt modelId="{74427F56-EBE1-4F91-93A5-22054E117911}" type="pres">
      <dgm:prSet presAssocID="{FFE9C1D3-87F0-4E87-85D2-47B2CFAD3552}" presName="linear" presStyleCnt="0">
        <dgm:presLayoutVars>
          <dgm:dir/>
          <dgm:animLvl val="lvl"/>
          <dgm:resizeHandles val="exact"/>
        </dgm:presLayoutVars>
      </dgm:prSet>
      <dgm:spPr/>
    </dgm:pt>
    <dgm:pt modelId="{12BA88B5-D03D-43A0-8AE3-76F4224D3485}" type="pres">
      <dgm:prSet presAssocID="{47A64000-EAD7-4EC0-B048-DC19F552F062}" presName="parentLin" presStyleCnt="0"/>
      <dgm:spPr/>
    </dgm:pt>
    <dgm:pt modelId="{D9D10B3B-E33E-432D-A066-6B55EFDBD304}" type="pres">
      <dgm:prSet presAssocID="{47A64000-EAD7-4EC0-B048-DC19F552F062}" presName="parentLeftMargin" presStyleLbl="node1" presStyleIdx="0" presStyleCnt="2"/>
      <dgm:spPr/>
    </dgm:pt>
    <dgm:pt modelId="{A01C2331-1453-4606-9130-8B271FF89174}" type="pres">
      <dgm:prSet presAssocID="{47A64000-EAD7-4EC0-B048-DC19F552F062}" presName="parentText" presStyleLbl="node1" presStyleIdx="0" presStyleCnt="2" custScaleX="128514">
        <dgm:presLayoutVars>
          <dgm:chMax val="0"/>
          <dgm:bulletEnabled val="1"/>
        </dgm:presLayoutVars>
      </dgm:prSet>
      <dgm:spPr/>
    </dgm:pt>
    <dgm:pt modelId="{7BEBCF2A-08C1-4A3C-8B8E-217A6C07E2D1}" type="pres">
      <dgm:prSet presAssocID="{47A64000-EAD7-4EC0-B048-DC19F552F062}" presName="negativeSpace" presStyleCnt="0"/>
      <dgm:spPr/>
    </dgm:pt>
    <dgm:pt modelId="{6269311E-7417-4D68-B72B-1E38B0CCEA3F}" type="pres">
      <dgm:prSet presAssocID="{47A64000-EAD7-4EC0-B048-DC19F552F062}" presName="childText" presStyleLbl="conFgAcc1" presStyleIdx="0" presStyleCnt="2" custLinFactNeighborX="878" custLinFactNeighborY="18919">
        <dgm:presLayoutVars>
          <dgm:bulletEnabled val="1"/>
        </dgm:presLayoutVars>
      </dgm:prSet>
      <dgm:spPr>
        <a:ln>
          <a:prstDash val="sysDot"/>
        </a:ln>
      </dgm:spPr>
    </dgm:pt>
    <dgm:pt modelId="{A5601B6D-E6F8-406C-BB93-E8C7F01E10DD}" type="pres">
      <dgm:prSet presAssocID="{D8BF87AB-00D3-4FDC-8AEF-910C81C85642}" presName="spaceBetweenRectangles" presStyleCnt="0"/>
      <dgm:spPr/>
    </dgm:pt>
    <dgm:pt modelId="{A85AB733-546B-47E7-8AA5-97702A636972}" type="pres">
      <dgm:prSet presAssocID="{F3689056-D00E-4585-97A2-B277100FAB7E}" presName="parentLin" presStyleCnt="0"/>
      <dgm:spPr/>
    </dgm:pt>
    <dgm:pt modelId="{B1E51507-A4D4-41DE-817B-B9142F1633B3}" type="pres">
      <dgm:prSet presAssocID="{F3689056-D00E-4585-97A2-B277100FAB7E}" presName="parentLeftMargin" presStyleLbl="node1" presStyleIdx="0" presStyleCnt="2"/>
      <dgm:spPr/>
    </dgm:pt>
    <dgm:pt modelId="{3417A489-4476-4944-9000-D29E752675A9}" type="pres">
      <dgm:prSet presAssocID="{F3689056-D00E-4585-97A2-B277100FAB7E}" presName="parentText" presStyleLbl="node1" presStyleIdx="1" presStyleCnt="2" custScaleX="127807" custLinFactNeighborX="0" custLinFactNeighborY="5892">
        <dgm:presLayoutVars>
          <dgm:chMax val="0"/>
          <dgm:bulletEnabled val="1"/>
        </dgm:presLayoutVars>
      </dgm:prSet>
      <dgm:spPr/>
    </dgm:pt>
    <dgm:pt modelId="{59790F0B-3EFF-48F5-B9F3-ECB9166C7F35}" type="pres">
      <dgm:prSet presAssocID="{F3689056-D00E-4585-97A2-B277100FAB7E}" presName="negativeSpace" presStyleCnt="0"/>
      <dgm:spPr/>
    </dgm:pt>
    <dgm:pt modelId="{CD9D31A6-B4BB-4474-9BCF-CEE6332F3DAF}" type="pres">
      <dgm:prSet presAssocID="{F3689056-D00E-4585-97A2-B277100FAB7E}" presName="childText" presStyleLbl="conFgAcc1" presStyleIdx="1" presStyleCnt="2">
        <dgm:presLayoutVars>
          <dgm:bulletEnabled val="1"/>
        </dgm:presLayoutVars>
      </dgm:prSet>
      <dgm:spPr>
        <a:ln>
          <a:prstDash val="sysDot"/>
        </a:ln>
      </dgm:spPr>
    </dgm:pt>
  </dgm:ptLst>
  <dgm:cxnLst>
    <dgm:cxn modelId="{CF3D513E-BA86-4BDA-B0BF-743E38118D66}" type="presOf" srcId="{47A64000-EAD7-4EC0-B048-DC19F552F062}" destId="{A01C2331-1453-4606-9130-8B271FF89174}" srcOrd="1" destOrd="0" presId="urn:microsoft.com/office/officeart/2005/8/layout/list1"/>
    <dgm:cxn modelId="{B681B260-9CCD-40CB-8F35-ED02E5B3006F}" srcId="{FFE9C1D3-87F0-4E87-85D2-47B2CFAD3552}" destId="{47A64000-EAD7-4EC0-B048-DC19F552F062}" srcOrd="0" destOrd="0" parTransId="{A6489DA5-764E-47AF-813B-BE36EF941EEB}" sibTransId="{D8BF87AB-00D3-4FDC-8AEF-910C81C85642}"/>
    <dgm:cxn modelId="{397807A1-D795-4BFE-BEF5-AC1222E9CB1A}" type="presOf" srcId="{F3689056-D00E-4585-97A2-B277100FAB7E}" destId="{B1E51507-A4D4-41DE-817B-B9142F1633B3}" srcOrd="0" destOrd="0" presId="urn:microsoft.com/office/officeart/2005/8/layout/list1"/>
    <dgm:cxn modelId="{38DC05B9-0E4B-4D87-9374-904B936BF21A}" type="presOf" srcId="{F3689056-D00E-4585-97A2-B277100FAB7E}" destId="{3417A489-4476-4944-9000-D29E752675A9}" srcOrd="1" destOrd="0" presId="urn:microsoft.com/office/officeart/2005/8/layout/list1"/>
    <dgm:cxn modelId="{1B4105E2-DB25-402D-9EDB-FE8A631A57B0}" type="presOf" srcId="{47A64000-EAD7-4EC0-B048-DC19F552F062}" destId="{D9D10B3B-E33E-432D-A066-6B55EFDBD304}" srcOrd="0" destOrd="0" presId="urn:microsoft.com/office/officeart/2005/8/layout/list1"/>
    <dgm:cxn modelId="{654823F1-2FC9-4A9A-A0D3-48EF1454287C}" srcId="{FFE9C1D3-87F0-4E87-85D2-47B2CFAD3552}" destId="{F3689056-D00E-4585-97A2-B277100FAB7E}" srcOrd="1" destOrd="0" parTransId="{82008CFF-BCF7-44F1-A77B-FC0263B77C53}" sibTransId="{0E631AED-9352-4AD4-8E86-4102434BE9B3}"/>
    <dgm:cxn modelId="{4E0986FE-F840-4531-8504-4050150FE200}" type="presOf" srcId="{FFE9C1D3-87F0-4E87-85D2-47B2CFAD3552}" destId="{74427F56-EBE1-4F91-93A5-22054E117911}" srcOrd="0" destOrd="0" presId="urn:microsoft.com/office/officeart/2005/8/layout/list1"/>
    <dgm:cxn modelId="{076D5A69-D8BE-4180-A4D1-81D84765CC9C}" type="presParOf" srcId="{74427F56-EBE1-4F91-93A5-22054E117911}" destId="{12BA88B5-D03D-43A0-8AE3-76F4224D3485}" srcOrd="0" destOrd="0" presId="urn:microsoft.com/office/officeart/2005/8/layout/list1"/>
    <dgm:cxn modelId="{7CC5A26F-764B-4D17-BC12-0F6F72AF31A7}" type="presParOf" srcId="{12BA88B5-D03D-43A0-8AE3-76F4224D3485}" destId="{D9D10B3B-E33E-432D-A066-6B55EFDBD304}" srcOrd="0" destOrd="0" presId="urn:microsoft.com/office/officeart/2005/8/layout/list1"/>
    <dgm:cxn modelId="{FFE8BFE9-75A3-4E57-A89E-3D9C70A85175}" type="presParOf" srcId="{12BA88B5-D03D-43A0-8AE3-76F4224D3485}" destId="{A01C2331-1453-4606-9130-8B271FF89174}" srcOrd="1" destOrd="0" presId="urn:microsoft.com/office/officeart/2005/8/layout/list1"/>
    <dgm:cxn modelId="{090F269D-4574-4830-ACC3-87469F9897E2}" type="presParOf" srcId="{74427F56-EBE1-4F91-93A5-22054E117911}" destId="{7BEBCF2A-08C1-4A3C-8B8E-217A6C07E2D1}" srcOrd="1" destOrd="0" presId="urn:microsoft.com/office/officeart/2005/8/layout/list1"/>
    <dgm:cxn modelId="{4A7D7A95-73D5-4649-AE92-ED4697F73B4E}" type="presParOf" srcId="{74427F56-EBE1-4F91-93A5-22054E117911}" destId="{6269311E-7417-4D68-B72B-1E38B0CCEA3F}" srcOrd="2" destOrd="0" presId="urn:microsoft.com/office/officeart/2005/8/layout/list1"/>
    <dgm:cxn modelId="{679B38AE-B8B3-415A-9827-1DE908F818BA}" type="presParOf" srcId="{74427F56-EBE1-4F91-93A5-22054E117911}" destId="{A5601B6D-E6F8-406C-BB93-E8C7F01E10DD}" srcOrd="3" destOrd="0" presId="urn:microsoft.com/office/officeart/2005/8/layout/list1"/>
    <dgm:cxn modelId="{24E7809C-5F0E-4FAD-8A82-2CB4275B792E}" type="presParOf" srcId="{74427F56-EBE1-4F91-93A5-22054E117911}" destId="{A85AB733-546B-47E7-8AA5-97702A636972}" srcOrd="4" destOrd="0" presId="urn:microsoft.com/office/officeart/2005/8/layout/list1"/>
    <dgm:cxn modelId="{F4C5EBA3-CF47-4C69-BC6E-24B77E65D9A6}" type="presParOf" srcId="{A85AB733-546B-47E7-8AA5-97702A636972}" destId="{B1E51507-A4D4-41DE-817B-B9142F1633B3}" srcOrd="0" destOrd="0" presId="urn:microsoft.com/office/officeart/2005/8/layout/list1"/>
    <dgm:cxn modelId="{6D3D002C-088B-4DF3-A38F-F04242607CB9}" type="presParOf" srcId="{A85AB733-546B-47E7-8AA5-97702A636972}" destId="{3417A489-4476-4944-9000-D29E752675A9}" srcOrd="1" destOrd="0" presId="urn:microsoft.com/office/officeart/2005/8/layout/list1"/>
    <dgm:cxn modelId="{3EFA4F14-ABC6-4FA4-BA4A-DDADBD3E2C84}" type="presParOf" srcId="{74427F56-EBE1-4F91-93A5-22054E117911}" destId="{59790F0B-3EFF-48F5-B9F3-ECB9166C7F35}" srcOrd="5" destOrd="0" presId="urn:microsoft.com/office/officeart/2005/8/layout/list1"/>
    <dgm:cxn modelId="{A3EE2DCA-3098-40C3-91F7-91837DB7D221}" type="presParOf" srcId="{74427F56-EBE1-4F91-93A5-22054E117911}" destId="{CD9D31A6-B4BB-4474-9BCF-CEE6332F3DA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FE9C1D3-87F0-4E87-85D2-47B2CFAD355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7A64000-EAD7-4EC0-B048-DC19F552F062}">
      <dgm:prSet phldrT="[Tekst]" custT="1"/>
      <dgm:spPr>
        <a:solidFill>
          <a:schemeClr val="accent2">
            <a:lumMod val="75000"/>
          </a:schemeClr>
        </a:solidFill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pl-PL" sz="2000" b="1" dirty="0">
              <a:solidFill>
                <a:schemeClr val="bg1"/>
              </a:solidFill>
              <a:latin typeface="Garamond" panose="02020404030301010803" pitchFamily="18" charset="0"/>
              <a:ea typeface="Batang" panose="02030600000101010101" pitchFamily="18" charset="-127"/>
            </a:rPr>
            <a:t>Wydatki bieżące  – 8 279 000 zł </a:t>
          </a:r>
          <a:endParaRPr lang="pl-PL" sz="2000" b="1" i="1" dirty="0">
            <a:solidFill>
              <a:schemeClr val="bg1"/>
            </a:solidFill>
            <a:latin typeface="Garamond" panose="02020404030301010803" pitchFamily="18" charset="0"/>
            <a:ea typeface="Batang" panose="02030600000101010101" pitchFamily="18" charset="-127"/>
          </a:endParaRPr>
        </a:p>
      </dgm:t>
    </dgm:pt>
    <dgm:pt modelId="{A6489DA5-764E-47AF-813B-BE36EF941EEB}" type="parTrans" cxnId="{B681B260-9CCD-40CB-8F35-ED02E5B3006F}">
      <dgm:prSet/>
      <dgm:spPr/>
      <dgm:t>
        <a:bodyPr/>
        <a:lstStyle/>
        <a:p>
          <a:endParaRPr lang="pl-PL"/>
        </a:p>
      </dgm:t>
    </dgm:pt>
    <dgm:pt modelId="{D8BF87AB-00D3-4FDC-8AEF-910C81C85642}" type="sibTrans" cxnId="{B681B260-9CCD-40CB-8F35-ED02E5B3006F}">
      <dgm:prSet/>
      <dgm:spPr/>
      <dgm:t>
        <a:bodyPr/>
        <a:lstStyle/>
        <a:p>
          <a:endParaRPr lang="pl-PL"/>
        </a:p>
      </dgm:t>
    </dgm:pt>
    <dgm:pt modelId="{F3689056-D00E-4585-97A2-B277100FAB7E}">
      <dgm:prSet phldrT="[Tekst]" custT="1"/>
      <dgm:spPr>
        <a:solidFill>
          <a:schemeClr val="accent2">
            <a:lumMod val="75000"/>
          </a:schemeClr>
        </a:solidFill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pl-PL" sz="2000" b="1" dirty="0">
              <a:solidFill>
                <a:schemeClr val="bg1"/>
              </a:solidFill>
              <a:latin typeface="Garamond" panose="02020404030301010803" pitchFamily="18" charset="0"/>
              <a:ea typeface="Batang" panose="02030600000101010101" pitchFamily="18" charset="-127"/>
            </a:rPr>
            <a:t>Wydatki majątkowe – 856 030 zł </a:t>
          </a:r>
          <a:endParaRPr lang="pl-PL" sz="2000" b="1" i="1" dirty="0">
            <a:solidFill>
              <a:schemeClr val="bg1"/>
            </a:solidFill>
            <a:latin typeface="Garamond" panose="02020404030301010803" pitchFamily="18" charset="0"/>
            <a:ea typeface="Batang" panose="02030600000101010101" pitchFamily="18" charset="-127"/>
          </a:endParaRPr>
        </a:p>
      </dgm:t>
    </dgm:pt>
    <dgm:pt modelId="{82008CFF-BCF7-44F1-A77B-FC0263B77C53}" type="parTrans" cxnId="{654823F1-2FC9-4A9A-A0D3-48EF1454287C}">
      <dgm:prSet/>
      <dgm:spPr/>
      <dgm:t>
        <a:bodyPr/>
        <a:lstStyle/>
        <a:p>
          <a:endParaRPr lang="pl-PL"/>
        </a:p>
      </dgm:t>
    </dgm:pt>
    <dgm:pt modelId="{0E631AED-9352-4AD4-8E86-4102434BE9B3}" type="sibTrans" cxnId="{654823F1-2FC9-4A9A-A0D3-48EF1454287C}">
      <dgm:prSet/>
      <dgm:spPr/>
      <dgm:t>
        <a:bodyPr/>
        <a:lstStyle/>
        <a:p>
          <a:endParaRPr lang="pl-PL"/>
        </a:p>
      </dgm:t>
    </dgm:pt>
    <dgm:pt modelId="{74427F56-EBE1-4F91-93A5-22054E117911}" type="pres">
      <dgm:prSet presAssocID="{FFE9C1D3-87F0-4E87-85D2-47B2CFAD3552}" presName="linear" presStyleCnt="0">
        <dgm:presLayoutVars>
          <dgm:dir/>
          <dgm:animLvl val="lvl"/>
          <dgm:resizeHandles val="exact"/>
        </dgm:presLayoutVars>
      </dgm:prSet>
      <dgm:spPr/>
    </dgm:pt>
    <dgm:pt modelId="{12BA88B5-D03D-43A0-8AE3-76F4224D3485}" type="pres">
      <dgm:prSet presAssocID="{47A64000-EAD7-4EC0-B048-DC19F552F062}" presName="parentLin" presStyleCnt="0"/>
      <dgm:spPr/>
    </dgm:pt>
    <dgm:pt modelId="{D9D10B3B-E33E-432D-A066-6B55EFDBD304}" type="pres">
      <dgm:prSet presAssocID="{47A64000-EAD7-4EC0-B048-DC19F552F062}" presName="parentLeftMargin" presStyleLbl="node1" presStyleIdx="0" presStyleCnt="2"/>
      <dgm:spPr/>
    </dgm:pt>
    <dgm:pt modelId="{A01C2331-1453-4606-9130-8B271FF89174}" type="pres">
      <dgm:prSet presAssocID="{47A64000-EAD7-4EC0-B048-DC19F552F062}" presName="parentText" presStyleLbl="node1" presStyleIdx="0" presStyleCnt="2" custScaleX="128514">
        <dgm:presLayoutVars>
          <dgm:chMax val="0"/>
          <dgm:bulletEnabled val="1"/>
        </dgm:presLayoutVars>
      </dgm:prSet>
      <dgm:spPr/>
    </dgm:pt>
    <dgm:pt modelId="{7BEBCF2A-08C1-4A3C-8B8E-217A6C07E2D1}" type="pres">
      <dgm:prSet presAssocID="{47A64000-EAD7-4EC0-B048-DC19F552F062}" presName="negativeSpace" presStyleCnt="0"/>
      <dgm:spPr/>
    </dgm:pt>
    <dgm:pt modelId="{6269311E-7417-4D68-B72B-1E38B0CCEA3F}" type="pres">
      <dgm:prSet presAssocID="{47A64000-EAD7-4EC0-B048-DC19F552F062}" presName="childText" presStyleLbl="conFgAcc1" presStyleIdx="0" presStyleCnt="2" custLinFactNeighborX="878" custLinFactNeighborY="18919">
        <dgm:presLayoutVars>
          <dgm:bulletEnabled val="1"/>
        </dgm:presLayoutVars>
      </dgm:prSet>
      <dgm:spPr>
        <a:ln>
          <a:prstDash val="sysDot"/>
        </a:ln>
      </dgm:spPr>
    </dgm:pt>
    <dgm:pt modelId="{A5601B6D-E6F8-406C-BB93-E8C7F01E10DD}" type="pres">
      <dgm:prSet presAssocID="{D8BF87AB-00D3-4FDC-8AEF-910C81C85642}" presName="spaceBetweenRectangles" presStyleCnt="0"/>
      <dgm:spPr/>
    </dgm:pt>
    <dgm:pt modelId="{A85AB733-546B-47E7-8AA5-97702A636972}" type="pres">
      <dgm:prSet presAssocID="{F3689056-D00E-4585-97A2-B277100FAB7E}" presName="parentLin" presStyleCnt="0"/>
      <dgm:spPr/>
    </dgm:pt>
    <dgm:pt modelId="{B1E51507-A4D4-41DE-817B-B9142F1633B3}" type="pres">
      <dgm:prSet presAssocID="{F3689056-D00E-4585-97A2-B277100FAB7E}" presName="parentLeftMargin" presStyleLbl="node1" presStyleIdx="0" presStyleCnt="2"/>
      <dgm:spPr/>
    </dgm:pt>
    <dgm:pt modelId="{3417A489-4476-4944-9000-D29E752675A9}" type="pres">
      <dgm:prSet presAssocID="{F3689056-D00E-4585-97A2-B277100FAB7E}" presName="parentText" presStyleLbl="node1" presStyleIdx="1" presStyleCnt="2" custScaleX="127807" custLinFactNeighborX="0" custLinFactNeighborY="5892">
        <dgm:presLayoutVars>
          <dgm:chMax val="0"/>
          <dgm:bulletEnabled val="1"/>
        </dgm:presLayoutVars>
      </dgm:prSet>
      <dgm:spPr/>
    </dgm:pt>
    <dgm:pt modelId="{59790F0B-3EFF-48F5-B9F3-ECB9166C7F35}" type="pres">
      <dgm:prSet presAssocID="{F3689056-D00E-4585-97A2-B277100FAB7E}" presName="negativeSpace" presStyleCnt="0"/>
      <dgm:spPr/>
    </dgm:pt>
    <dgm:pt modelId="{CD9D31A6-B4BB-4474-9BCF-CEE6332F3DAF}" type="pres">
      <dgm:prSet presAssocID="{F3689056-D00E-4585-97A2-B277100FAB7E}" presName="childText" presStyleLbl="conFgAcc1" presStyleIdx="1" presStyleCnt="2">
        <dgm:presLayoutVars>
          <dgm:bulletEnabled val="1"/>
        </dgm:presLayoutVars>
      </dgm:prSet>
      <dgm:spPr>
        <a:ln>
          <a:prstDash val="sysDot"/>
        </a:ln>
      </dgm:spPr>
    </dgm:pt>
  </dgm:ptLst>
  <dgm:cxnLst>
    <dgm:cxn modelId="{CF3D513E-BA86-4BDA-B0BF-743E38118D66}" type="presOf" srcId="{47A64000-EAD7-4EC0-B048-DC19F552F062}" destId="{A01C2331-1453-4606-9130-8B271FF89174}" srcOrd="1" destOrd="0" presId="urn:microsoft.com/office/officeart/2005/8/layout/list1"/>
    <dgm:cxn modelId="{B681B260-9CCD-40CB-8F35-ED02E5B3006F}" srcId="{FFE9C1D3-87F0-4E87-85D2-47B2CFAD3552}" destId="{47A64000-EAD7-4EC0-B048-DC19F552F062}" srcOrd="0" destOrd="0" parTransId="{A6489DA5-764E-47AF-813B-BE36EF941EEB}" sibTransId="{D8BF87AB-00D3-4FDC-8AEF-910C81C85642}"/>
    <dgm:cxn modelId="{397807A1-D795-4BFE-BEF5-AC1222E9CB1A}" type="presOf" srcId="{F3689056-D00E-4585-97A2-B277100FAB7E}" destId="{B1E51507-A4D4-41DE-817B-B9142F1633B3}" srcOrd="0" destOrd="0" presId="urn:microsoft.com/office/officeart/2005/8/layout/list1"/>
    <dgm:cxn modelId="{38DC05B9-0E4B-4D87-9374-904B936BF21A}" type="presOf" srcId="{F3689056-D00E-4585-97A2-B277100FAB7E}" destId="{3417A489-4476-4944-9000-D29E752675A9}" srcOrd="1" destOrd="0" presId="urn:microsoft.com/office/officeart/2005/8/layout/list1"/>
    <dgm:cxn modelId="{1B4105E2-DB25-402D-9EDB-FE8A631A57B0}" type="presOf" srcId="{47A64000-EAD7-4EC0-B048-DC19F552F062}" destId="{D9D10B3B-E33E-432D-A066-6B55EFDBD304}" srcOrd="0" destOrd="0" presId="urn:microsoft.com/office/officeart/2005/8/layout/list1"/>
    <dgm:cxn modelId="{654823F1-2FC9-4A9A-A0D3-48EF1454287C}" srcId="{FFE9C1D3-87F0-4E87-85D2-47B2CFAD3552}" destId="{F3689056-D00E-4585-97A2-B277100FAB7E}" srcOrd="1" destOrd="0" parTransId="{82008CFF-BCF7-44F1-A77B-FC0263B77C53}" sibTransId="{0E631AED-9352-4AD4-8E86-4102434BE9B3}"/>
    <dgm:cxn modelId="{4E0986FE-F840-4531-8504-4050150FE200}" type="presOf" srcId="{FFE9C1D3-87F0-4E87-85D2-47B2CFAD3552}" destId="{74427F56-EBE1-4F91-93A5-22054E117911}" srcOrd="0" destOrd="0" presId="urn:microsoft.com/office/officeart/2005/8/layout/list1"/>
    <dgm:cxn modelId="{076D5A69-D8BE-4180-A4D1-81D84765CC9C}" type="presParOf" srcId="{74427F56-EBE1-4F91-93A5-22054E117911}" destId="{12BA88B5-D03D-43A0-8AE3-76F4224D3485}" srcOrd="0" destOrd="0" presId="urn:microsoft.com/office/officeart/2005/8/layout/list1"/>
    <dgm:cxn modelId="{7CC5A26F-764B-4D17-BC12-0F6F72AF31A7}" type="presParOf" srcId="{12BA88B5-D03D-43A0-8AE3-76F4224D3485}" destId="{D9D10B3B-E33E-432D-A066-6B55EFDBD304}" srcOrd="0" destOrd="0" presId="urn:microsoft.com/office/officeart/2005/8/layout/list1"/>
    <dgm:cxn modelId="{FFE8BFE9-75A3-4E57-A89E-3D9C70A85175}" type="presParOf" srcId="{12BA88B5-D03D-43A0-8AE3-76F4224D3485}" destId="{A01C2331-1453-4606-9130-8B271FF89174}" srcOrd="1" destOrd="0" presId="urn:microsoft.com/office/officeart/2005/8/layout/list1"/>
    <dgm:cxn modelId="{090F269D-4574-4830-ACC3-87469F9897E2}" type="presParOf" srcId="{74427F56-EBE1-4F91-93A5-22054E117911}" destId="{7BEBCF2A-08C1-4A3C-8B8E-217A6C07E2D1}" srcOrd="1" destOrd="0" presId="urn:microsoft.com/office/officeart/2005/8/layout/list1"/>
    <dgm:cxn modelId="{4A7D7A95-73D5-4649-AE92-ED4697F73B4E}" type="presParOf" srcId="{74427F56-EBE1-4F91-93A5-22054E117911}" destId="{6269311E-7417-4D68-B72B-1E38B0CCEA3F}" srcOrd="2" destOrd="0" presId="urn:microsoft.com/office/officeart/2005/8/layout/list1"/>
    <dgm:cxn modelId="{679B38AE-B8B3-415A-9827-1DE908F818BA}" type="presParOf" srcId="{74427F56-EBE1-4F91-93A5-22054E117911}" destId="{A5601B6D-E6F8-406C-BB93-E8C7F01E10DD}" srcOrd="3" destOrd="0" presId="urn:microsoft.com/office/officeart/2005/8/layout/list1"/>
    <dgm:cxn modelId="{24E7809C-5F0E-4FAD-8A82-2CB4275B792E}" type="presParOf" srcId="{74427F56-EBE1-4F91-93A5-22054E117911}" destId="{A85AB733-546B-47E7-8AA5-97702A636972}" srcOrd="4" destOrd="0" presId="urn:microsoft.com/office/officeart/2005/8/layout/list1"/>
    <dgm:cxn modelId="{F4C5EBA3-CF47-4C69-BC6E-24B77E65D9A6}" type="presParOf" srcId="{A85AB733-546B-47E7-8AA5-97702A636972}" destId="{B1E51507-A4D4-41DE-817B-B9142F1633B3}" srcOrd="0" destOrd="0" presId="urn:microsoft.com/office/officeart/2005/8/layout/list1"/>
    <dgm:cxn modelId="{6D3D002C-088B-4DF3-A38F-F04242607CB9}" type="presParOf" srcId="{A85AB733-546B-47E7-8AA5-97702A636972}" destId="{3417A489-4476-4944-9000-D29E752675A9}" srcOrd="1" destOrd="0" presId="urn:microsoft.com/office/officeart/2005/8/layout/list1"/>
    <dgm:cxn modelId="{3EFA4F14-ABC6-4FA4-BA4A-DDADBD3E2C84}" type="presParOf" srcId="{74427F56-EBE1-4F91-93A5-22054E117911}" destId="{59790F0B-3EFF-48F5-B9F3-ECB9166C7F35}" srcOrd="5" destOrd="0" presId="urn:microsoft.com/office/officeart/2005/8/layout/list1"/>
    <dgm:cxn modelId="{A3EE2DCA-3098-40C3-91F7-91837DB7D221}" type="presParOf" srcId="{74427F56-EBE1-4F91-93A5-22054E117911}" destId="{CD9D31A6-B4BB-4474-9BCF-CEE6332F3DA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FE9C1D3-87F0-4E87-85D2-47B2CFAD355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7A64000-EAD7-4EC0-B048-DC19F552F062}">
      <dgm:prSet phldrT="[Tekst]" custT="1"/>
      <dgm:spPr>
        <a:solidFill>
          <a:schemeClr val="accent2">
            <a:lumMod val="75000"/>
          </a:schemeClr>
        </a:solidFill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pl-PL" sz="2000" b="1" dirty="0">
              <a:solidFill>
                <a:schemeClr val="bg1"/>
              </a:solidFill>
              <a:latin typeface="Garamond" panose="02020404030301010803" pitchFamily="18" charset="0"/>
              <a:ea typeface="Batang" panose="02030600000101010101" pitchFamily="18" charset="-127"/>
            </a:rPr>
            <a:t>Wydatki bieżące  – 2 105 600 zł </a:t>
          </a:r>
          <a:endParaRPr lang="pl-PL" sz="2000" b="1" i="1" dirty="0">
            <a:solidFill>
              <a:schemeClr val="bg1"/>
            </a:solidFill>
            <a:latin typeface="Garamond" panose="02020404030301010803" pitchFamily="18" charset="0"/>
            <a:ea typeface="Batang" panose="02030600000101010101" pitchFamily="18" charset="-127"/>
          </a:endParaRPr>
        </a:p>
      </dgm:t>
    </dgm:pt>
    <dgm:pt modelId="{A6489DA5-764E-47AF-813B-BE36EF941EEB}" type="parTrans" cxnId="{B681B260-9CCD-40CB-8F35-ED02E5B3006F}">
      <dgm:prSet/>
      <dgm:spPr/>
      <dgm:t>
        <a:bodyPr/>
        <a:lstStyle/>
        <a:p>
          <a:endParaRPr lang="pl-PL"/>
        </a:p>
      </dgm:t>
    </dgm:pt>
    <dgm:pt modelId="{D8BF87AB-00D3-4FDC-8AEF-910C81C85642}" type="sibTrans" cxnId="{B681B260-9CCD-40CB-8F35-ED02E5B3006F}">
      <dgm:prSet/>
      <dgm:spPr/>
      <dgm:t>
        <a:bodyPr/>
        <a:lstStyle/>
        <a:p>
          <a:endParaRPr lang="pl-PL"/>
        </a:p>
      </dgm:t>
    </dgm:pt>
    <dgm:pt modelId="{F3689056-D00E-4585-97A2-B277100FAB7E}">
      <dgm:prSet phldrT="[Tekst]" custT="1"/>
      <dgm:spPr>
        <a:solidFill>
          <a:schemeClr val="accent2">
            <a:lumMod val="75000"/>
          </a:schemeClr>
        </a:solidFill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pl-PL" sz="2000" b="1" dirty="0">
              <a:solidFill>
                <a:schemeClr val="bg1"/>
              </a:solidFill>
              <a:latin typeface="Garamond" panose="02020404030301010803" pitchFamily="18" charset="0"/>
              <a:ea typeface="Batang" panose="02030600000101010101" pitchFamily="18" charset="-127"/>
            </a:rPr>
            <a:t>Wydatki majątkowe – 3 360 000 zł </a:t>
          </a:r>
          <a:endParaRPr lang="pl-PL" sz="2000" b="1" i="1" dirty="0">
            <a:solidFill>
              <a:schemeClr val="bg1"/>
            </a:solidFill>
            <a:latin typeface="Garamond" panose="02020404030301010803" pitchFamily="18" charset="0"/>
            <a:ea typeface="Batang" panose="02030600000101010101" pitchFamily="18" charset="-127"/>
          </a:endParaRPr>
        </a:p>
      </dgm:t>
    </dgm:pt>
    <dgm:pt modelId="{82008CFF-BCF7-44F1-A77B-FC0263B77C53}" type="parTrans" cxnId="{654823F1-2FC9-4A9A-A0D3-48EF1454287C}">
      <dgm:prSet/>
      <dgm:spPr/>
      <dgm:t>
        <a:bodyPr/>
        <a:lstStyle/>
        <a:p>
          <a:endParaRPr lang="pl-PL"/>
        </a:p>
      </dgm:t>
    </dgm:pt>
    <dgm:pt modelId="{0E631AED-9352-4AD4-8E86-4102434BE9B3}" type="sibTrans" cxnId="{654823F1-2FC9-4A9A-A0D3-48EF1454287C}">
      <dgm:prSet/>
      <dgm:spPr/>
      <dgm:t>
        <a:bodyPr/>
        <a:lstStyle/>
        <a:p>
          <a:endParaRPr lang="pl-PL"/>
        </a:p>
      </dgm:t>
    </dgm:pt>
    <dgm:pt modelId="{74427F56-EBE1-4F91-93A5-22054E117911}" type="pres">
      <dgm:prSet presAssocID="{FFE9C1D3-87F0-4E87-85D2-47B2CFAD3552}" presName="linear" presStyleCnt="0">
        <dgm:presLayoutVars>
          <dgm:dir/>
          <dgm:animLvl val="lvl"/>
          <dgm:resizeHandles val="exact"/>
        </dgm:presLayoutVars>
      </dgm:prSet>
      <dgm:spPr/>
    </dgm:pt>
    <dgm:pt modelId="{12BA88B5-D03D-43A0-8AE3-76F4224D3485}" type="pres">
      <dgm:prSet presAssocID="{47A64000-EAD7-4EC0-B048-DC19F552F062}" presName="parentLin" presStyleCnt="0"/>
      <dgm:spPr/>
    </dgm:pt>
    <dgm:pt modelId="{D9D10B3B-E33E-432D-A066-6B55EFDBD304}" type="pres">
      <dgm:prSet presAssocID="{47A64000-EAD7-4EC0-B048-DC19F552F062}" presName="parentLeftMargin" presStyleLbl="node1" presStyleIdx="0" presStyleCnt="2"/>
      <dgm:spPr/>
    </dgm:pt>
    <dgm:pt modelId="{A01C2331-1453-4606-9130-8B271FF89174}" type="pres">
      <dgm:prSet presAssocID="{47A64000-EAD7-4EC0-B048-DC19F552F062}" presName="parentText" presStyleLbl="node1" presStyleIdx="0" presStyleCnt="2" custScaleX="128514">
        <dgm:presLayoutVars>
          <dgm:chMax val="0"/>
          <dgm:bulletEnabled val="1"/>
        </dgm:presLayoutVars>
      </dgm:prSet>
      <dgm:spPr/>
    </dgm:pt>
    <dgm:pt modelId="{7BEBCF2A-08C1-4A3C-8B8E-217A6C07E2D1}" type="pres">
      <dgm:prSet presAssocID="{47A64000-EAD7-4EC0-B048-DC19F552F062}" presName="negativeSpace" presStyleCnt="0"/>
      <dgm:spPr/>
    </dgm:pt>
    <dgm:pt modelId="{6269311E-7417-4D68-B72B-1E38B0CCEA3F}" type="pres">
      <dgm:prSet presAssocID="{47A64000-EAD7-4EC0-B048-DC19F552F062}" presName="childText" presStyleLbl="conFgAcc1" presStyleIdx="0" presStyleCnt="2" custLinFactNeighborX="878" custLinFactNeighborY="18919">
        <dgm:presLayoutVars>
          <dgm:bulletEnabled val="1"/>
        </dgm:presLayoutVars>
      </dgm:prSet>
      <dgm:spPr>
        <a:ln>
          <a:prstDash val="sysDot"/>
        </a:ln>
      </dgm:spPr>
    </dgm:pt>
    <dgm:pt modelId="{A5601B6D-E6F8-406C-BB93-E8C7F01E10DD}" type="pres">
      <dgm:prSet presAssocID="{D8BF87AB-00D3-4FDC-8AEF-910C81C85642}" presName="spaceBetweenRectangles" presStyleCnt="0"/>
      <dgm:spPr/>
    </dgm:pt>
    <dgm:pt modelId="{A85AB733-546B-47E7-8AA5-97702A636972}" type="pres">
      <dgm:prSet presAssocID="{F3689056-D00E-4585-97A2-B277100FAB7E}" presName="parentLin" presStyleCnt="0"/>
      <dgm:spPr/>
    </dgm:pt>
    <dgm:pt modelId="{B1E51507-A4D4-41DE-817B-B9142F1633B3}" type="pres">
      <dgm:prSet presAssocID="{F3689056-D00E-4585-97A2-B277100FAB7E}" presName="parentLeftMargin" presStyleLbl="node1" presStyleIdx="0" presStyleCnt="2"/>
      <dgm:spPr/>
    </dgm:pt>
    <dgm:pt modelId="{3417A489-4476-4944-9000-D29E752675A9}" type="pres">
      <dgm:prSet presAssocID="{F3689056-D00E-4585-97A2-B277100FAB7E}" presName="parentText" presStyleLbl="node1" presStyleIdx="1" presStyleCnt="2" custScaleX="127807" custLinFactNeighborX="0" custLinFactNeighborY="5892">
        <dgm:presLayoutVars>
          <dgm:chMax val="0"/>
          <dgm:bulletEnabled val="1"/>
        </dgm:presLayoutVars>
      </dgm:prSet>
      <dgm:spPr/>
    </dgm:pt>
    <dgm:pt modelId="{59790F0B-3EFF-48F5-B9F3-ECB9166C7F35}" type="pres">
      <dgm:prSet presAssocID="{F3689056-D00E-4585-97A2-B277100FAB7E}" presName="negativeSpace" presStyleCnt="0"/>
      <dgm:spPr/>
    </dgm:pt>
    <dgm:pt modelId="{CD9D31A6-B4BB-4474-9BCF-CEE6332F3DAF}" type="pres">
      <dgm:prSet presAssocID="{F3689056-D00E-4585-97A2-B277100FAB7E}" presName="childText" presStyleLbl="conFgAcc1" presStyleIdx="1" presStyleCnt="2">
        <dgm:presLayoutVars>
          <dgm:bulletEnabled val="1"/>
        </dgm:presLayoutVars>
      </dgm:prSet>
      <dgm:spPr>
        <a:ln>
          <a:prstDash val="sysDot"/>
        </a:ln>
      </dgm:spPr>
    </dgm:pt>
  </dgm:ptLst>
  <dgm:cxnLst>
    <dgm:cxn modelId="{CF3D513E-BA86-4BDA-B0BF-743E38118D66}" type="presOf" srcId="{47A64000-EAD7-4EC0-B048-DC19F552F062}" destId="{A01C2331-1453-4606-9130-8B271FF89174}" srcOrd="1" destOrd="0" presId="urn:microsoft.com/office/officeart/2005/8/layout/list1"/>
    <dgm:cxn modelId="{B681B260-9CCD-40CB-8F35-ED02E5B3006F}" srcId="{FFE9C1D3-87F0-4E87-85D2-47B2CFAD3552}" destId="{47A64000-EAD7-4EC0-B048-DC19F552F062}" srcOrd="0" destOrd="0" parTransId="{A6489DA5-764E-47AF-813B-BE36EF941EEB}" sibTransId="{D8BF87AB-00D3-4FDC-8AEF-910C81C85642}"/>
    <dgm:cxn modelId="{397807A1-D795-4BFE-BEF5-AC1222E9CB1A}" type="presOf" srcId="{F3689056-D00E-4585-97A2-B277100FAB7E}" destId="{B1E51507-A4D4-41DE-817B-B9142F1633B3}" srcOrd="0" destOrd="0" presId="urn:microsoft.com/office/officeart/2005/8/layout/list1"/>
    <dgm:cxn modelId="{38DC05B9-0E4B-4D87-9374-904B936BF21A}" type="presOf" srcId="{F3689056-D00E-4585-97A2-B277100FAB7E}" destId="{3417A489-4476-4944-9000-D29E752675A9}" srcOrd="1" destOrd="0" presId="urn:microsoft.com/office/officeart/2005/8/layout/list1"/>
    <dgm:cxn modelId="{1B4105E2-DB25-402D-9EDB-FE8A631A57B0}" type="presOf" srcId="{47A64000-EAD7-4EC0-B048-DC19F552F062}" destId="{D9D10B3B-E33E-432D-A066-6B55EFDBD304}" srcOrd="0" destOrd="0" presId="urn:microsoft.com/office/officeart/2005/8/layout/list1"/>
    <dgm:cxn modelId="{654823F1-2FC9-4A9A-A0D3-48EF1454287C}" srcId="{FFE9C1D3-87F0-4E87-85D2-47B2CFAD3552}" destId="{F3689056-D00E-4585-97A2-B277100FAB7E}" srcOrd="1" destOrd="0" parTransId="{82008CFF-BCF7-44F1-A77B-FC0263B77C53}" sibTransId="{0E631AED-9352-4AD4-8E86-4102434BE9B3}"/>
    <dgm:cxn modelId="{4E0986FE-F840-4531-8504-4050150FE200}" type="presOf" srcId="{FFE9C1D3-87F0-4E87-85D2-47B2CFAD3552}" destId="{74427F56-EBE1-4F91-93A5-22054E117911}" srcOrd="0" destOrd="0" presId="urn:microsoft.com/office/officeart/2005/8/layout/list1"/>
    <dgm:cxn modelId="{076D5A69-D8BE-4180-A4D1-81D84765CC9C}" type="presParOf" srcId="{74427F56-EBE1-4F91-93A5-22054E117911}" destId="{12BA88B5-D03D-43A0-8AE3-76F4224D3485}" srcOrd="0" destOrd="0" presId="urn:microsoft.com/office/officeart/2005/8/layout/list1"/>
    <dgm:cxn modelId="{7CC5A26F-764B-4D17-BC12-0F6F72AF31A7}" type="presParOf" srcId="{12BA88B5-D03D-43A0-8AE3-76F4224D3485}" destId="{D9D10B3B-E33E-432D-A066-6B55EFDBD304}" srcOrd="0" destOrd="0" presId="urn:microsoft.com/office/officeart/2005/8/layout/list1"/>
    <dgm:cxn modelId="{FFE8BFE9-75A3-4E57-A89E-3D9C70A85175}" type="presParOf" srcId="{12BA88B5-D03D-43A0-8AE3-76F4224D3485}" destId="{A01C2331-1453-4606-9130-8B271FF89174}" srcOrd="1" destOrd="0" presId="urn:microsoft.com/office/officeart/2005/8/layout/list1"/>
    <dgm:cxn modelId="{090F269D-4574-4830-ACC3-87469F9897E2}" type="presParOf" srcId="{74427F56-EBE1-4F91-93A5-22054E117911}" destId="{7BEBCF2A-08C1-4A3C-8B8E-217A6C07E2D1}" srcOrd="1" destOrd="0" presId="urn:microsoft.com/office/officeart/2005/8/layout/list1"/>
    <dgm:cxn modelId="{4A7D7A95-73D5-4649-AE92-ED4697F73B4E}" type="presParOf" srcId="{74427F56-EBE1-4F91-93A5-22054E117911}" destId="{6269311E-7417-4D68-B72B-1E38B0CCEA3F}" srcOrd="2" destOrd="0" presId="urn:microsoft.com/office/officeart/2005/8/layout/list1"/>
    <dgm:cxn modelId="{679B38AE-B8B3-415A-9827-1DE908F818BA}" type="presParOf" srcId="{74427F56-EBE1-4F91-93A5-22054E117911}" destId="{A5601B6D-E6F8-406C-BB93-E8C7F01E10DD}" srcOrd="3" destOrd="0" presId="urn:microsoft.com/office/officeart/2005/8/layout/list1"/>
    <dgm:cxn modelId="{24E7809C-5F0E-4FAD-8A82-2CB4275B792E}" type="presParOf" srcId="{74427F56-EBE1-4F91-93A5-22054E117911}" destId="{A85AB733-546B-47E7-8AA5-97702A636972}" srcOrd="4" destOrd="0" presId="urn:microsoft.com/office/officeart/2005/8/layout/list1"/>
    <dgm:cxn modelId="{F4C5EBA3-CF47-4C69-BC6E-24B77E65D9A6}" type="presParOf" srcId="{A85AB733-546B-47E7-8AA5-97702A636972}" destId="{B1E51507-A4D4-41DE-817B-B9142F1633B3}" srcOrd="0" destOrd="0" presId="urn:microsoft.com/office/officeart/2005/8/layout/list1"/>
    <dgm:cxn modelId="{6D3D002C-088B-4DF3-A38F-F04242607CB9}" type="presParOf" srcId="{A85AB733-546B-47E7-8AA5-97702A636972}" destId="{3417A489-4476-4944-9000-D29E752675A9}" srcOrd="1" destOrd="0" presId="urn:microsoft.com/office/officeart/2005/8/layout/list1"/>
    <dgm:cxn modelId="{3EFA4F14-ABC6-4FA4-BA4A-DDADBD3E2C84}" type="presParOf" srcId="{74427F56-EBE1-4F91-93A5-22054E117911}" destId="{59790F0B-3EFF-48F5-B9F3-ECB9166C7F35}" srcOrd="5" destOrd="0" presId="urn:microsoft.com/office/officeart/2005/8/layout/list1"/>
    <dgm:cxn modelId="{A3EE2DCA-3098-40C3-91F7-91837DB7D221}" type="presParOf" srcId="{74427F56-EBE1-4F91-93A5-22054E117911}" destId="{CD9D31A6-B4BB-4474-9BCF-CEE6332F3DA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FE9C1D3-87F0-4E87-85D2-47B2CFAD355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7A64000-EAD7-4EC0-B048-DC19F552F062}">
      <dgm:prSet phldrT="[Tekst]" custT="1"/>
      <dgm:spPr>
        <a:solidFill>
          <a:schemeClr val="accent2">
            <a:lumMod val="75000"/>
          </a:schemeClr>
        </a:solidFill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pl-PL" sz="2000" b="1" dirty="0">
              <a:solidFill>
                <a:schemeClr val="bg1"/>
              </a:solidFill>
              <a:latin typeface="Garamond" panose="02020404030301010803" pitchFamily="18" charset="0"/>
              <a:ea typeface="Batang" panose="02030600000101010101" pitchFamily="18" charset="-127"/>
            </a:rPr>
            <a:t>Wydatki bieżące  – 24 412 607 zł </a:t>
          </a:r>
          <a:endParaRPr lang="pl-PL" sz="2000" b="1" i="1" dirty="0">
            <a:solidFill>
              <a:schemeClr val="bg1"/>
            </a:solidFill>
            <a:latin typeface="Garamond" panose="02020404030301010803" pitchFamily="18" charset="0"/>
            <a:ea typeface="Batang" panose="02030600000101010101" pitchFamily="18" charset="-127"/>
          </a:endParaRPr>
        </a:p>
      </dgm:t>
    </dgm:pt>
    <dgm:pt modelId="{A6489DA5-764E-47AF-813B-BE36EF941EEB}" type="parTrans" cxnId="{B681B260-9CCD-40CB-8F35-ED02E5B3006F}">
      <dgm:prSet/>
      <dgm:spPr/>
      <dgm:t>
        <a:bodyPr/>
        <a:lstStyle/>
        <a:p>
          <a:endParaRPr lang="pl-PL"/>
        </a:p>
      </dgm:t>
    </dgm:pt>
    <dgm:pt modelId="{D8BF87AB-00D3-4FDC-8AEF-910C81C85642}" type="sibTrans" cxnId="{B681B260-9CCD-40CB-8F35-ED02E5B3006F}">
      <dgm:prSet/>
      <dgm:spPr/>
      <dgm:t>
        <a:bodyPr/>
        <a:lstStyle/>
        <a:p>
          <a:endParaRPr lang="pl-PL"/>
        </a:p>
      </dgm:t>
    </dgm:pt>
    <dgm:pt modelId="{F3689056-D00E-4585-97A2-B277100FAB7E}">
      <dgm:prSet phldrT="[Tekst]" custT="1"/>
      <dgm:spPr>
        <a:solidFill>
          <a:schemeClr val="accent2">
            <a:lumMod val="75000"/>
          </a:schemeClr>
        </a:solidFill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pl-PL" sz="2000" b="1" dirty="0">
              <a:solidFill>
                <a:schemeClr val="bg1"/>
              </a:solidFill>
              <a:latin typeface="Garamond" panose="02020404030301010803" pitchFamily="18" charset="0"/>
              <a:ea typeface="Batang" panose="02030600000101010101" pitchFamily="18" charset="-127"/>
            </a:rPr>
            <a:t>Wydatki majątkowe – 14 894 919 zł </a:t>
          </a:r>
          <a:endParaRPr lang="pl-PL" sz="2000" b="1" i="1" dirty="0">
            <a:solidFill>
              <a:schemeClr val="bg1"/>
            </a:solidFill>
            <a:latin typeface="Garamond" panose="02020404030301010803" pitchFamily="18" charset="0"/>
            <a:ea typeface="Batang" panose="02030600000101010101" pitchFamily="18" charset="-127"/>
          </a:endParaRPr>
        </a:p>
      </dgm:t>
    </dgm:pt>
    <dgm:pt modelId="{82008CFF-BCF7-44F1-A77B-FC0263B77C53}" type="parTrans" cxnId="{654823F1-2FC9-4A9A-A0D3-48EF1454287C}">
      <dgm:prSet/>
      <dgm:spPr/>
      <dgm:t>
        <a:bodyPr/>
        <a:lstStyle/>
        <a:p>
          <a:endParaRPr lang="pl-PL"/>
        </a:p>
      </dgm:t>
    </dgm:pt>
    <dgm:pt modelId="{0E631AED-9352-4AD4-8E86-4102434BE9B3}" type="sibTrans" cxnId="{654823F1-2FC9-4A9A-A0D3-48EF1454287C}">
      <dgm:prSet/>
      <dgm:spPr/>
      <dgm:t>
        <a:bodyPr/>
        <a:lstStyle/>
        <a:p>
          <a:endParaRPr lang="pl-PL"/>
        </a:p>
      </dgm:t>
    </dgm:pt>
    <dgm:pt modelId="{74427F56-EBE1-4F91-93A5-22054E117911}" type="pres">
      <dgm:prSet presAssocID="{FFE9C1D3-87F0-4E87-85D2-47B2CFAD3552}" presName="linear" presStyleCnt="0">
        <dgm:presLayoutVars>
          <dgm:dir/>
          <dgm:animLvl val="lvl"/>
          <dgm:resizeHandles val="exact"/>
        </dgm:presLayoutVars>
      </dgm:prSet>
      <dgm:spPr/>
    </dgm:pt>
    <dgm:pt modelId="{12BA88B5-D03D-43A0-8AE3-76F4224D3485}" type="pres">
      <dgm:prSet presAssocID="{47A64000-EAD7-4EC0-B048-DC19F552F062}" presName="parentLin" presStyleCnt="0"/>
      <dgm:spPr/>
    </dgm:pt>
    <dgm:pt modelId="{D9D10B3B-E33E-432D-A066-6B55EFDBD304}" type="pres">
      <dgm:prSet presAssocID="{47A64000-EAD7-4EC0-B048-DC19F552F062}" presName="parentLeftMargin" presStyleLbl="node1" presStyleIdx="0" presStyleCnt="2"/>
      <dgm:spPr/>
    </dgm:pt>
    <dgm:pt modelId="{A01C2331-1453-4606-9130-8B271FF89174}" type="pres">
      <dgm:prSet presAssocID="{47A64000-EAD7-4EC0-B048-DC19F552F062}" presName="parentText" presStyleLbl="node1" presStyleIdx="0" presStyleCnt="2" custScaleX="128514">
        <dgm:presLayoutVars>
          <dgm:chMax val="0"/>
          <dgm:bulletEnabled val="1"/>
        </dgm:presLayoutVars>
      </dgm:prSet>
      <dgm:spPr/>
    </dgm:pt>
    <dgm:pt modelId="{7BEBCF2A-08C1-4A3C-8B8E-217A6C07E2D1}" type="pres">
      <dgm:prSet presAssocID="{47A64000-EAD7-4EC0-B048-DC19F552F062}" presName="negativeSpace" presStyleCnt="0"/>
      <dgm:spPr/>
    </dgm:pt>
    <dgm:pt modelId="{6269311E-7417-4D68-B72B-1E38B0CCEA3F}" type="pres">
      <dgm:prSet presAssocID="{47A64000-EAD7-4EC0-B048-DC19F552F062}" presName="childText" presStyleLbl="conFgAcc1" presStyleIdx="0" presStyleCnt="2" custLinFactNeighborX="878" custLinFactNeighborY="18919">
        <dgm:presLayoutVars>
          <dgm:bulletEnabled val="1"/>
        </dgm:presLayoutVars>
      </dgm:prSet>
      <dgm:spPr>
        <a:ln>
          <a:prstDash val="sysDot"/>
        </a:ln>
      </dgm:spPr>
    </dgm:pt>
    <dgm:pt modelId="{A5601B6D-E6F8-406C-BB93-E8C7F01E10DD}" type="pres">
      <dgm:prSet presAssocID="{D8BF87AB-00D3-4FDC-8AEF-910C81C85642}" presName="spaceBetweenRectangles" presStyleCnt="0"/>
      <dgm:spPr/>
    </dgm:pt>
    <dgm:pt modelId="{A85AB733-546B-47E7-8AA5-97702A636972}" type="pres">
      <dgm:prSet presAssocID="{F3689056-D00E-4585-97A2-B277100FAB7E}" presName="parentLin" presStyleCnt="0"/>
      <dgm:spPr/>
    </dgm:pt>
    <dgm:pt modelId="{B1E51507-A4D4-41DE-817B-B9142F1633B3}" type="pres">
      <dgm:prSet presAssocID="{F3689056-D00E-4585-97A2-B277100FAB7E}" presName="parentLeftMargin" presStyleLbl="node1" presStyleIdx="0" presStyleCnt="2"/>
      <dgm:spPr/>
    </dgm:pt>
    <dgm:pt modelId="{3417A489-4476-4944-9000-D29E752675A9}" type="pres">
      <dgm:prSet presAssocID="{F3689056-D00E-4585-97A2-B277100FAB7E}" presName="parentText" presStyleLbl="node1" presStyleIdx="1" presStyleCnt="2" custScaleX="127807" custLinFactNeighborX="0" custLinFactNeighborY="5892">
        <dgm:presLayoutVars>
          <dgm:chMax val="0"/>
          <dgm:bulletEnabled val="1"/>
        </dgm:presLayoutVars>
      </dgm:prSet>
      <dgm:spPr/>
    </dgm:pt>
    <dgm:pt modelId="{59790F0B-3EFF-48F5-B9F3-ECB9166C7F35}" type="pres">
      <dgm:prSet presAssocID="{F3689056-D00E-4585-97A2-B277100FAB7E}" presName="negativeSpace" presStyleCnt="0"/>
      <dgm:spPr/>
    </dgm:pt>
    <dgm:pt modelId="{CD9D31A6-B4BB-4474-9BCF-CEE6332F3DAF}" type="pres">
      <dgm:prSet presAssocID="{F3689056-D00E-4585-97A2-B277100FAB7E}" presName="childText" presStyleLbl="conFgAcc1" presStyleIdx="1" presStyleCnt="2">
        <dgm:presLayoutVars>
          <dgm:bulletEnabled val="1"/>
        </dgm:presLayoutVars>
      </dgm:prSet>
      <dgm:spPr>
        <a:ln>
          <a:prstDash val="sysDot"/>
        </a:ln>
      </dgm:spPr>
    </dgm:pt>
  </dgm:ptLst>
  <dgm:cxnLst>
    <dgm:cxn modelId="{CF3D513E-BA86-4BDA-B0BF-743E38118D66}" type="presOf" srcId="{47A64000-EAD7-4EC0-B048-DC19F552F062}" destId="{A01C2331-1453-4606-9130-8B271FF89174}" srcOrd="1" destOrd="0" presId="urn:microsoft.com/office/officeart/2005/8/layout/list1"/>
    <dgm:cxn modelId="{B681B260-9CCD-40CB-8F35-ED02E5B3006F}" srcId="{FFE9C1D3-87F0-4E87-85D2-47B2CFAD3552}" destId="{47A64000-EAD7-4EC0-B048-DC19F552F062}" srcOrd="0" destOrd="0" parTransId="{A6489DA5-764E-47AF-813B-BE36EF941EEB}" sibTransId="{D8BF87AB-00D3-4FDC-8AEF-910C81C85642}"/>
    <dgm:cxn modelId="{397807A1-D795-4BFE-BEF5-AC1222E9CB1A}" type="presOf" srcId="{F3689056-D00E-4585-97A2-B277100FAB7E}" destId="{B1E51507-A4D4-41DE-817B-B9142F1633B3}" srcOrd="0" destOrd="0" presId="urn:microsoft.com/office/officeart/2005/8/layout/list1"/>
    <dgm:cxn modelId="{38DC05B9-0E4B-4D87-9374-904B936BF21A}" type="presOf" srcId="{F3689056-D00E-4585-97A2-B277100FAB7E}" destId="{3417A489-4476-4944-9000-D29E752675A9}" srcOrd="1" destOrd="0" presId="urn:microsoft.com/office/officeart/2005/8/layout/list1"/>
    <dgm:cxn modelId="{1B4105E2-DB25-402D-9EDB-FE8A631A57B0}" type="presOf" srcId="{47A64000-EAD7-4EC0-B048-DC19F552F062}" destId="{D9D10B3B-E33E-432D-A066-6B55EFDBD304}" srcOrd="0" destOrd="0" presId="urn:microsoft.com/office/officeart/2005/8/layout/list1"/>
    <dgm:cxn modelId="{654823F1-2FC9-4A9A-A0D3-48EF1454287C}" srcId="{FFE9C1D3-87F0-4E87-85D2-47B2CFAD3552}" destId="{F3689056-D00E-4585-97A2-B277100FAB7E}" srcOrd="1" destOrd="0" parTransId="{82008CFF-BCF7-44F1-A77B-FC0263B77C53}" sibTransId="{0E631AED-9352-4AD4-8E86-4102434BE9B3}"/>
    <dgm:cxn modelId="{4E0986FE-F840-4531-8504-4050150FE200}" type="presOf" srcId="{FFE9C1D3-87F0-4E87-85D2-47B2CFAD3552}" destId="{74427F56-EBE1-4F91-93A5-22054E117911}" srcOrd="0" destOrd="0" presId="urn:microsoft.com/office/officeart/2005/8/layout/list1"/>
    <dgm:cxn modelId="{076D5A69-D8BE-4180-A4D1-81D84765CC9C}" type="presParOf" srcId="{74427F56-EBE1-4F91-93A5-22054E117911}" destId="{12BA88B5-D03D-43A0-8AE3-76F4224D3485}" srcOrd="0" destOrd="0" presId="urn:microsoft.com/office/officeart/2005/8/layout/list1"/>
    <dgm:cxn modelId="{7CC5A26F-764B-4D17-BC12-0F6F72AF31A7}" type="presParOf" srcId="{12BA88B5-D03D-43A0-8AE3-76F4224D3485}" destId="{D9D10B3B-E33E-432D-A066-6B55EFDBD304}" srcOrd="0" destOrd="0" presId="urn:microsoft.com/office/officeart/2005/8/layout/list1"/>
    <dgm:cxn modelId="{FFE8BFE9-75A3-4E57-A89E-3D9C70A85175}" type="presParOf" srcId="{12BA88B5-D03D-43A0-8AE3-76F4224D3485}" destId="{A01C2331-1453-4606-9130-8B271FF89174}" srcOrd="1" destOrd="0" presId="urn:microsoft.com/office/officeart/2005/8/layout/list1"/>
    <dgm:cxn modelId="{090F269D-4574-4830-ACC3-87469F9897E2}" type="presParOf" srcId="{74427F56-EBE1-4F91-93A5-22054E117911}" destId="{7BEBCF2A-08C1-4A3C-8B8E-217A6C07E2D1}" srcOrd="1" destOrd="0" presId="urn:microsoft.com/office/officeart/2005/8/layout/list1"/>
    <dgm:cxn modelId="{4A7D7A95-73D5-4649-AE92-ED4697F73B4E}" type="presParOf" srcId="{74427F56-EBE1-4F91-93A5-22054E117911}" destId="{6269311E-7417-4D68-B72B-1E38B0CCEA3F}" srcOrd="2" destOrd="0" presId="urn:microsoft.com/office/officeart/2005/8/layout/list1"/>
    <dgm:cxn modelId="{679B38AE-B8B3-415A-9827-1DE908F818BA}" type="presParOf" srcId="{74427F56-EBE1-4F91-93A5-22054E117911}" destId="{A5601B6D-E6F8-406C-BB93-E8C7F01E10DD}" srcOrd="3" destOrd="0" presId="urn:microsoft.com/office/officeart/2005/8/layout/list1"/>
    <dgm:cxn modelId="{24E7809C-5F0E-4FAD-8A82-2CB4275B792E}" type="presParOf" srcId="{74427F56-EBE1-4F91-93A5-22054E117911}" destId="{A85AB733-546B-47E7-8AA5-97702A636972}" srcOrd="4" destOrd="0" presId="urn:microsoft.com/office/officeart/2005/8/layout/list1"/>
    <dgm:cxn modelId="{F4C5EBA3-CF47-4C69-BC6E-24B77E65D9A6}" type="presParOf" srcId="{A85AB733-546B-47E7-8AA5-97702A636972}" destId="{B1E51507-A4D4-41DE-817B-B9142F1633B3}" srcOrd="0" destOrd="0" presId="urn:microsoft.com/office/officeart/2005/8/layout/list1"/>
    <dgm:cxn modelId="{6D3D002C-088B-4DF3-A38F-F04242607CB9}" type="presParOf" srcId="{A85AB733-546B-47E7-8AA5-97702A636972}" destId="{3417A489-4476-4944-9000-D29E752675A9}" srcOrd="1" destOrd="0" presId="urn:microsoft.com/office/officeart/2005/8/layout/list1"/>
    <dgm:cxn modelId="{3EFA4F14-ABC6-4FA4-BA4A-DDADBD3E2C84}" type="presParOf" srcId="{74427F56-EBE1-4F91-93A5-22054E117911}" destId="{59790F0B-3EFF-48F5-B9F3-ECB9166C7F35}" srcOrd="5" destOrd="0" presId="urn:microsoft.com/office/officeart/2005/8/layout/list1"/>
    <dgm:cxn modelId="{A3EE2DCA-3098-40C3-91F7-91837DB7D221}" type="presParOf" srcId="{74427F56-EBE1-4F91-93A5-22054E117911}" destId="{CD9D31A6-B4BB-4474-9BCF-CEE6332F3DA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2DD7DC-72C1-424A-AB24-47080FE1BC61}">
      <dsp:nvSpPr>
        <dsp:cNvPr id="0" name=""/>
        <dsp:cNvSpPr/>
      </dsp:nvSpPr>
      <dsp:spPr>
        <a:xfrm>
          <a:off x="3982101" y="2561078"/>
          <a:ext cx="1927927" cy="11776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63963" y="0"/>
              </a:lnTo>
              <a:lnTo>
                <a:pt x="963963" y="1177616"/>
              </a:lnTo>
              <a:lnTo>
                <a:pt x="1927927" y="1177616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800" kern="1200"/>
        </a:p>
      </dsp:txBody>
      <dsp:txXfrm>
        <a:off x="4889586" y="3093408"/>
        <a:ext cx="112956" cy="112956"/>
      </dsp:txXfrm>
    </dsp:sp>
    <dsp:sp modelId="{9BFD1487-0BC7-4FB2-920D-4641BC277BF2}">
      <dsp:nvSpPr>
        <dsp:cNvPr id="0" name=""/>
        <dsp:cNvSpPr/>
      </dsp:nvSpPr>
      <dsp:spPr>
        <a:xfrm>
          <a:off x="3982101" y="1411517"/>
          <a:ext cx="1927893" cy="1149560"/>
        </a:xfrm>
        <a:custGeom>
          <a:avLst/>
          <a:gdLst/>
          <a:ahLst/>
          <a:cxnLst/>
          <a:rect l="0" t="0" r="0" b="0"/>
          <a:pathLst>
            <a:path>
              <a:moveTo>
                <a:pt x="0" y="1149560"/>
              </a:moveTo>
              <a:lnTo>
                <a:pt x="963946" y="1149560"/>
              </a:lnTo>
              <a:lnTo>
                <a:pt x="963946" y="0"/>
              </a:lnTo>
              <a:lnTo>
                <a:pt x="1927893" y="0"/>
              </a:lnTo>
            </a:path>
          </a:pathLst>
        </a:custGeom>
        <a:noFill/>
        <a:ln w="12700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800" kern="1200"/>
        </a:p>
      </dsp:txBody>
      <dsp:txXfrm>
        <a:off x="4889933" y="1930183"/>
        <a:ext cx="112230" cy="112230"/>
      </dsp:txXfrm>
    </dsp:sp>
    <dsp:sp modelId="{F88593FE-371B-46B8-96D0-925CA1E15DF4}">
      <dsp:nvSpPr>
        <dsp:cNvPr id="0" name=""/>
        <dsp:cNvSpPr/>
      </dsp:nvSpPr>
      <dsp:spPr>
        <a:xfrm rot="16200000">
          <a:off x="1272481" y="570028"/>
          <a:ext cx="1437138" cy="3982101"/>
        </a:xfrm>
        <a:prstGeom prst="rect">
          <a:avLst/>
        </a:prstGeom>
        <a:solidFill>
          <a:schemeClr val="accent2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100" b="1" kern="1200" dirty="0">
              <a:solidFill>
                <a:srgbClr val="162F4E"/>
              </a:solidFill>
              <a:effectLst/>
              <a:latin typeface="Garamond" panose="02020404030301010803" pitchFamily="18" charset="0"/>
            </a:rPr>
            <a:t>Dochody ogółem </a:t>
          </a:r>
          <a:br>
            <a:rPr lang="pl-PL" sz="4100" b="1" kern="1200" dirty="0">
              <a:solidFill>
                <a:srgbClr val="162F4E"/>
              </a:solidFill>
              <a:effectLst/>
              <a:latin typeface="Garamond" panose="02020404030301010803" pitchFamily="18" charset="0"/>
            </a:rPr>
          </a:br>
          <a:r>
            <a:rPr lang="pl-PL" sz="4100" b="1" kern="1200" dirty="0">
              <a:solidFill>
                <a:srgbClr val="2A858A"/>
              </a:solidFill>
              <a:effectLst/>
              <a:latin typeface="Garamond" panose="02020404030301010803" pitchFamily="18" charset="0"/>
            </a:rPr>
            <a:t>147 849 590 zł</a:t>
          </a:r>
          <a:endParaRPr lang="pl-PL" sz="4100" b="1" kern="1200" dirty="0">
            <a:solidFill>
              <a:srgbClr val="002060"/>
            </a:solidFill>
            <a:latin typeface="Garamond" panose="02020404030301010803" pitchFamily="18" charset="0"/>
          </a:endParaRPr>
        </a:p>
      </dsp:txBody>
      <dsp:txXfrm>
        <a:off x="1272481" y="570028"/>
        <a:ext cx="1437138" cy="3982101"/>
      </dsp:txXfrm>
    </dsp:sp>
    <dsp:sp modelId="{4DD93B8E-6B83-4DD7-A46F-9A7622453151}">
      <dsp:nvSpPr>
        <dsp:cNvPr id="0" name=""/>
        <dsp:cNvSpPr/>
      </dsp:nvSpPr>
      <dsp:spPr>
        <a:xfrm>
          <a:off x="5909995" y="896744"/>
          <a:ext cx="3716090" cy="1029546"/>
        </a:xfrm>
        <a:prstGeom prst="rect">
          <a:avLst/>
        </a:prstGeom>
        <a:solidFill>
          <a:schemeClr val="accent2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b="1" kern="1200" dirty="0">
              <a:solidFill>
                <a:srgbClr val="162F4E"/>
              </a:solidFill>
              <a:effectLst/>
              <a:latin typeface="Garamond" panose="02020404030301010803" pitchFamily="18" charset="0"/>
            </a:rPr>
            <a:t>Dochody bieżące </a:t>
          </a:r>
          <a:br>
            <a:rPr lang="pl-PL" sz="3200" b="1" kern="1200" dirty="0">
              <a:solidFill>
                <a:srgbClr val="162F4E"/>
              </a:solidFill>
              <a:effectLst/>
              <a:latin typeface="Garamond" panose="02020404030301010803" pitchFamily="18" charset="0"/>
            </a:rPr>
          </a:br>
          <a:r>
            <a:rPr lang="pl-PL" sz="3200" b="1" kern="1200" dirty="0">
              <a:solidFill>
                <a:srgbClr val="2A858A"/>
              </a:solidFill>
              <a:effectLst/>
              <a:latin typeface="Garamond" panose="02020404030301010803" pitchFamily="18" charset="0"/>
            </a:rPr>
            <a:t>137 725 058 zł</a:t>
          </a:r>
        </a:p>
      </dsp:txBody>
      <dsp:txXfrm>
        <a:off x="5909995" y="896744"/>
        <a:ext cx="3716090" cy="1029546"/>
      </dsp:txXfrm>
    </dsp:sp>
    <dsp:sp modelId="{E973A0C8-2887-4AB8-B033-5A7355D8B932}">
      <dsp:nvSpPr>
        <dsp:cNvPr id="0" name=""/>
        <dsp:cNvSpPr/>
      </dsp:nvSpPr>
      <dsp:spPr>
        <a:xfrm>
          <a:off x="5910029" y="3223921"/>
          <a:ext cx="3700455" cy="1029546"/>
        </a:xfrm>
        <a:prstGeom prst="rect">
          <a:avLst/>
        </a:prstGeom>
        <a:solidFill>
          <a:schemeClr val="accent2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b="1" kern="1200" dirty="0">
              <a:solidFill>
                <a:srgbClr val="162F4E"/>
              </a:solidFill>
              <a:effectLst/>
              <a:latin typeface="Garamond" panose="02020404030301010803" pitchFamily="18" charset="0"/>
            </a:rPr>
            <a:t>Dochody majątkowe </a:t>
          </a:r>
          <a:r>
            <a:rPr lang="pl-PL" sz="3200" b="1" kern="1200" dirty="0">
              <a:solidFill>
                <a:srgbClr val="2A858A"/>
              </a:solidFill>
              <a:effectLst/>
              <a:latin typeface="Garamond" panose="02020404030301010803" pitchFamily="18" charset="0"/>
            </a:rPr>
            <a:t>10 124 532 zł</a:t>
          </a:r>
        </a:p>
      </dsp:txBody>
      <dsp:txXfrm>
        <a:off x="5910029" y="3223921"/>
        <a:ext cx="3700455" cy="10295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2DD7DC-72C1-424A-AB24-47080FE1BC61}">
      <dsp:nvSpPr>
        <dsp:cNvPr id="0" name=""/>
        <dsp:cNvSpPr/>
      </dsp:nvSpPr>
      <dsp:spPr>
        <a:xfrm>
          <a:off x="3982101" y="2561078"/>
          <a:ext cx="1927927" cy="11776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63963" y="0"/>
              </a:lnTo>
              <a:lnTo>
                <a:pt x="963963" y="1177616"/>
              </a:lnTo>
              <a:lnTo>
                <a:pt x="1927927" y="1177616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800" kern="1200"/>
        </a:p>
      </dsp:txBody>
      <dsp:txXfrm>
        <a:off x="4889586" y="3093408"/>
        <a:ext cx="112956" cy="112956"/>
      </dsp:txXfrm>
    </dsp:sp>
    <dsp:sp modelId="{9BFD1487-0BC7-4FB2-920D-4641BC277BF2}">
      <dsp:nvSpPr>
        <dsp:cNvPr id="0" name=""/>
        <dsp:cNvSpPr/>
      </dsp:nvSpPr>
      <dsp:spPr>
        <a:xfrm>
          <a:off x="3982101" y="1411517"/>
          <a:ext cx="1927893" cy="1149560"/>
        </a:xfrm>
        <a:custGeom>
          <a:avLst/>
          <a:gdLst/>
          <a:ahLst/>
          <a:cxnLst/>
          <a:rect l="0" t="0" r="0" b="0"/>
          <a:pathLst>
            <a:path>
              <a:moveTo>
                <a:pt x="0" y="1149560"/>
              </a:moveTo>
              <a:lnTo>
                <a:pt x="963946" y="1149560"/>
              </a:lnTo>
              <a:lnTo>
                <a:pt x="963946" y="0"/>
              </a:lnTo>
              <a:lnTo>
                <a:pt x="1927893" y="0"/>
              </a:lnTo>
            </a:path>
          </a:pathLst>
        </a:custGeom>
        <a:noFill/>
        <a:ln w="12700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800" kern="1200"/>
        </a:p>
      </dsp:txBody>
      <dsp:txXfrm>
        <a:off x="4889933" y="1930183"/>
        <a:ext cx="112230" cy="112230"/>
      </dsp:txXfrm>
    </dsp:sp>
    <dsp:sp modelId="{F88593FE-371B-46B8-96D0-925CA1E15DF4}">
      <dsp:nvSpPr>
        <dsp:cNvPr id="0" name=""/>
        <dsp:cNvSpPr/>
      </dsp:nvSpPr>
      <dsp:spPr>
        <a:xfrm rot="16200000">
          <a:off x="1272481" y="570028"/>
          <a:ext cx="1437138" cy="3982101"/>
        </a:xfrm>
        <a:prstGeom prst="rect">
          <a:avLst/>
        </a:prstGeom>
        <a:solidFill>
          <a:schemeClr val="accent2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" wrap="square" lIns="27305" tIns="27305" rIns="27305" bIns="2730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300" b="1" kern="1200" dirty="0">
              <a:solidFill>
                <a:srgbClr val="162F4E"/>
              </a:solidFill>
              <a:effectLst/>
              <a:latin typeface="Garamond" panose="02020404030301010803" pitchFamily="18" charset="0"/>
            </a:rPr>
            <a:t>Wydatki ogółem </a:t>
          </a:r>
          <a:br>
            <a:rPr lang="pl-PL" sz="4300" b="1" kern="1200" dirty="0">
              <a:solidFill>
                <a:srgbClr val="162F4E"/>
              </a:solidFill>
              <a:effectLst/>
              <a:latin typeface="Garamond" panose="02020404030301010803" pitchFamily="18" charset="0"/>
            </a:rPr>
          </a:br>
          <a:r>
            <a:rPr lang="pl-PL" sz="4300" b="1" kern="1200" dirty="0">
              <a:solidFill>
                <a:srgbClr val="2A858A"/>
              </a:solidFill>
              <a:effectLst/>
              <a:latin typeface="Garamond" panose="02020404030301010803" pitchFamily="18" charset="0"/>
            </a:rPr>
            <a:t>162 249 590 zł</a:t>
          </a:r>
          <a:endParaRPr lang="pl-PL" sz="4300" b="1" kern="1200" dirty="0">
            <a:solidFill>
              <a:srgbClr val="002060"/>
            </a:solidFill>
            <a:latin typeface="Garamond" panose="02020404030301010803" pitchFamily="18" charset="0"/>
          </a:endParaRPr>
        </a:p>
      </dsp:txBody>
      <dsp:txXfrm>
        <a:off x="1272481" y="570028"/>
        <a:ext cx="1437138" cy="3982101"/>
      </dsp:txXfrm>
    </dsp:sp>
    <dsp:sp modelId="{4DD93B8E-6B83-4DD7-A46F-9A7622453151}">
      <dsp:nvSpPr>
        <dsp:cNvPr id="0" name=""/>
        <dsp:cNvSpPr/>
      </dsp:nvSpPr>
      <dsp:spPr>
        <a:xfrm>
          <a:off x="5909995" y="896744"/>
          <a:ext cx="3716090" cy="1029546"/>
        </a:xfrm>
        <a:prstGeom prst="rect">
          <a:avLst/>
        </a:prstGeom>
        <a:solidFill>
          <a:schemeClr val="accent2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300" b="1" kern="1200" dirty="0">
              <a:solidFill>
                <a:srgbClr val="162F4E"/>
              </a:solidFill>
              <a:effectLst/>
              <a:latin typeface="Garamond" panose="02020404030301010803" pitchFamily="18" charset="0"/>
            </a:rPr>
            <a:t>Wydatki bieżące </a:t>
          </a:r>
          <a:br>
            <a:rPr lang="pl-PL" sz="3300" b="1" kern="1200" dirty="0">
              <a:solidFill>
                <a:srgbClr val="162F4E"/>
              </a:solidFill>
              <a:effectLst/>
              <a:latin typeface="Garamond" panose="02020404030301010803" pitchFamily="18" charset="0"/>
            </a:rPr>
          </a:br>
          <a:r>
            <a:rPr lang="pl-PL" sz="3300" b="1" kern="1200" dirty="0">
              <a:solidFill>
                <a:srgbClr val="2A858A"/>
              </a:solidFill>
              <a:effectLst/>
              <a:latin typeface="Garamond" panose="02020404030301010803" pitchFamily="18" charset="0"/>
            </a:rPr>
            <a:t>127 948 220 zł</a:t>
          </a:r>
        </a:p>
      </dsp:txBody>
      <dsp:txXfrm>
        <a:off x="5909995" y="896744"/>
        <a:ext cx="3716090" cy="1029546"/>
      </dsp:txXfrm>
    </dsp:sp>
    <dsp:sp modelId="{E973A0C8-2887-4AB8-B033-5A7355D8B932}">
      <dsp:nvSpPr>
        <dsp:cNvPr id="0" name=""/>
        <dsp:cNvSpPr/>
      </dsp:nvSpPr>
      <dsp:spPr>
        <a:xfrm>
          <a:off x="5910029" y="3223921"/>
          <a:ext cx="3700455" cy="1029546"/>
        </a:xfrm>
        <a:prstGeom prst="rect">
          <a:avLst/>
        </a:prstGeom>
        <a:solidFill>
          <a:schemeClr val="accent2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300" b="1" kern="1200" dirty="0">
              <a:solidFill>
                <a:srgbClr val="162F4E"/>
              </a:solidFill>
              <a:effectLst/>
              <a:latin typeface="Garamond" panose="02020404030301010803" pitchFamily="18" charset="0"/>
            </a:rPr>
            <a:t>Wydatki majątkowe </a:t>
          </a:r>
          <a:r>
            <a:rPr lang="pl-PL" sz="3300" b="1" kern="1200" dirty="0">
              <a:solidFill>
                <a:srgbClr val="2A858A"/>
              </a:solidFill>
              <a:effectLst/>
              <a:latin typeface="Garamond" panose="02020404030301010803" pitchFamily="18" charset="0"/>
            </a:rPr>
            <a:t>34 301 370 zł</a:t>
          </a:r>
        </a:p>
      </dsp:txBody>
      <dsp:txXfrm>
        <a:off x="5910029" y="3223921"/>
        <a:ext cx="3700455" cy="10295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69311E-7417-4D68-B72B-1E38B0CCEA3F}">
      <dsp:nvSpPr>
        <dsp:cNvPr id="0" name=""/>
        <dsp:cNvSpPr/>
      </dsp:nvSpPr>
      <dsp:spPr>
        <a:xfrm>
          <a:off x="0" y="580550"/>
          <a:ext cx="6031432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rgbClr r="0" g="0" b="0"/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1C2331-1453-4606-9130-8B271FF89174}">
      <dsp:nvSpPr>
        <dsp:cNvPr id="0" name=""/>
        <dsp:cNvSpPr/>
      </dsp:nvSpPr>
      <dsp:spPr>
        <a:xfrm>
          <a:off x="301571" y="12411"/>
          <a:ext cx="5425864" cy="1062720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582" tIns="0" rIns="15958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chemeClr val="bg1"/>
              </a:solidFill>
              <a:latin typeface="Garamond" panose="02020404030301010803" pitchFamily="18" charset="0"/>
              <a:ea typeface="Batang" panose="02030600000101010101" pitchFamily="18" charset="-127"/>
            </a:rPr>
            <a:t>Wydatki bieżące  – 67 374 553 zł </a:t>
          </a:r>
          <a:endParaRPr lang="pl-PL" sz="2000" b="1" i="1" kern="1200" dirty="0">
            <a:solidFill>
              <a:schemeClr val="bg1"/>
            </a:solidFill>
            <a:latin typeface="Garamond" panose="02020404030301010803" pitchFamily="18" charset="0"/>
            <a:ea typeface="Batang" panose="02030600000101010101" pitchFamily="18" charset="-127"/>
          </a:endParaRPr>
        </a:p>
      </dsp:txBody>
      <dsp:txXfrm>
        <a:off x="353449" y="64289"/>
        <a:ext cx="5322108" cy="958964"/>
      </dsp:txXfrm>
    </dsp:sp>
    <dsp:sp modelId="{CD9D31A6-B4BB-4474-9BCF-CEE6332F3DAF}">
      <dsp:nvSpPr>
        <dsp:cNvPr id="0" name=""/>
        <dsp:cNvSpPr/>
      </dsp:nvSpPr>
      <dsp:spPr>
        <a:xfrm>
          <a:off x="0" y="2176732"/>
          <a:ext cx="6031432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rgbClr r="0" g="0" b="0"/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17A489-4476-4944-9000-D29E752675A9}">
      <dsp:nvSpPr>
        <dsp:cNvPr id="0" name=""/>
        <dsp:cNvSpPr/>
      </dsp:nvSpPr>
      <dsp:spPr>
        <a:xfrm>
          <a:off x="301571" y="1707987"/>
          <a:ext cx="5396014" cy="1062720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582" tIns="0" rIns="15958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chemeClr val="bg1"/>
              </a:solidFill>
              <a:latin typeface="Garamond" panose="02020404030301010803" pitchFamily="18" charset="0"/>
              <a:ea typeface="Batang" panose="02030600000101010101" pitchFamily="18" charset="-127"/>
            </a:rPr>
            <a:t>Wydatki majątkowe – 5 474 885 zł </a:t>
          </a:r>
          <a:endParaRPr lang="pl-PL" sz="2000" b="1" i="1" kern="1200" dirty="0">
            <a:solidFill>
              <a:schemeClr val="bg1"/>
            </a:solidFill>
            <a:latin typeface="Garamond" panose="02020404030301010803" pitchFamily="18" charset="0"/>
            <a:ea typeface="Batang" panose="02030600000101010101" pitchFamily="18" charset="-127"/>
          </a:endParaRPr>
        </a:p>
      </dsp:txBody>
      <dsp:txXfrm>
        <a:off x="353449" y="1759865"/>
        <a:ext cx="5292258" cy="9589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69311E-7417-4D68-B72B-1E38B0CCEA3F}">
      <dsp:nvSpPr>
        <dsp:cNvPr id="0" name=""/>
        <dsp:cNvSpPr/>
      </dsp:nvSpPr>
      <dsp:spPr>
        <a:xfrm>
          <a:off x="0" y="580550"/>
          <a:ext cx="6031432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rgbClr r="0" g="0" b="0"/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1C2331-1453-4606-9130-8B271FF89174}">
      <dsp:nvSpPr>
        <dsp:cNvPr id="0" name=""/>
        <dsp:cNvSpPr/>
      </dsp:nvSpPr>
      <dsp:spPr>
        <a:xfrm>
          <a:off x="301571" y="12411"/>
          <a:ext cx="5425864" cy="1062720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582" tIns="0" rIns="15958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chemeClr val="bg1"/>
              </a:solidFill>
              <a:latin typeface="Garamond" panose="02020404030301010803" pitchFamily="18" charset="0"/>
              <a:ea typeface="Batang" panose="02030600000101010101" pitchFamily="18" charset="-127"/>
            </a:rPr>
            <a:t>Wydatki bieżące  – 19 630 933 zł </a:t>
          </a:r>
          <a:endParaRPr lang="pl-PL" sz="2000" b="1" i="1" kern="1200" dirty="0">
            <a:solidFill>
              <a:schemeClr val="bg1"/>
            </a:solidFill>
            <a:latin typeface="Garamond" panose="02020404030301010803" pitchFamily="18" charset="0"/>
            <a:ea typeface="Batang" panose="02030600000101010101" pitchFamily="18" charset="-127"/>
          </a:endParaRPr>
        </a:p>
      </dsp:txBody>
      <dsp:txXfrm>
        <a:off x="353449" y="64289"/>
        <a:ext cx="5322108" cy="958964"/>
      </dsp:txXfrm>
    </dsp:sp>
    <dsp:sp modelId="{CD9D31A6-B4BB-4474-9BCF-CEE6332F3DAF}">
      <dsp:nvSpPr>
        <dsp:cNvPr id="0" name=""/>
        <dsp:cNvSpPr/>
      </dsp:nvSpPr>
      <dsp:spPr>
        <a:xfrm>
          <a:off x="0" y="2176732"/>
          <a:ext cx="6031432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rgbClr r="0" g="0" b="0"/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17A489-4476-4944-9000-D29E752675A9}">
      <dsp:nvSpPr>
        <dsp:cNvPr id="0" name=""/>
        <dsp:cNvSpPr/>
      </dsp:nvSpPr>
      <dsp:spPr>
        <a:xfrm>
          <a:off x="301571" y="1707987"/>
          <a:ext cx="5396014" cy="1062720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582" tIns="0" rIns="15958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chemeClr val="bg1"/>
              </a:solidFill>
              <a:latin typeface="Garamond" panose="02020404030301010803" pitchFamily="18" charset="0"/>
              <a:ea typeface="Batang" panose="02030600000101010101" pitchFamily="18" charset="-127"/>
            </a:rPr>
            <a:t>Wydatki majątkowe – 534 076 zł </a:t>
          </a:r>
          <a:endParaRPr lang="pl-PL" sz="2000" b="1" i="1" kern="1200" dirty="0">
            <a:solidFill>
              <a:schemeClr val="bg1"/>
            </a:solidFill>
            <a:latin typeface="Garamond" panose="02020404030301010803" pitchFamily="18" charset="0"/>
            <a:ea typeface="Batang" panose="02030600000101010101" pitchFamily="18" charset="-127"/>
          </a:endParaRPr>
        </a:p>
      </dsp:txBody>
      <dsp:txXfrm>
        <a:off x="353449" y="1759865"/>
        <a:ext cx="5292258" cy="9589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69311E-7417-4D68-B72B-1E38B0CCEA3F}">
      <dsp:nvSpPr>
        <dsp:cNvPr id="0" name=""/>
        <dsp:cNvSpPr/>
      </dsp:nvSpPr>
      <dsp:spPr>
        <a:xfrm>
          <a:off x="0" y="580550"/>
          <a:ext cx="6031432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rgbClr r="0" g="0" b="0"/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1C2331-1453-4606-9130-8B271FF89174}">
      <dsp:nvSpPr>
        <dsp:cNvPr id="0" name=""/>
        <dsp:cNvSpPr/>
      </dsp:nvSpPr>
      <dsp:spPr>
        <a:xfrm>
          <a:off x="301571" y="12411"/>
          <a:ext cx="5425864" cy="1062720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582" tIns="0" rIns="15958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chemeClr val="bg1"/>
              </a:solidFill>
              <a:latin typeface="Garamond" panose="02020404030301010803" pitchFamily="18" charset="0"/>
              <a:ea typeface="Batang" panose="02030600000101010101" pitchFamily="18" charset="-127"/>
            </a:rPr>
            <a:t>Wydatki bieżące  – 6 145 527 zł </a:t>
          </a:r>
          <a:endParaRPr lang="pl-PL" sz="2000" b="1" i="1" kern="1200" dirty="0">
            <a:solidFill>
              <a:schemeClr val="bg1"/>
            </a:solidFill>
            <a:latin typeface="Garamond" panose="02020404030301010803" pitchFamily="18" charset="0"/>
            <a:ea typeface="Batang" panose="02030600000101010101" pitchFamily="18" charset="-127"/>
          </a:endParaRPr>
        </a:p>
      </dsp:txBody>
      <dsp:txXfrm>
        <a:off x="353449" y="64289"/>
        <a:ext cx="5322108" cy="958964"/>
      </dsp:txXfrm>
    </dsp:sp>
    <dsp:sp modelId="{CD9D31A6-B4BB-4474-9BCF-CEE6332F3DAF}">
      <dsp:nvSpPr>
        <dsp:cNvPr id="0" name=""/>
        <dsp:cNvSpPr/>
      </dsp:nvSpPr>
      <dsp:spPr>
        <a:xfrm>
          <a:off x="0" y="2176732"/>
          <a:ext cx="6031432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rgbClr r="0" g="0" b="0"/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17A489-4476-4944-9000-D29E752675A9}">
      <dsp:nvSpPr>
        <dsp:cNvPr id="0" name=""/>
        <dsp:cNvSpPr/>
      </dsp:nvSpPr>
      <dsp:spPr>
        <a:xfrm>
          <a:off x="301571" y="1707987"/>
          <a:ext cx="5396014" cy="1062720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582" tIns="0" rIns="15958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chemeClr val="bg1"/>
              </a:solidFill>
              <a:latin typeface="Garamond" panose="02020404030301010803" pitchFamily="18" charset="0"/>
              <a:ea typeface="Batang" panose="02030600000101010101" pitchFamily="18" charset="-127"/>
            </a:rPr>
            <a:t>Wydatki majątkowe – 9 181 460 zł </a:t>
          </a:r>
          <a:endParaRPr lang="pl-PL" sz="2000" b="1" i="1" kern="1200" dirty="0">
            <a:solidFill>
              <a:schemeClr val="bg1"/>
            </a:solidFill>
            <a:latin typeface="Garamond" panose="02020404030301010803" pitchFamily="18" charset="0"/>
            <a:ea typeface="Batang" panose="02030600000101010101" pitchFamily="18" charset="-127"/>
          </a:endParaRPr>
        </a:p>
      </dsp:txBody>
      <dsp:txXfrm>
        <a:off x="353449" y="1759865"/>
        <a:ext cx="5292258" cy="9589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69311E-7417-4D68-B72B-1E38B0CCEA3F}">
      <dsp:nvSpPr>
        <dsp:cNvPr id="0" name=""/>
        <dsp:cNvSpPr/>
      </dsp:nvSpPr>
      <dsp:spPr>
        <a:xfrm>
          <a:off x="0" y="580550"/>
          <a:ext cx="6031432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rgbClr r="0" g="0" b="0"/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1C2331-1453-4606-9130-8B271FF89174}">
      <dsp:nvSpPr>
        <dsp:cNvPr id="0" name=""/>
        <dsp:cNvSpPr/>
      </dsp:nvSpPr>
      <dsp:spPr>
        <a:xfrm>
          <a:off x="301571" y="12411"/>
          <a:ext cx="5425864" cy="1062720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582" tIns="0" rIns="15958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chemeClr val="bg1"/>
              </a:solidFill>
              <a:latin typeface="Garamond" panose="02020404030301010803" pitchFamily="18" charset="0"/>
              <a:ea typeface="Batang" panose="02030600000101010101" pitchFamily="18" charset="-127"/>
            </a:rPr>
            <a:t>Wydatki bieżące  – 8 279 000 zł </a:t>
          </a:r>
          <a:endParaRPr lang="pl-PL" sz="2000" b="1" i="1" kern="1200" dirty="0">
            <a:solidFill>
              <a:schemeClr val="bg1"/>
            </a:solidFill>
            <a:latin typeface="Garamond" panose="02020404030301010803" pitchFamily="18" charset="0"/>
            <a:ea typeface="Batang" panose="02030600000101010101" pitchFamily="18" charset="-127"/>
          </a:endParaRPr>
        </a:p>
      </dsp:txBody>
      <dsp:txXfrm>
        <a:off x="353449" y="64289"/>
        <a:ext cx="5322108" cy="958964"/>
      </dsp:txXfrm>
    </dsp:sp>
    <dsp:sp modelId="{CD9D31A6-B4BB-4474-9BCF-CEE6332F3DAF}">
      <dsp:nvSpPr>
        <dsp:cNvPr id="0" name=""/>
        <dsp:cNvSpPr/>
      </dsp:nvSpPr>
      <dsp:spPr>
        <a:xfrm>
          <a:off x="0" y="2176732"/>
          <a:ext cx="6031432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rgbClr r="0" g="0" b="0"/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17A489-4476-4944-9000-D29E752675A9}">
      <dsp:nvSpPr>
        <dsp:cNvPr id="0" name=""/>
        <dsp:cNvSpPr/>
      </dsp:nvSpPr>
      <dsp:spPr>
        <a:xfrm>
          <a:off x="301571" y="1707987"/>
          <a:ext cx="5396014" cy="1062720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582" tIns="0" rIns="15958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chemeClr val="bg1"/>
              </a:solidFill>
              <a:latin typeface="Garamond" panose="02020404030301010803" pitchFamily="18" charset="0"/>
              <a:ea typeface="Batang" panose="02030600000101010101" pitchFamily="18" charset="-127"/>
            </a:rPr>
            <a:t>Wydatki majątkowe – 856 030 zł </a:t>
          </a:r>
          <a:endParaRPr lang="pl-PL" sz="2000" b="1" i="1" kern="1200" dirty="0">
            <a:solidFill>
              <a:schemeClr val="bg1"/>
            </a:solidFill>
            <a:latin typeface="Garamond" panose="02020404030301010803" pitchFamily="18" charset="0"/>
            <a:ea typeface="Batang" panose="02030600000101010101" pitchFamily="18" charset="-127"/>
          </a:endParaRPr>
        </a:p>
      </dsp:txBody>
      <dsp:txXfrm>
        <a:off x="353449" y="1759865"/>
        <a:ext cx="5292258" cy="9589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69311E-7417-4D68-B72B-1E38B0CCEA3F}">
      <dsp:nvSpPr>
        <dsp:cNvPr id="0" name=""/>
        <dsp:cNvSpPr/>
      </dsp:nvSpPr>
      <dsp:spPr>
        <a:xfrm>
          <a:off x="0" y="580550"/>
          <a:ext cx="6031432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rgbClr r="0" g="0" b="0"/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1C2331-1453-4606-9130-8B271FF89174}">
      <dsp:nvSpPr>
        <dsp:cNvPr id="0" name=""/>
        <dsp:cNvSpPr/>
      </dsp:nvSpPr>
      <dsp:spPr>
        <a:xfrm>
          <a:off x="301571" y="12411"/>
          <a:ext cx="5425864" cy="1062720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582" tIns="0" rIns="15958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chemeClr val="bg1"/>
              </a:solidFill>
              <a:latin typeface="Garamond" panose="02020404030301010803" pitchFamily="18" charset="0"/>
              <a:ea typeface="Batang" panose="02030600000101010101" pitchFamily="18" charset="-127"/>
            </a:rPr>
            <a:t>Wydatki bieżące  – 2 105 600 zł </a:t>
          </a:r>
          <a:endParaRPr lang="pl-PL" sz="2000" b="1" i="1" kern="1200" dirty="0">
            <a:solidFill>
              <a:schemeClr val="bg1"/>
            </a:solidFill>
            <a:latin typeface="Garamond" panose="02020404030301010803" pitchFamily="18" charset="0"/>
            <a:ea typeface="Batang" panose="02030600000101010101" pitchFamily="18" charset="-127"/>
          </a:endParaRPr>
        </a:p>
      </dsp:txBody>
      <dsp:txXfrm>
        <a:off x="353449" y="64289"/>
        <a:ext cx="5322108" cy="958964"/>
      </dsp:txXfrm>
    </dsp:sp>
    <dsp:sp modelId="{CD9D31A6-B4BB-4474-9BCF-CEE6332F3DAF}">
      <dsp:nvSpPr>
        <dsp:cNvPr id="0" name=""/>
        <dsp:cNvSpPr/>
      </dsp:nvSpPr>
      <dsp:spPr>
        <a:xfrm>
          <a:off x="0" y="2176732"/>
          <a:ext cx="6031432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rgbClr r="0" g="0" b="0"/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17A489-4476-4944-9000-D29E752675A9}">
      <dsp:nvSpPr>
        <dsp:cNvPr id="0" name=""/>
        <dsp:cNvSpPr/>
      </dsp:nvSpPr>
      <dsp:spPr>
        <a:xfrm>
          <a:off x="301571" y="1707987"/>
          <a:ext cx="5396014" cy="1062720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582" tIns="0" rIns="15958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chemeClr val="bg1"/>
              </a:solidFill>
              <a:latin typeface="Garamond" panose="02020404030301010803" pitchFamily="18" charset="0"/>
              <a:ea typeface="Batang" panose="02030600000101010101" pitchFamily="18" charset="-127"/>
            </a:rPr>
            <a:t>Wydatki majątkowe – 3 360 000 zł </a:t>
          </a:r>
          <a:endParaRPr lang="pl-PL" sz="2000" b="1" i="1" kern="1200" dirty="0">
            <a:solidFill>
              <a:schemeClr val="bg1"/>
            </a:solidFill>
            <a:latin typeface="Garamond" panose="02020404030301010803" pitchFamily="18" charset="0"/>
            <a:ea typeface="Batang" panose="02030600000101010101" pitchFamily="18" charset="-127"/>
          </a:endParaRPr>
        </a:p>
      </dsp:txBody>
      <dsp:txXfrm>
        <a:off x="353449" y="1759865"/>
        <a:ext cx="5292258" cy="95896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69311E-7417-4D68-B72B-1E38B0CCEA3F}">
      <dsp:nvSpPr>
        <dsp:cNvPr id="0" name=""/>
        <dsp:cNvSpPr/>
      </dsp:nvSpPr>
      <dsp:spPr>
        <a:xfrm>
          <a:off x="0" y="580550"/>
          <a:ext cx="6031432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rgbClr r="0" g="0" b="0"/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1C2331-1453-4606-9130-8B271FF89174}">
      <dsp:nvSpPr>
        <dsp:cNvPr id="0" name=""/>
        <dsp:cNvSpPr/>
      </dsp:nvSpPr>
      <dsp:spPr>
        <a:xfrm>
          <a:off x="301571" y="12411"/>
          <a:ext cx="5425864" cy="1062720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582" tIns="0" rIns="15958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chemeClr val="bg1"/>
              </a:solidFill>
              <a:latin typeface="Garamond" panose="02020404030301010803" pitchFamily="18" charset="0"/>
              <a:ea typeface="Batang" panose="02030600000101010101" pitchFamily="18" charset="-127"/>
            </a:rPr>
            <a:t>Wydatki bieżące  – 24 412 607 zł </a:t>
          </a:r>
          <a:endParaRPr lang="pl-PL" sz="2000" b="1" i="1" kern="1200" dirty="0">
            <a:solidFill>
              <a:schemeClr val="bg1"/>
            </a:solidFill>
            <a:latin typeface="Garamond" panose="02020404030301010803" pitchFamily="18" charset="0"/>
            <a:ea typeface="Batang" panose="02030600000101010101" pitchFamily="18" charset="-127"/>
          </a:endParaRPr>
        </a:p>
      </dsp:txBody>
      <dsp:txXfrm>
        <a:off x="353449" y="64289"/>
        <a:ext cx="5322108" cy="958964"/>
      </dsp:txXfrm>
    </dsp:sp>
    <dsp:sp modelId="{CD9D31A6-B4BB-4474-9BCF-CEE6332F3DAF}">
      <dsp:nvSpPr>
        <dsp:cNvPr id="0" name=""/>
        <dsp:cNvSpPr/>
      </dsp:nvSpPr>
      <dsp:spPr>
        <a:xfrm>
          <a:off x="0" y="2176732"/>
          <a:ext cx="6031432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rgbClr r="0" g="0" b="0"/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17A489-4476-4944-9000-D29E752675A9}">
      <dsp:nvSpPr>
        <dsp:cNvPr id="0" name=""/>
        <dsp:cNvSpPr/>
      </dsp:nvSpPr>
      <dsp:spPr>
        <a:xfrm>
          <a:off x="301571" y="1707987"/>
          <a:ext cx="5396014" cy="1062720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582" tIns="0" rIns="15958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chemeClr val="bg1"/>
              </a:solidFill>
              <a:latin typeface="Garamond" panose="02020404030301010803" pitchFamily="18" charset="0"/>
              <a:ea typeface="Batang" panose="02030600000101010101" pitchFamily="18" charset="-127"/>
            </a:rPr>
            <a:t>Wydatki majątkowe – 14 894 919 zł </a:t>
          </a:r>
          <a:endParaRPr lang="pl-PL" sz="2000" b="1" i="1" kern="1200" dirty="0">
            <a:solidFill>
              <a:schemeClr val="bg1"/>
            </a:solidFill>
            <a:latin typeface="Garamond" panose="02020404030301010803" pitchFamily="18" charset="0"/>
            <a:ea typeface="Batang" panose="02030600000101010101" pitchFamily="18" charset="-127"/>
          </a:endParaRPr>
        </a:p>
      </dsp:txBody>
      <dsp:txXfrm>
        <a:off x="353449" y="1759865"/>
        <a:ext cx="5292258" cy="9589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91099-7EBE-4D12-B880-CCA6B38B92A6}" type="datetimeFigureOut">
              <a:rPr lang="pl-PL" smtClean="0"/>
              <a:t>18.01.2019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36C10-A9D4-4995-9BAF-95FBD77A724B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0921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F4299-1721-48C6-878D-74296BE00D21}" type="datetimeFigureOut">
              <a:rPr lang="pl-PL" smtClean="0"/>
              <a:t>18.01.2019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3502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EF9EC-8318-4FF6-847E-A85BBD2B7E4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83195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2579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0562-E361-4901-81A9-DC99371C70DE}" type="datetime1">
              <a:rPr lang="pl-PL" smtClean="0"/>
              <a:t>18.01.2019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5513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E088F-5C71-4C3B-A46F-E5E332BBC3D1}" type="datetime1">
              <a:rPr lang="pl-PL" smtClean="0"/>
              <a:t>18.01.2019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2383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9E80-105D-4CD8-AF07-4CEB9B9063CC}" type="datetime1">
              <a:rPr lang="pl-PL" smtClean="0"/>
              <a:t>18.01.2019</a:t>
            </a:fld>
            <a:endParaRPr lang="pl-P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3349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F2C64-0D63-44AF-997A-1B1FE1A96E19}" type="datetime1">
              <a:rPr lang="pl-PL" smtClean="0"/>
              <a:t>18.01.2019</a:t>
            </a:fld>
            <a:endParaRPr lang="pl-P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201430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A110-C81D-4C5F-84B3-B5F5E7416EB9}" type="datetime1">
              <a:rPr lang="pl-PL" smtClean="0"/>
              <a:t>18.01.2019</a:t>
            </a:fld>
            <a:endParaRPr lang="pl-PL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8587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86EA-95E3-4DA0-97E2-7D1BBAC51A0F}" type="datetime1">
              <a:rPr lang="pl-PL" smtClean="0"/>
              <a:t>18.01.2019</a:t>
            </a:fld>
            <a:endParaRPr lang="pl-P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73682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47976-C764-44D0-930D-1AC5846C8450}" type="datetime1">
              <a:rPr lang="pl-PL" smtClean="0"/>
              <a:t>18.01.2019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2387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5702-ECF8-4274-B6BF-9D5EEBC26FE5}" type="datetime1">
              <a:rPr lang="pl-PL" smtClean="0"/>
              <a:t>18.01.2019</a:t>
            </a:fld>
            <a:endParaRPr lang="pl-P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8324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6C6A-A83C-4E27-990F-89F11F779CE0}" type="datetime1">
              <a:rPr lang="pl-PL" smtClean="0"/>
              <a:t>18.01.2019</a:t>
            </a:fld>
            <a:endParaRPr lang="pl-PL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232618F-CFD3-4737-981F-4F9B05EB3860}"/>
              </a:ext>
            </a:extLst>
          </p:cNvPr>
          <p:cNvSpPr/>
          <p:nvPr userDrawn="1"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8231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61BEF0D-F0BB-DE4B-95CE-6DB70DBA9567}" type="datetimeFigureOut">
              <a:rPr lang="en-US" smtClean="0"/>
              <a:pPr/>
              <a:t>1/18/2019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83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D14E86EA-95E3-4DA0-97E2-7D1BBAC51A0F}" type="datetime1">
              <a:rPr lang="pl-PL" smtClean="0"/>
              <a:t>18.01.2019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E31375A4-56A4-47D6-9801-1991572033F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52550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5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6.jp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7.jp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3C17336D-5AF5-4EB8-9331-4DAD22086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52" y="177799"/>
            <a:ext cx="2095500" cy="2438400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62FC6755-DF14-40CE-804F-1BFF2BB982B3}"/>
              </a:ext>
            </a:extLst>
          </p:cNvPr>
          <p:cNvSpPr/>
          <p:nvPr/>
        </p:nvSpPr>
        <p:spPr>
          <a:xfrm>
            <a:off x="2378" y="1720840"/>
            <a:ext cx="1184337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72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Batang" panose="02030600000101010101" pitchFamily="18" charset="-127"/>
              </a:rPr>
              <a:t>BUDŻET </a:t>
            </a:r>
            <a:br>
              <a:rPr lang="pl-PL" sz="72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Batang" panose="02030600000101010101" pitchFamily="18" charset="-127"/>
              </a:rPr>
            </a:br>
            <a:r>
              <a:rPr lang="pl-PL" sz="72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Batang" panose="02030600000101010101" pitchFamily="18" charset="-127"/>
              </a:rPr>
              <a:t>POWIATU MIELECKIEGO </a:t>
            </a:r>
            <a:br>
              <a:rPr lang="pl-PL" sz="72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Batang" panose="02030600000101010101" pitchFamily="18" charset="-127"/>
              </a:rPr>
            </a:br>
            <a:r>
              <a:rPr lang="pl-PL" sz="72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Batang" panose="02030600000101010101" pitchFamily="18" charset="-127"/>
              </a:rPr>
              <a:t>NA ROK 2019</a:t>
            </a:r>
            <a:endParaRPr lang="pl-PL" sz="72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187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tytuł 2"/>
          <p:cNvSpPr>
            <a:spLocks noGrp="1"/>
          </p:cNvSpPr>
          <p:nvPr>
            <p:ph type="subTitle" idx="1"/>
          </p:nvPr>
        </p:nvSpPr>
        <p:spPr>
          <a:xfrm>
            <a:off x="1364759" y="1131272"/>
            <a:ext cx="4731241" cy="882032"/>
          </a:xfrm>
        </p:spPr>
        <p:txBody>
          <a:bodyPr>
            <a:noAutofit/>
          </a:bodyPr>
          <a:lstStyle/>
          <a:p>
            <a:r>
              <a:rPr lang="pl-PL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Garamond" panose="02020404030301010803" pitchFamily="18" charset="0"/>
                <a:ea typeface="Batang" panose="02030600000101010101" pitchFamily="18" charset="-127"/>
              </a:rPr>
              <a:t>EDUKACJA</a:t>
            </a:r>
            <a:endParaRPr lang="pl-PL" sz="5400" b="1" u="sng" dirty="0">
              <a:ln w="12700">
                <a:solidFill>
                  <a:schemeClr val="bg1">
                    <a:lumMod val="50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Garamond" panose="02020404030301010803" pitchFamily="18" charset="0"/>
              <a:ea typeface="Batang" panose="02030600000101010101" pitchFamily="18" charset="-127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38111396"/>
              </p:ext>
            </p:extLst>
          </p:nvPr>
        </p:nvGraphicFramePr>
        <p:xfrm>
          <a:off x="659874" y="2864131"/>
          <a:ext cx="6031432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az 3">
            <a:extLst>
              <a:ext uri="{FF2B5EF4-FFF2-40B4-BE49-F238E27FC236}">
                <a16:creationId xmlns:a16="http://schemas.microsoft.com/office/drawing/2014/main" id="{9DEC1F27-DDB7-4EA1-BF36-254BD9769E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370" y="416430"/>
            <a:ext cx="4149220" cy="27560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5076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tytuł 2"/>
          <p:cNvSpPr>
            <a:spLocks noGrp="1"/>
          </p:cNvSpPr>
          <p:nvPr>
            <p:ph type="subTitle" idx="1"/>
          </p:nvPr>
        </p:nvSpPr>
        <p:spPr>
          <a:xfrm>
            <a:off x="1487293" y="358769"/>
            <a:ext cx="7983878" cy="882032"/>
          </a:xfrm>
        </p:spPr>
        <p:txBody>
          <a:bodyPr>
            <a:noAutofit/>
          </a:bodyPr>
          <a:lstStyle/>
          <a:p>
            <a:r>
              <a:rPr lang="pl-PL" sz="4800" b="1" u="sng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Garamond" panose="02020404030301010803" pitchFamily="18" charset="0"/>
                <a:ea typeface="Batang" panose="02030600000101010101" pitchFamily="18" charset="-127"/>
              </a:rPr>
              <a:t>Kluczowe inwestycje</a:t>
            </a:r>
            <a:endParaRPr lang="pl-PL" sz="4800" b="1" u="sng" dirty="0">
              <a:ln w="12700">
                <a:solidFill>
                  <a:schemeClr val="bg1">
                    <a:lumMod val="50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  <a:reflection blurRad="6350" stA="55000" endA="300" endPos="45500" dir="5400000" sy="-100000" algn="bl" rotWithShape="0"/>
              </a:effectLst>
              <a:latin typeface="Garamond" panose="02020404030301010803" pitchFamily="18" charset="0"/>
              <a:ea typeface="Batang" panose="02030600000101010101" pitchFamily="18" charset="-127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92024E90-C071-4D9D-8A37-335916B2BDB2}"/>
              </a:ext>
            </a:extLst>
          </p:cNvPr>
          <p:cNvSpPr/>
          <p:nvPr/>
        </p:nvSpPr>
        <p:spPr>
          <a:xfrm>
            <a:off x="148492" y="1451695"/>
            <a:ext cx="11668369" cy="461664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400" b="1" dirty="0">
                <a:solidFill>
                  <a:srgbClr val="002060"/>
                </a:solidFill>
                <a:latin typeface="Garamond" panose="02020404030301010803" pitchFamily="18" charset="0"/>
              </a:rPr>
              <a:t>Budowa infrastruktury sportowej na terenie II Liceum Ogólnokształcącego w Mielcu - przebudowa boiska sportowego i budowa zaplecza sanitarno - szatniowego wraz z infrastrukturą techniczną – 2 000 000 zł</a:t>
            </a:r>
          </a:p>
          <a:p>
            <a:endParaRPr lang="pl-PL" sz="14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r>
              <a:rPr lang="pl-PL" sz="1400" b="1" dirty="0">
                <a:solidFill>
                  <a:srgbClr val="002060"/>
                </a:solidFill>
                <a:latin typeface="Garamond" panose="02020404030301010803" pitchFamily="18" charset="0"/>
              </a:rPr>
              <a:t>Termomodernizacja budynku internatu przy Powiatowym Zespole Placówek Szkolno-Wychowawczych w Mielcu w tym docieplenie i przebudowa dachu – 1 434 000 zł</a:t>
            </a:r>
          </a:p>
          <a:p>
            <a:endParaRPr lang="pl-PL" sz="14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r>
              <a:rPr lang="pl-PL" sz="1400" b="1" dirty="0">
                <a:solidFill>
                  <a:srgbClr val="002060"/>
                </a:solidFill>
                <a:latin typeface="Garamond" panose="02020404030301010803" pitchFamily="18" charset="0"/>
              </a:rPr>
              <a:t>Przebudowa boiska na wielofunkcyjne boisko sportowe przy Zespole Placówek Szkolno-Wychowawczych w Mielcu – 864 000 zł</a:t>
            </a:r>
          </a:p>
          <a:p>
            <a:endParaRPr lang="pl-PL" sz="14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r>
              <a:rPr lang="pl-PL" sz="1400" b="1" dirty="0">
                <a:solidFill>
                  <a:srgbClr val="002060"/>
                </a:solidFill>
                <a:latin typeface="Garamond" panose="02020404030301010803" pitchFamily="18" charset="0"/>
              </a:rPr>
              <a:t>Przebudowa nawierzchni zewnętrznego boiska sportowego wraz z montażem trybun przy Zespole Szkół im. Groszkowskiego w Mielcu – 509 000 zł</a:t>
            </a:r>
          </a:p>
          <a:p>
            <a:endParaRPr lang="pl-PL" sz="14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r>
              <a:rPr lang="pl-PL" sz="1400" b="1" dirty="0">
                <a:solidFill>
                  <a:srgbClr val="002060"/>
                </a:solidFill>
                <a:latin typeface="Garamond" panose="02020404030301010803" pitchFamily="18" charset="0"/>
              </a:rPr>
              <a:t>Budowa warsztatów przy Zespole Szkół im. Groszkowskiego w Mielcu – 300 000 zł</a:t>
            </a:r>
          </a:p>
          <a:p>
            <a:endParaRPr lang="pl-PL" sz="14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r>
              <a:rPr lang="pl-PL" sz="1400" b="1" dirty="0">
                <a:solidFill>
                  <a:srgbClr val="002060"/>
                </a:solidFill>
                <a:latin typeface="Garamond" panose="02020404030301010803" pitchFamily="18" charset="0"/>
              </a:rPr>
              <a:t>Budowa Hali Sportowej przy Zespole Szkół Ekonomicznych w Mielcu – 153 260 zł</a:t>
            </a:r>
          </a:p>
          <a:p>
            <a:endParaRPr lang="pl-PL" sz="14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r>
              <a:rPr lang="pl-PL" sz="1400" b="1" dirty="0">
                <a:solidFill>
                  <a:srgbClr val="002060"/>
                </a:solidFill>
                <a:latin typeface="Garamond" panose="02020404030301010803" pitchFamily="18" charset="0"/>
              </a:rPr>
              <a:t>Rozbudowa budynku I LO w Mielcu o platformę pionową zewnętrzną, budowa podjazdu dla osób niepełnosprawnych wraz z przebudową wejścia głównego oraz przebudowa i remont części budynku w zakresie pomieszczeń higieniczno-sanitarnych z dostosowaniem dla osób niepełnosprawnych w ramach likwidacji barier architektonicznych budynku – 100 000 zł</a:t>
            </a:r>
          </a:p>
          <a:p>
            <a:endParaRPr lang="pl-PL" sz="14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r>
              <a:rPr lang="pl-PL" sz="1400" b="1" dirty="0">
                <a:solidFill>
                  <a:srgbClr val="002060"/>
                </a:solidFill>
                <a:latin typeface="Garamond" panose="02020404030301010803" pitchFamily="18" charset="0"/>
              </a:rPr>
              <a:t>Poprawa jakości środowiska w Mielcu poprzez rozwój zieleni wokół Powiatowego Zespołu Placówek Szkolno-Wychowawczych w Mielcu – 82 625 zł</a:t>
            </a:r>
          </a:p>
          <a:p>
            <a:endParaRPr lang="pl-PL" sz="14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r>
              <a:rPr lang="pl-PL" sz="1400" b="1" dirty="0">
                <a:solidFill>
                  <a:srgbClr val="002060"/>
                </a:solidFill>
                <a:latin typeface="Garamond" panose="02020404030301010803" pitchFamily="18" charset="0"/>
              </a:rPr>
              <a:t>Przebudowa oraz remont łazienek w Powiatowym Zespole Placówek Szkolno – Wychowawczych w Mielcu – 25 000 zł</a:t>
            </a:r>
          </a:p>
        </p:txBody>
      </p:sp>
    </p:spTree>
    <p:extLst>
      <p:ext uri="{BB962C8B-B14F-4D97-AF65-F5344CB8AC3E}">
        <p14:creationId xmlns:p14="http://schemas.microsoft.com/office/powerpoint/2010/main" val="319724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tytuł 2"/>
          <p:cNvSpPr>
            <a:spLocks noGrp="1"/>
          </p:cNvSpPr>
          <p:nvPr>
            <p:ph type="subTitle" idx="1"/>
          </p:nvPr>
        </p:nvSpPr>
        <p:spPr>
          <a:xfrm>
            <a:off x="753999" y="456508"/>
            <a:ext cx="6412709" cy="942445"/>
          </a:xfrm>
        </p:spPr>
        <p:txBody>
          <a:bodyPr>
            <a:noAutofit/>
          </a:bodyPr>
          <a:lstStyle/>
          <a:p>
            <a:r>
              <a:rPr lang="pl-PL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Garamond" panose="02020404030301010803" pitchFamily="18" charset="0"/>
                <a:ea typeface="Batang" panose="02030600000101010101" pitchFamily="18" charset="-127"/>
              </a:rPr>
              <a:t>POLITYKA </a:t>
            </a:r>
            <a:br>
              <a:rPr lang="pl-PL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Garamond" panose="02020404030301010803" pitchFamily="18" charset="0"/>
                <a:ea typeface="Batang" panose="02030600000101010101" pitchFamily="18" charset="-127"/>
              </a:rPr>
            </a:br>
            <a:r>
              <a:rPr lang="pl-PL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Garamond" panose="02020404030301010803" pitchFamily="18" charset="0"/>
                <a:ea typeface="Batang" panose="02030600000101010101" pitchFamily="18" charset="-127"/>
              </a:rPr>
              <a:t>I POMOC SPOŁECZNA, RODZINA</a:t>
            </a:r>
            <a:endParaRPr lang="pl-PL" sz="4400" b="1" u="sng" dirty="0">
              <a:ln w="12700">
                <a:solidFill>
                  <a:schemeClr val="bg1">
                    <a:lumMod val="50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Garamond" panose="02020404030301010803" pitchFamily="18" charset="0"/>
              <a:ea typeface="Batang" panose="02030600000101010101" pitchFamily="18" charset="-127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48071704"/>
              </p:ext>
            </p:extLst>
          </p:nvPr>
        </p:nvGraphicFramePr>
        <p:xfrm>
          <a:off x="659874" y="2864131"/>
          <a:ext cx="6031432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Obraz 2">
            <a:extLst>
              <a:ext uri="{FF2B5EF4-FFF2-40B4-BE49-F238E27FC236}">
                <a16:creationId xmlns:a16="http://schemas.microsoft.com/office/drawing/2014/main" id="{9F645013-756A-4767-AC07-70E5490420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493" y="359507"/>
            <a:ext cx="4188259" cy="27954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560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tytuł 2"/>
          <p:cNvSpPr>
            <a:spLocks noGrp="1"/>
          </p:cNvSpPr>
          <p:nvPr>
            <p:ph type="subTitle" idx="1"/>
          </p:nvPr>
        </p:nvSpPr>
        <p:spPr>
          <a:xfrm>
            <a:off x="1487293" y="358769"/>
            <a:ext cx="7983878" cy="882032"/>
          </a:xfrm>
        </p:spPr>
        <p:txBody>
          <a:bodyPr>
            <a:noAutofit/>
          </a:bodyPr>
          <a:lstStyle/>
          <a:p>
            <a:r>
              <a:rPr lang="pl-PL" sz="4800" b="1" u="sng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Garamond" panose="02020404030301010803" pitchFamily="18" charset="0"/>
                <a:ea typeface="Batang" panose="02030600000101010101" pitchFamily="18" charset="-127"/>
              </a:rPr>
              <a:t>Kluczowe inwestycje</a:t>
            </a:r>
            <a:endParaRPr lang="pl-PL" sz="4800" b="1" u="sng" dirty="0">
              <a:ln w="12700">
                <a:solidFill>
                  <a:schemeClr val="bg1">
                    <a:lumMod val="50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  <a:reflection blurRad="6350" stA="55000" endA="300" endPos="45500" dir="5400000" sy="-100000" algn="bl" rotWithShape="0"/>
              </a:effectLst>
              <a:latin typeface="Garamond" panose="02020404030301010803" pitchFamily="18" charset="0"/>
              <a:ea typeface="Batang" panose="02030600000101010101" pitchFamily="18" charset="-127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104059AB-031A-46C3-83A8-0DFEBC4D1F1A}"/>
              </a:ext>
            </a:extLst>
          </p:cNvPr>
          <p:cNvSpPr/>
          <p:nvPr/>
        </p:nvSpPr>
        <p:spPr>
          <a:xfrm>
            <a:off x="953477" y="1451695"/>
            <a:ext cx="10058400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600" b="1" dirty="0">
                <a:solidFill>
                  <a:srgbClr val="002060"/>
                </a:solidFill>
                <a:latin typeface="Garamond" panose="02020404030301010803" pitchFamily="18" charset="0"/>
              </a:rPr>
              <a:t>Doposażenie stanowisk pracy w ramach projektu pn. „Szansa na zatrudnienie”  realizowanego przez Powiatowy Urząd Pracy w Mielcu – 445 500 zł</a:t>
            </a:r>
          </a:p>
          <a:p>
            <a:endParaRPr lang="pl-PL" sz="16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r>
              <a:rPr lang="pl-PL" sz="1600" b="1" dirty="0">
                <a:solidFill>
                  <a:srgbClr val="002060"/>
                </a:solidFill>
                <a:latin typeface="Garamond" panose="02020404030301010803" pitchFamily="18" charset="0"/>
              </a:rPr>
              <a:t>Budowa wiaty gospodarczej, ogrodzenia panelowego wraz z bramą i furtką przy budynku Powiatowego Urzędu Pracy w Mielcu przy ul. Chopina 16a – 88 576 zł</a:t>
            </a:r>
          </a:p>
        </p:txBody>
      </p:sp>
    </p:spTree>
    <p:extLst>
      <p:ext uri="{BB962C8B-B14F-4D97-AF65-F5344CB8AC3E}">
        <p14:creationId xmlns:p14="http://schemas.microsoft.com/office/powerpoint/2010/main" val="85731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tytuł 2"/>
          <p:cNvSpPr>
            <a:spLocks noGrp="1"/>
          </p:cNvSpPr>
          <p:nvPr>
            <p:ph type="subTitle" idx="1"/>
          </p:nvPr>
        </p:nvSpPr>
        <p:spPr>
          <a:xfrm>
            <a:off x="1364759" y="795211"/>
            <a:ext cx="4731241" cy="882032"/>
          </a:xfrm>
        </p:spPr>
        <p:txBody>
          <a:bodyPr>
            <a:noAutofit/>
          </a:bodyPr>
          <a:lstStyle/>
          <a:p>
            <a:r>
              <a:rPr lang="pl-PL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Garamond" panose="02020404030301010803" pitchFamily="18" charset="0"/>
                <a:ea typeface="Batang" panose="02030600000101010101" pitchFamily="18" charset="-127"/>
              </a:rPr>
              <a:t>TRANSPORT I ŁĄCZNOŚĆ</a:t>
            </a:r>
            <a:endParaRPr lang="pl-PL" sz="5400" b="1" u="sng" dirty="0">
              <a:ln w="12700">
                <a:solidFill>
                  <a:schemeClr val="bg1">
                    <a:lumMod val="50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Garamond" panose="02020404030301010803" pitchFamily="18" charset="0"/>
              <a:ea typeface="Batang" panose="02030600000101010101" pitchFamily="18" charset="-127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21314222"/>
              </p:ext>
            </p:extLst>
          </p:nvPr>
        </p:nvGraphicFramePr>
        <p:xfrm>
          <a:off x="659874" y="2864131"/>
          <a:ext cx="6031432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Obraz 2">
            <a:extLst>
              <a:ext uri="{FF2B5EF4-FFF2-40B4-BE49-F238E27FC236}">
                <a16:creationId xmlns:a16="http://schemas.microsoft.com/office/drawing/2014/main" id="{C026E088-3B85-4080-8719-38F255F033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800" y="393203"/>
            <a:ext cx="4427941" cy="28006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3986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tytuł 2"/>
          <p:cNvSpPr>
            <a:spLocks noGrp="1"/>
          </p:cNvSpPr>
          <p:nvPr>
            <p:ph type="subTitle" idx="1"/>
          </p:nvPr>
        </p:nvSpPr>
        <p:spPr>
          <a:xfrm>
            <a:off x="1487293" y="358769"/>
            <a:ext cx="7983878" cy="882032"/>
          </a:xfrm>
        </p:spPr>
        <p:txBody>
          <a:bodyPr>
            <a:noAutofit/>
          </a:bodyPr>
          <a:lstStyle/>
          <a:p>
            <a:r>
              <a:rPr lang="pl-PL" sz="4800" b="1" u="sng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Garamond" panose="02020404030301010803" pitchFamily="18" charset="0"/>
                <a:ea typeface="Batang" panose="02030600000101010101" pitchFamily="18" charset="-127"/>
              </a:rPr>
              <a:t>Kluczowe inwestycje</a:t>
            </a:r>
            <a:endParaRPr lang="pl-PL" sz="4800" b="1" u="sng" dirty="0">
              <a:ln w="12700">
                <a:solidFill>
                  <a:schemeClr val="bg1">
                    <a:lumMod val="50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  <a:reflection blurRad="6350" stA="55000" endA="300" endPos="45500" dir="5400000" sy="-100000" algn="bl" rotWithShape="0"/>
              </a:effectLst>
              <a:latin typeface="Garamond" panose="02020404030301010803" pitchFamily="18" charset="0"/>
              <a:ea typeface="Batang" panose="02030600000101010101" pitchFamily="18" charset="-127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43FCF1CA-EA87-494B-A11E-6B61010633A0}"/>
              </a:ext>
            </a:extLst>
          </p:cNvPr>
          <p:cNvSpPr/>
          <p:nvPr/>
        </p:nvSpPr>
        <p:spPr>
          <a:xfrm>
            <a:off x="226646" y="1443335"/>
            <a:ext cx="1142609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>
                <a:solidFill>
                  <a:srgbClr val="002060"/>
                </a:solidFill>
                <a:latin typeface="Garamond" panose="02020404030301010803" pitchFamily="18" charset="0"/>
              </a:rPr>
              <a:t>Budowa obwodnicy - 2 000 000 zł</a:t>
            </a:r>
          </a:p>
          <a:p>
            <a:endParaRPr lang="pl-PL" sz="16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r>
              <a:rPr lang="pl-PL" sz="1600" b="1" dirty="0">
                <a:solidFill>
                  <a:srgbClr val="002060"/>
                </a:solidFill>
                <a:latin typeface="Garamond" panose="02020404030301010803" pitchFamily="18" charset="0"/>
              </a:rPr>
              <a:t>Przebudowa drogi powiatowej Nr 1 141R ul. Wojska Polskiego w Mielcu - 1 750 000 zł</a:t>
            </a:r>
          </a:p>
          <a:p>
            <a:endParaRPr lang="pl-PL" sz="16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r>
              <a:rPr lang="pl-PL" sz="1600" b="1" dirty="0">
                <a:solidFill>
                  <a:srgbClr val="002060"/>
                </a:solidFill>
                <a:latin typeface="Garamond" panose="02020404030301010803" pitchFamily="18" charset="0"/>
              </a:rPr>
              <a:t>Przebudowa drogi powiatowej Nr 1 163R Zgórsko – Wola Wadowska w miejscowości Wola Wadowska - 1 506 000 zł</a:t>
            </a:r>
          </a:p>
          <a:p>
            <a:endParaRPr lang="pl-PL" sz="16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r>
              <a:rPr lang="pl-PL" sz="1600" b="1" dirty="0">
                <a:solidFill>
                  <a:srgbClr val="002060"/>
                </a:solidFill>
                <a:latin typeface="Garamond" panose="02020404030301010803" pitchFamily="18" charset="0"/>
              </a:rPr>
              <a:t>Budowa nowych odcinków chodników - 1 000 000 zł</a:t>
            </a:r>
          </a:p>
          <a:p>
            <a:endParaRPr lang="pl-PL" sz="16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r>
              <a:rPr lang="pl-PL" sz="1600" b="1" dirty="0">
                <a:solidFill>
                  <a:srgbClr val="002060"/>
                </a:solidFill>
                <a:latin typeface="Garamond" panose="02020404030301010803" pitchFamily="18" charset="0"/>
              </a:rPr>
              <a:t>Przebudowa drogi  powiatowej Nr 1 985R Tuszów Narodowy – Chorzelów – Mielec w miejscowości Chorzelów - 925 460 zł</a:t>
            </a:r>
          </a:p>
          <a:p>
            <a:endParaRPr lang="pl-PL" sz="16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r>
              <a:rPr lang="pl-PL" sz="1600" b="1" dirty="0">
                <a:solidFill>
                  <a:srgbClr val="002060"/>
                </a:solidFill>
                <a:latin typeface="Garamond" panose="02020404030301010803" pitchFamily="18" charset="0"/>
              </a:rPr>
              <a:t>Przebudowa mostu na potoku Ruda w miejscowości Dobrynin w ciągu drogi powiatowej nr 1 176R Tuszyma – Niwiska – Kolbuszowa – 850 000 zł</a:t>
            </a:r>
          </a:p>
          <a:p>
            <a:endParaRPr lang="pl-PL" sz="16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r>
              <a:rPr lang="pl-PL" sz="1600" b="1" dirty="0">
                <a:solidFill>
                  <a:srgbClr val="002060"/>
                </a:solidFill>
                <a:latin typeface="Garamond" panose="02020404030301010803" pitchFamily="18" charset="0"/>
              </a:rPr>
              <a:t>Przebudowa mostów w ciągu drogi powiatowej nr 1 169R Podleszany – Rydzów – Ruda – Zasów w miejscowości Podleszany i w miejscowości Ruda - 650 000 zł</a:t>
            </a:r>
          </a:p>
          <a:p>
            <a:endParaRPr lang="pl-PL" sz="16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r>
              <a:rPr lang="pl-PL" sz="1600" b="1" dirty="0">
                <a:solidFill>
                  <a:srgbClr val="002060"/>
                </a:solidFill>
                <a:latin typeface="Garamond" panose="02020404030301010803" pitchFamily="18" charset="0"/>
              </a:rPr>
              <a:t>Przygotowanie inwestycji (projekty, dokumentacje) - 500 000,00</a:t>
            </a:r>
          </a:p>
        </p:txBody>
      </p:sp>
    </p:spTree>
    <p:extLst>
      <p:ext uri="{BB962C8B-B14F-4D97-AF65-F5344CB8AC3E}">
        <p14:creationId xmlns:p14="http://schemas.microsoft.com/office/powerpoint/2010/main" val="88328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tytuł 2"/>
          <p:cNvSpPr>
            <a:spLocks noGrp="1"/>
          </p:cNvSpPr>
          <p:nvPr>
            <p:ph type="subTitle" idx="1"/>
          </p:nvPr>
        </p:nvSpPr>
        <p:spPr>
          <a:xfrm>
            <a:off x="765908" y="724873"/>
            <a:ext cx="6088183" cy="882032"/>
          </a:xfrm>
        </p:spPr>
        <p:txBody>
          <a:bodyPr>
            <a:noAutofit/>
          </a:bodyPr>
          <a:lstStyle/>
          <a:p>
            <a:r>
              <a:rPr lang="pl-PL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Garamond" panose="02020404030301010803" pitchFamily="18" charset="0"/>
                <a:ea typeface="Batang" panose="02030600000101010101" pitchFamily="18" charset="-127"/>
              </a:rPr>
              <a:t>BEZPIECZEŃSTWO PUBLICZNE </a:t>
            </a:r>
            <a:endParaRPr lang="pl-PL" sz="4800" b="1" u="sng" dirty="0">
              <a:ln w="12700">
                <a:solidFill>
                  <a:schemeClr val="bg1">
                    <a:lumMod val="50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Garamond" panose="02020404030301010803" pitchFamily="18" charset="0"/>
              <a:ea typeface="Batang" panose="02030600000101010101" pitchFamily="18" charset="-127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03786126"/>
              </p:ext>
            </p:extLst>
          </p:nvPr>
        </p:nvGraphicFramePr>
        <p:xfrm>
          <a:off x="659874" y="2864131"/>
          <a:ext cx="6031432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az 3">
            <a:extLst>
              <a:ext uri="{FF2B5EF4-FFF2-40B4-BE49-F238E27FC236}">
                <a16:creationId xmlns:a16="http://schemas.microsoft.com/office/drawing/2014/main" id="{BAE20ECD-9300-465F-B1F5-7D5418475A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676" y="332656"/>
            <a:ext cx="4425804" cy="29678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1996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tytuł 2"/>
          <p:cNvSpPr>
            <a:spLocks noGrp="1"/>
          </p:cNvSpPr>
          <p:nvPr>
            <p:ph type="subTitle" idx="1"/>
          </p:nvPr>
        </p:nvSpPr>
        <p:spPr>
          <a:xfrm>
            <a:off x="1487293" y="358769"/>
            <a:ext cx="7983878" cy="882032"/>
          </a:xfrm>
        </p:spPr>
        <p:txBody>
          <a:bodyPr>
            <a:noAutofit/>
          </a:bodyPr>
          <a:lstStyle/>
          <a:p>
            <a:r>
              <a:rPr lang="pl-PL" sz="4800" b="1" u="sng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Garamond" panose="02020404030301010803" pitchFamily="18" charset="0"/>
                <a:ea typeface="Batang" panose="02030600000101010101" pitchFamily="18" charset="-127"/>
              </a:rPr>
              <a:t>Kluczowe inwestycje</a:t>
            </a:r>
            <a:endParaRPr lang="pl-PL" sz="4800" b="1" u="sng" dirty="0">
              <a:ln w="12700">
                <a:solidFill>
                  <a:schemeClr val="bg1">
                    <a:lumMod val="50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  <a:reflection blurRad="6350" stA="55000" endA="300" endPos="45500" dir="5400000" sy="-100000" algn="bl" rotWithShape="0"/>
              </a:effectLst>
              <a:latin typeface="Garamond" panose="02020404030301010803" pitchFamily="18" charset="0"/>
              <a:ea typeface="Batang" panose="02030600000101010101" pitchFamily="18" charset="-127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7BA57FC1-2320-4121-9A4F-F640C76BCB7F}"/>
              </a:ext>
            </a:extLst>
          </p:cNvPr>
          <p:cNvSpPr/>
          <p:nvPr/>
        </p:nvSpPr>
        <p:spPr>
          <a:xfrm>
            <a:off x="859692" y="1318289"/>
            <a:ext cx="114260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16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r>
              <a:rPr lang="pl-PL" sz="1600" b="1" dirty="0">
                <a:solidFill>
                  <a:srgbClr val="002060"/>
                </a:solidFill>
                <a:latin typeface="Garamond" panose="02020404030301010803" pitchFamily="18" charset="0"/>
              </a:rPr>
              <a:t>Budowa nowoczesnego Systemu Alarmowania i Ostrzegania Ludności na terenie powiatu mieleckiego – 758 030 zł</a:t>
            </a:r>
          </a:p>
          <a:p>
            <a:endParaRPr lang="pl-PL" sz="16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r>
              <a:rPr lang="pl-PL" sz="1600" b="1" dirty="0">
                <a:solidFill>
                  <a:srgbClr val="002060"/>
                </a:solidFill>
                <a:latin typeface="Garamond" panose="02020404030301010803" pitchFamily="18" charset="0"/>
              </a:rPr>
              <a:t>Dofinansowanie zakupu samochodu transportowego na potrzeby Komendy Powiatowej Policji w Mielcu – 98 000 zł</a:t>
            </a:r>
          </a:p>
          <a:p>
            <a:endParaRPr lang="pl-PL" sz="16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66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tytuł 2"/>
          <p:cNvSpPr>
            <a:spLocks noGrp="1"/>
          </p:cNvSpPr>
          <p:nvPr>
            <p:ph type="subTitle" idx="1"/>
          </p:nvPr>
        </p:nvSpPr>
        <p:spPr>
          <a:xfrm>
            <a:off x="765908" y="724873"/>
            <a:ext cx="6088183" cy="882032"/>
          </a:xfrm>
        </p:spPr>
        <p:txBody>
          <a:bodyPr>
            <a:noAutofit/>
          </a:bodyPr>
          <a:lstStyle/>
          <a:p>
            <a:r>
              <a:rPr lang="pl-PL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Garamond" panose="02020404030301010803" pitchFamily="18" charset="0"/>
                <a:ea typeface="Batang" panose="02030600000101010101" pitchFamily="18" charset="-127"/>
              </a:rPr>
              <a:t>OCHRONA ZDROWIA </a:t>
            </a:r>
            <a:endParaRPr lang="pl-PL" sz="4800" b="1" u="sng" dirty="0">
              <a:ln w="12700">
                <a:solidFill>
                  <a:schemeClr val="bg1">
                    <a:lumMod val="50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Garamond" panose="02020404030301010803" pitchFamily="18" charset="0"/>
              <a:ea typeface="Batang" panose="02030600000101010101" pitchFamily="18" charset="-127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30893363"/>
              </p:ext>
            </p:extLst>
          </p:nvPr>
        </p:nvGraphicFramePr>
        <p:xfrm>
          <a:off x="659874" y="2864131"/>
          <a:ext cx="6031432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Obraz 2">
            <a:extLst>
              <a:ext uri="{FF2B5EF4-FFF2-40B4-BE49-F238E27FC236}">
                <a16:creationId xmlns:a16="http://schemas.microsoft.com/office/drawing/2014/main" id="{4BB18C13-B86E-4E69-B565-39CBFF7003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687" y="278112"/>
            <a:ext cx="4187284" cy="30963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4788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tytuł 2"/>
          <p:cNvSpPr>
            <a:spLocks noGrp="1"/>
          </p:cNvSpPr>
          <p:nvPr>
            <p:ph type="subTitle" idx="1"/>
          </p:nvPr>
        </p:nvSpPr>
        <p:spPr>
          <a:xfrm>
            <a:off x="1487293" y="358769"/>
            <a:ext cx="7983878" cy="882032"/>
          </a:xfrm>
        </p:spPr>
        <p:txBody>
          <a:bodyPr>
            <a:noAutofit/>
          </a:bodyPr>
          <a:lstStyle/>
          <a:p>
            <a:r>
              <a:rPr lang="pl-PL" sz="4800" b="1" u="sng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Garamond" panose="02020404030301010803" pitchFamily="18" charset="0"/>
                <a:ea typeface="Batang" panose="02030600000101010101" pitchFamily="18" charset="-127"/>
              </a:rPr>
              <a:t>Kluczowe inwestycje</a:t>
            </a:r>
            <a:endParaRPr lang="pl-PL" sz="4800" b="1" u="sng" dirty="0">
              <a:ln w="12700">
                <a:solidFill>
                  <a:schemeClr val="bg1">
                    <a:lumMod val="50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  <a:reflection blurRad="6350" stA="55000" endA="300" endPos="45500" dir="5400000" sy="-100000" algn="bl" rotWithShape="0"/>
              </a:effectLst>
              <a:latin typeface="Garamond" panose="02020404030301010803" pitchFamily="18" charset="0"/>
              <a:ea typeface="Batang" panose="02030600000101010101" pitchFamily="18" charset="-127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F0D81FA3-00F2-44D2-925F-D81F1BDBD973}"/>
              </a:ext>
            </a:extLst>
          </p:cNvPr>
          <p:cNvSpPr/>
          <p:nvPr/>
        </p:nvSpPr>
        <p:spPr>
          <a:xfrm>
            <a:off x="875323" y="1240801"/>
            <a:ext cx="1052732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16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r>
              <a:rPr lang="pl-PL" sz="1600" b="1" dirty="0">
                <a:solidFill>
                  <a:srgbClr val="002060"/>
                </a:solidFill>
                <a:latin typeface="Garamond" panose="02020404030301010803" pitchFamily="18" charset="0"/>
              </a:rPr>
              <a:t>Dofinansowanie przebudowy oddziałów Szpitala Specjalistycznego w Mielcu w szczególności oddziału położnictwa </a:t>
            </a:r>
            <a:br>
              <a:rPr lang="pl-PL" sz="1600" b="1" dirty="0">
                <a:solidFill>
                  <a:srgbClr val="002060"/>
                </a:solidFill>
                <a:latin typeface="Garamond" panose="02020404030301010803" pitchFamily="18" charset="0"/>
              </a:rPr>
            </a:br>
            <a:r>
              <a:rPr lang="pl-PL" sz="1600" b="1" dirty="0">
                <a:solidFill>
                  <a:srgbClr val="002060"/>
                </a:solidFill>
                <a:latin typeface="Garamond" panose="02020404030301010803" pitchFamily="18" charset="0"/>
              </a:rPr>
              <a:t>i ginekologii oraz oddziału chirurgii – 3 000 000 zł</a:t>
            </a:r>
          </a:p>
          <a:p>
            <a:endParaRPr lang="pl-PL" sz="16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r>
              <a:rPr lang="pl-PL" sz="1600" b="1" dirty="0">
                <a:solidFill>
                  <a:srgbClr val="002060"/>
                </a:solidFill>
                <a:latin typeface="Garamond" panose="02020404030301010803" pitchFamily="18" charset="0"/>
              </a:rPr>
              <a:t>Dofinansowanie zakupu ambulansu wraz z wyposażeniem na potrzeby Powiatowej Stacji Pogotowia Ratunkowego </a:t>
            </a:r>
            <a:br>
              <a:rPr lang="pl-PL" sz="1600" b="1" dirty="0">
                <a:solidFill>
                  <a:srgbClr val="002060"/>
                </a:solidFill>
                <a:latin typeface="Garamond" panose="02020404030301010803" pitchFamily="18" charset="0"/>
              </a:rPr>
            </a:br>
            <a:r>
              <a:rPr lang="pl-PL" sz="1600" b="1" dirty="0">
                <a:solidFill>
                  <a:srgbClr val="002060"/>
                </a:solidFill>
                <a:latin typeface="Garamond" panose="02020404030301010803" pitchFamily="18" charset="0"/>
              </a:rPr>
              <a:t>w Mielcu – 360 000 zł</a:t>
            </a:r>
          </a:p>
          <a:p>
            <a:endParaRPr lang="pl-PL" sz="16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85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50893" y="445569"/>
            <a:ext cx="11350303" cy="807031"/>
          </a:xfrm>
        </p:spPr>
        <p:txBody>
          <a:bodyPr>
            <a:noAutofit/>
          </a:bodyPr>
          <a:lstStyle/>
          <a:p>
            <a:r>
              <a:rPr lang="pl-PL" sz="4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Batang" panose="02030600000101010101" pitchFamily="18" charset="-127"/>
              </a:rPr>
              <a:t>BUDŻET POWIATU – PODSTAWOWE ZAŁOŻENIA</a:t>
            </a:r>
            <a:endParaRPr lang="pl-PL" sz="4800" b="1" u="sng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Batang" panose="02030600000101010101" pitchFamily="18" charset="-127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9A09E80E-9CC0-45E6-9323-9D3B166FB3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36183"/>
              </p:ext>
            </p:extLst>
          </p:nvPr>
        </p:nvGraphicFramePr>
        <p:xfrm>
          <a:off x="2102338" y="2295604"/>
          <a:ext cx="7237047" cy="328530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tableStyleId>{BC89EF96-8CEA-46FF-86C4-4CE0E7609802}</a:tableStyleId>
              </a:tblPr>
              <a:tblGrid>
                <a:gridCol w="4595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2980">
                <a:tc>
                  <a:txBody>
                    <a:bodyPr/>
                    <a:lstStyle/>
                    <a:p>
                      <a:r>
                        <a:rPr lang="pl-PL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aramond" panose="02020404030301010803" pitchFamily="18" charset="0"/>
                          <a:ea typeface="Batang" panose="02030600000101010101" pitchFamily="18" charset="-127"/>
                        </a:rPr>
                        <a:t>Dochody ogółem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aramond" panose="02020404030301010803" pitchFamily="18" charset="0"/>
                          <a:ea typeface="Batang" panose="02030600000101010101" pitchFamily="18" charset="-127"/>
                        </a:rPr>
                        <a:t>147 849 590 zł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3703538"/>
                  </a:ext>
                </a:extLst>
              </a:tr>
              <a:tr h="642980">
                <a:tc>
                  <a:txBody>
                    <a:bodyPr/>
                    <a:lstStyle/>
                    <a:p>
                      <a:r>
                        <a:rPr lang="pl-PL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aramond" panose="02020404030301010803" pitchFamily="18" charset="0"/>
                          <a:ea typeface="Batang" panose="02030600000101010101" pitchFamily="18" charset="-127"/>
                        </a:rPr>
                        <a:t>Wydatki ogółem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aramond" panose="02020404030301010803" pitchFamily="18" charset="0"/>
                          <a:ea typeface="Batang" panose="02030600000101010101" pitchFamily="18" charset="-127"/>
                        </a:rPr>
                        <a:t>162 249 590 zł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631293"/>
                  </a:ext>
                </a:extLst>
              </a:tr>
              <a:tr h="642980">
                <a:tc>
                  <a:txBody>
                    <a:bodyPr/>
                    <a:lstStyle/>
                    <a:p>
                      <a:r>
                        <a:rPr lang="pl-PL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aramond" panose="02020404030301010803" pitchFamily="18" charset="0"/>
                          <a:ea typeface="Batang" panose="02030600000101010101" pitchFamily="18" charset="-127"/>
                        </a:rPr>
                        <a:t>Deficyt</a:t>
                      </a:r>
                    </a:p>
                    <a:p>
                      <a:r>
                        <a:rPr lang="pl-PL" sz="12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aramond" panose="02020404030301010803" pitchFamily="18" charset="0"/>
                          <a:ea typeface="Batang" panose="02030600000101010101" pitchFamily="18" charset="-127"/>
                        </a:rPr>
                        <a:t>(różnica między dochodami a wydatkami budżetu)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aramond" panose="02020404030301010803" pitchFamily="18" charset="0"/>
                          <a:ea typeface="Batang" panose="02030600000101010101" pitchFamily="18" charset="-127"/>
                        </a:rPr>
                        <a:t>  14 400 000 zł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6012">
                <a:tc>
                  <a:txBody>
                    <a:bodyPr/>
                    <a:lstStyle/>
                    <a:p>
                      <a:r>
                        <a:rPr lang="pl-PL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aramond" panose="02020404030301010803" pitchFamily="18" charset="0"/>
                          <a:ea typeface="Batang" panose="02030600000101010101" pitchFamily="18" charset="-127"/>
                        </a:rPr>
                        <a:t>Przychody </a:t>
                      </a:r>
                      <a:br>
                        <a:rPr lang="pl-PL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aramond" panose="02020404030301010803" pitchFamily="18" charset="0"/>
                          <a:ea typeface="Batang" panose="02030600000101010101" pitchFamily="18" charset="-127"/>
                        </a:rPr>
                      </a:br>
                      <a:r>
                        <a:rPr lang="pl-PL" sz="12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aramond" panose="02020404030301010803" pitchFamily="18" charset="0"/>
                          <a:ea typeface="Batang" panose="02030600000101010101" pitchFamily="18" charset="-127"/>
                        </a:rPr>
                        <a:t>(z tytułu wolnych środków, o których mowa w art. 217 ust. 2 pkt 6 ustawy)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aramond" panose="02020404030301010803" pitchFamily="18" charset="0"/>
                          <a:ea typeface="Batang" panose="02030600000101010101" pitchFamily="18" charset="-127"/>
                        </a:rPr>
                        <a:t>  17 000 000 zł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4479">
                <a:tc>
                  <a:txBody>
                    <a:bodyPr/>
                    <a:lstStyle/>
                    <a:p>
                      <a:r>
                        <a:rPr lang="pl-PL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aramond" panose="02020404030301010803" pitchFamily="18" charset="0"/>
                          <a:ea typeface="Batang" panose="02030600000101010101" pitchFamily="18" charset="-127"/>
                        </a:rPr>
                        <a:t>Rozchody </a:t>
                      </a:r>
                    </a:p>
                    <a:p>
                      <a:r>
                        <a:rPr lang="pl-PL" sz="12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aramond" panose="02020404030301010803" pitchFamily="18" charset="0"/>
                          <a:ea typeface="Batang" panose="02030600000101010101" pitchFamily="18" charset="-127"/>
                        </a:rPr>
                        <a:t>(spłaty zaciągniętych zobowiązań z tytułu kredytów)</a:t>
                      </a:r>
                    </a:p>
                    <a:p>
                      <a:endParaRPr lang="pl-PL" sz="5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Garamond" panose="02020404030301010803" pitchFamily="18" charset="0"/>
                        <a:ea typeface="Batang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aramond" panose="02020404030301010803" pitchFamily="18" charset="0"/>
                          <a:ea typeface="Batang" panose="02030600000101010101" pitchFamily="18" charset="-127"/>
                        </a:rPr>
                        <a:t>   2 600 000 zł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576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tytuł 2"/>
          <p:cNvSpPr>
            <a:spLocks noGrp="1"/>
          </p:cNvSpPr>
          <p:nvPr>
            <p:ph type="subTitle" idx="1"/>
          </p:nvPr>
        </p:nvSpPr>
        <p:spPr>
          <a:xfrm>
            <a:off x="765908" y="724873"/>
            <a:ext cx="6088183" cy="882032"/>
          </a:xfrm>
        </p:spPr>
        <p:txBody>
          <a:bodyPr>
            <a:noAutofit/>
          </a:bodyPr>
          <a:lstStyle/>
          <a:p>
            <a:r>
              <a:rPr lang="pl-PL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Garamond" panose="02020404030301010803" pitchFamily="18" charset="0"/>
                <a:ea typeface="Batang" panose="02030600000101010101" pitchFamily="18" charset="-127"/>
              </a:rPr>
              <a:t>POZOSTAŁA DZIAŁALNOŚĆ</a:t>
            </a:r>
            <a:endParaRPr lang="pl-PL" sz="4800" b="1" u="sng" dirty="0">
              <a:ln w="12700">
                <a:solidFill>
                  <a:schemeClr val="bg1">
                    <a:lumMod val="50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Garamond" panose="02020404030301010803" pitchFamily="18" charset="0"/>
              <a:ea typeface="Batang" panose="02030600000101010101" pitchFamily="18" charset="-127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63856359"/>
              </p:ext>
            </p:extLst>
          </p:nvPr>
        </p:nvGraphicFramePr>
        <p:xfrm>
          <a:off x="659874" y="2864131"/>
          <a:ext cx="6031432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Obraz 7">
            <a:extLst>
              <a:ext uri="{FF2B5EF4-FFF2-40B4-BE49-F238E27FC236}">
                <a16:creationId xmlns:a16="http://schemas.microsoft.com/office/drawing/2014/main" id="{57D15EF7-3803-446A-AB7B-ADC0F55C35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600" y="257327"/>
            <a:ext cx="4085450" cy="30645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4476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tytuł 2"/>
          <p:cNvSpPr>
            <a:spLocks noGrp="1"/>
          </p:cNvSpPr>
          <p:nvPr>
            <p:ph type="subTitle" idx="1"/>
          </p:nvPr>
        </p:nvSpPr>
        <p:spPr>
          <a:xfrm>
            <a:off x="1487293" y="358769"/>
            <a:ext cx="7983878" cy="882032"/>
          </a:xfrm>
        </p:spPr>
        <p:txBody>
          <a:bodyPr>
            <a:noAutofit/>
          </a:bodyPr>
          <a:lstStyle/>
          <a:p>
            <a:r>
              <a:rPr lang="pl-PL" sz="4800" b="1" u="sng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Garamond" panose="02020404030301010803" pitchFamily="18" charset="0"/>
                <a:ea typeface="Batang" panose="02030600000101010101" pitchFamily="18" charset="-127"/>
              </a:rPr>
              <a:t>Kluczowe inwestycje</a:t>
            </a:r>
            <a:endParaRPr lang="pl-PL" sz="4800" b="1" u="sng" dirty="0">
              <a:ln w="12700">
                <a:solidFill>
                  <a:schemeClr val="bg1">
                    <a:lumMod val="50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  <a:reflection blurRad="6350" stA="55000" endA="300" endPos="45500" dir="5400000" sy="-100000" algn="bl" rotWithShape="0"/>
              </a:effectLst>
              <a:latin typeface="Garamond" panose="02020404030301010803" pitchFamily="18" charset="0"/>
              <a:ea typeface="Batang" panose="02030600000101010101" pitchFamily="18" charset="-127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3BBF3E0C-F2AA-4F53-A58B-1CA2EA613D27}"/>
              </a:ext>
            </a:extLst>
          </p:cNvPr>
          <p:cNvSpPr/>
          <p:nvPr/>
        </p:nvSpPr>
        <p:spPr>
          <a:xfrm>
            <a:off x="562707" y="1751617"/>
            <a:ext cx="114260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>
                <a:solidFill>
                  <a:srgbClr val="002060"/>
                </a:solidFill>
                <a:latin typeface="Garamond" panose="02020404030301010803" pitchFamily="18" charset="0"/>
              </a:rPr>
              <a:t>Termomodernizacja i przebudowa budynku Przychodni Zdrowia Nr 4 i 5 w Mielcu – 8 880 622 zł</a:t>
            </a:r>
          </a:p>
          <a:p>
            <a:endParaRPr lang="pl-PL" sz="16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r>
              <a:rPr lang="pl-PL" sz="1600" b="1" dirty="0">
                <a:solidFill>
                  <a:srgbClr val="002060"/>
                </a:solidFill>
                <a:latin typeface="Garamond" panose="02020404030301010803" pitchFamily="18" charset="0"/>
              </a:rPr>
              <a:t>Podkarpacki System Informacji Przestrzennej – 2 058 512 zł</a:t>
            </a:r>
          </a:p>
          <a:p>
            <a:endParaRPr lang="pl-PL" sz="16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r>
              <a:rPr lang="pl-PL" sz="1600" b="1" dirty="0">
                <a:solidFill>
                  <a:srgbClr val="002060"/>
                </a:solidFill>
                <a:latin typeface="Garamond" panose="02020404030301010803" pitchFamily="18" charset="0"/>
              </a:rPr>
              <a:t>Scalanie gruntów wsi Zachwiejów i Zarównie, gmina Padew Narodowa – 1 575 000 zł</a:t>
            </a:r>
          </a:p>
          <a:p>
            <a:endParaRPr lang="pl-PL" sz="16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r>
              <a:rPr lang="pl-PL" sz="1600" b="1" dirty="0">
                <a:solidFill>
                  <a:srgbClr val="002060"/>
                </a:solidFill>
                <a:latin typeface="Garamond" panose="02020404030301010803" pitchFamily="18" charset="0"/>
              </a:rPr>
              <a:t>Rewitalizacja budynku Starostwa Powiatowego w Mielcu przy ul. Sękowskiego 2b, na potrzeby Poradni Psychologiczno–Pedagogicznej wraz z zagospodarowaniem przyległego otoczenia – 1 546 385 zł</a:t>
            </a:r>
          </a:p>
          <a:p>
            <a:endParaRPr lang="pl-PL" sz="16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r>
              <a:rPr lang="pl-PL" sz="1600" b="1" dirty="0">
                <a:solidFill>
                  <a:srgbClr val="002060"/>
                </a:solidFill>
                <a:latin typeface="Garamond" panose="02020404030301010803" pitchFamily="18" charset="0"/>
              </a:rPr>
              <a:t>Termomodernizacja budynku Przychodni Zdrowia nr 1 w Mielcu – 234 400 zł</a:t>
            </a:r>
          </a:p>
          <a:p>
            <a:endParaRPr lang="pl-PL" sz="16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r>
              <a:rPr lang="pl-PL" sz="1600" b="1" dirty="0">
                <a:solidFill>
                  <a:srgbClr val="002060"/>
                </a:solidFill>
                <a:latin typeface="Garamond" panose="02020404030301010803" pitchFamily="18" charset="0"/>
              </a:rPr>
              <a:t>Przebudowa i modernizacja Bursy Międzyszkolnej przy ul. Kościuszki w Mielcu – 200 000 zł</a:t>
            </a:r>
          </a:p>
          <a:p>
            <a:endParaRPr lang="pl-PL" sz="16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r>
              <a:rPr lang="pl-PL" sz="1600" b="1" dirty="0">
                <a:solidFill>
                  <a:srgbClr val="002060"/>
                </a:solidFill>
                <a:latin typeface="Garamond" panose="02020404030301010803" pitchFamily="18" charset="0"/>
              </a:rPr>
              <a:t>Wykonanie systemu obniżającego poziom wód gruntowych przy budynku Starostwa Powiatowego ul. Sękowskiego 2b – 50 000 zł</a:t>
            </a:r>
          </a:p>
          <a:p>
            <a:endParaRPr lang="pl-PL" sz="16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82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3C17336D-5AF5-4EB8-9331-4DAD22086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52" y="177799"/>
            <a:ext cx="2095500" cy="2438400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62FC6755-DF14-40CE-804F-1BFF2BB982B3}"/>
              </a:ext>
            </a:extLst>
          </p:cNvPr>
          <p:cNvSpPr/>
          <p:nvPr/>
        </p:nvSpPr>
        <p:spPr>
          <a:xfrm>
            <a:off x="1492643" y="4081087"/>
            <a:ext cx="1000389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72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Batang" panose="02030600000101010101" pitchFamily="18" charset="-127"/>
              </a:rPr>
              <a:t>DZIĘKUJĘ ZA UWAGĘ</a:t>
            </a:r>
            <a:endParaRPr lang="pl-PL" sz="72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089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tytuł 2"/>
          <p:cNvSpPr>
            <a:spLocks noGrp="1"/>
          </p:cNvSpPr>
          <p:nvPr>
            <p:ph type="subTitle" idx="1"/>
          </p:nvPr>
        </p:nvSpPr>
        <p:spPr>
          <a:xfrm>
            <a:off x="503339" y="604007"/>
            <a:ext cx="10679186" cy="964734"/>
          </a:xfrm>
        </p:spPr>
        <p:txBody>
          <a:bodyPr>
            <a:noAutofit/>
          </a:bodyPr>
          <a:lstStyle/>
          <a:p>
            <a:pPr algn="ctr"/>
            <a:r>
              <a:rPr lang="pl-PL" sz="4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Batang" panose="02030600000101010101" pitchFamily="18" charset="-127"/>
              </a:rPr>
              <a:t>Dochody Powiatu Mieleckiego </a:t>
            </a:r>
            <a:br>
              <a:rPr lang="pl-PL" sz="6000" b="1" dirty="0">
                <a:solidFill>
                  <a:srgbClr val="162F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Batang" panose="02030600000101010101" pitchFamily="18" charset="-127"/>
              </a:rPr>
            </a:br>
            <a:endParaRPr lang="pl-PL" sz="6000" dirty="0">
              <a:solidFill>
                <a:srgbClr val="162F4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25633544"/>
              </p:ext>
            </p:extLst>
          </p:nvPr>
        </p:nvGraphicFramePr>
        <p:xfrm>
          <a:off x="1229453" y="1216404"/>
          <a:ext cx="1096254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235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72739" y="390861"/>
            <a:ext cx="11350303" cy="807031"/>
          </a:xfrm>
        </p:spPr>
        <p:txBody>
          <a:bodyPr>
            <a:noAutofit/>
          </a:bodyPr>
          <a:lstStyle/>
          <a:p>
            <a:r>
              <a:rPr lang="pl-PL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Batang" panose="02030600000101010101" pitchFamily="18" charset="-127"/>
              </a:rPr>
              <a:t>Źródła </a:t>
            </a:r>
            <a:r>
              <a:rPr lang="pl-PL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Batang" panose="02030600000101010101" pitchFamily="18" charset="-127"/>
              </a:rPr>
              <a:t>pochodzenia </a:t>
            </a:r>
            <a:endParaRPr lang="pl-PL" sz="4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Batang" panose="02030600000101010101" pitchFamily="18" charset="-127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706659"/>
              </p:ext>
            </p:extLst>
          </p:nvPr>
        </p:nvGraphicFramePr>
        <p:xfrm>
          <a:off x="543169" y="1349309"/>
          <a:ext cx="11246339" cy="479010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{BC89EF96-8CEA-46FF-86C4-4CE0E7609802}</a:tableStyleId>
              </a:tblPr>
              <a:tblGrid>
                <a:gridCol w="11246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8250">
                <a:tc>
                  <a:txBody>
                    <a:bodyPr/>
                    <a:lstStyle/>
                    <a:p>
                      <a:pPr lvl="0" algn="l"/>
                      <a:r>
                        <a:rPr lang="pl-PL" sz="2400" b="1" u="sng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  <a:ea typeface="Batang" panose="02030600000101010101" pitchFamily="18" charset="-127"/>
                        </a:rPr>
                        <a:t>Dochody własne </a:t>
                      </a:r>
                      <a:r>
                        <a:rPr lang="pl-PL" sz="24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  <a:ea typeface="Batang" panose="02030600000101010101" pitchFamily="18" charset="-127"/>
                        </a:rPr>
                        <a:t>w kwocie 62 660 418 złotych, w szczególności: </a:t>
                      </a:r>
                      <a:endParaRPr lang="pl-PL" sz="2400" b="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Garamond" panose="02020404030301010803" pitchFamily="18" charset="0"/>
                        <a:ea typeface="Batang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0213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algn="l"/>
                      <a:r>
                        <a:rPr lang="pl-PL" sz="1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aramond" panose="02020404030301010803" pitchFamily="18" charset="0"/>
                          <a:ea typeface="Batang" panose="02030600000101010101" pitchFamily="18" charset="-127"/>
                        </a:rPr>
                        <a:t>   * udziały we wpływach z podatku dochodowego od osób fizycznych i prawnych – 34 487 432 zł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808629"/>
                  </a:ext>
                </a:extLst>
              </a:tr>
              <a:tr h="2567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aramond" panose="02020404030301010803" pitchFamily="18" charset="0"/>
                          <a:ea typeface="Batang" panose="02030600000101010101" pitchFamily="18" charset="-127"/>
                        </a:rPr>
                        <a:t>   * środki pochodzące z budżetu Unii Europejskiej – 11 413 501 zł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439750"/>
                  </a:ext>
                </a:extLst>
              </a:tr>
              <a:tr h="3114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aramond" panose="02020404030301010803" pitchFamily="18" charset="0"/>
                          <a:ea typeface="Batang" panose="02030600000101010101" pitchFamily="18" charset="-127"/>
                        </a:rPr>
                        <a:t>   * z tytułu świadczenia usług (głównie odpłatności za pobyt mieszkańców w Domu Pomocy Społecznej) – 5 830 158 zł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30700"/>
                  </a:ext>
                </a:extLst>
              </a:tr>
              <a:tr h="3114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aramond" panose="02020404030301010803" pitchFamily="18" charset="0"/>
                          <a:ea typeface="Batang" panose="02030600000101010101" pitchFamily="18" charset="-127"/>
                        </a:rPr>
                        <a:t>   * wpływy z opłat komunikacyjnych – 3 020 000 zł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300345"/>
                  </a:ext>
                </a:extLst>
              </a:tr>
              <a:tr h="3114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aramond" panose="02020404030301010803" pitchFamily="18" charset="0"/>
                          <a:ea typeface="Batang" panose="02030600000101010101" pitchFamily="18" charset="-127"/>
                        </a:rPr>
                        <a:t>   * wpłaty z tytułu odpłatnego nabycia prawa własności – 2 500 000 zł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3298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1" u="sng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  <a:ea typeface="Batang" panose="02030600000101010101" pitchFamily="18" charset="-127"/>
                        </a:rPr>
                        <a:t>Subwencja ogólna </a:t>
                      </a:r>
                      <a:r>
                        <a:rPr lang="pl-PL" sz="24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  <a:ea typeface="Batang" panose="02030600000101010101" pitchFamily="18" charset="-127"/>
                        </a:rPr>
                        <a:t>w kwocie 70 152 565 złotych, w tym:</a:t>
                      </a:r>
                      <a:endParaRPr lang="pl-PL" sz="2400" b="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Garamond" panose="02020404030301010803" pitchFamily="18" charset="0"/>
                        <a:ea typeface="Batang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822009"/>
                  </a:ext>
                </a:extLst>
              </a:tr>
              <a:tr h="245028">
                <a:tc>
                  <a:txBody>
                    <a:bodyPr/>
                    <a:lstStyle/>
                    <a:p>
                      <a:pPr lvl="0" algn="l"/>
                      <a:r>
                        <a:rPr lang="pl-PL" sz="1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aramond" panose="02020404030301010803" pitchFamily="18" charset="0"/>
                          <a:ea typeface="Batang" panose="02030600000101010101" pitchFamily="18" charset="-127"/>
                        </a:rPr>
                        <a:t>   * część oświatowa – 62 698 141 zł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474046"/>
                  </a:ext>
                </a:extLst>
              </a:tr>
              <a:tr h="212169">
                <a:tc>
                  <a:txBody>
                    <a:bodyPr/>
                    <a:lstStyle/>
                    <a:p>
                      <a:pPr lvl="0" algn="l"/>
                      <a:r>
                        <a:rPr lang="pl-PL" sz="1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aramond" panose="02020404030301010803" pitchFamily="18" charset="0"/>
                          <a:ea typeface="Batang" panose="02030600000101010101" pitchFamily="18" charset="-127"/>
                        </a:rPr>
                        <a:t>   * część wyrównawcza – 6 630 898 zł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0024022"/>
                  </a:ext>
                </a:extLst>
              </a:tr>
              <a:tr h="281354">
                <a:tc>
                  <a:txBody>
                    <a:bodyPr/>
                    <a:lstStyle/>
                    <a:p>
                      <a:pPr lvl="0" algn="l"/>
                      <a:r>
                        <a:rPr lang="pl-PL" sz="1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aramond" panose="02020404030301010803" pitchFamily="18" charset="0"/>
                          <a:ea typeface="Batang" panose="02030600000101010101" pitchFamily="18" charset="-127"/>
                        </a:rPr>
                        <a:t>   * część równoważąca – 823 526 zł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806159"/>
                  </a:ext>
                </a:extLst>
              </a:tr>
              <a:tr h="520163">
                <a:tc>
                  <a:txBody>
                    <a:bodyPr/>
                    <a:lstStyle/>
                    <a:p>
                      <a:pPr lvl="0" algn="l"/>
                      <a:r>
                        <a:rPr lang="pl-PL" sz="2400" b="1" u="sng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  <a:ea typeface="Batang" panose="02030600000101010101" pitchFamily="18" charset="-127"/>
                        </a:rPr>
                        <a:t>Dotacje celowe budżetu państwa </a:t>
                      </a:r>
                      <a:r>
                        <a:rPr lang="pl-PL" sz="24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  <a:ea typeface="Batang" panose="02030600000101010101" pitchFamily="18" charset="-127"/>
                        </a:rPr>
                        <a:t>w kwocie 15 036 607 złotych, w tym na zadania z zakresu:</a:t>
                      </a:r>
                      <a:endParaRPr lang="pl-PL" sz="24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aramond" panose="02020404030301010803" pitchFamily="18" charset="0"/>
                        <a:ea typeface="Batang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163">
                <a:tc>
                  <a:txBody>
                    <a:bodyPr/>
                    <a:lstStyle/>
                    <a:p>
                      <a:r>
                        <a:rPr lang="pl-PL" sz="1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aramond" panose="02020404030301010803" pitchFamily="18" charset="0"/>
                          <a:ea typeface="Batang" panose="02030600000101010101" pitchFamily="18" charset="-127"/>
                        </a:rPr>
                        <a:t>   * prac geodezyjno - urządzeniowych, rolnictwa i łowiectwa, leśnictwa, transportu i łączności, gospodarki gruntami i nieruchomościami, geodezji i kartografii,   nadzoru budowlanego, administracji rządowej, kwalifikacji wojskowej, straży pożarnej, nieodpłatnej pomocy prawnej, pomocy społecznej</a:t>
                      </a:r>
                    </a:p>
                    <a:p>
                      <a:endParaRPr lang="pl-PL" sz="5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Garamond" panose="02020404030301010803" pitchFamily="18" charset="0"/>
                        <a:ea typeface="Batang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4322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622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tytuł 2"/>
          <p:cNvSpPr>
            <a:spLocks noGrp="1"/>
          </p:cNvSpPr>
          <p:nvPr>
            <p:ph type="subTitle" idx="1"/>
          </p:nvPr>
        </p:nvSpPr>
        <p:spPr>
          <a:xfrm>
            <a:off x="359508" y="224295"/>
            <a:ext cx="10996246" cy="882032"/>
          </a:xfrm>
        </p:spPr>
        <p:txBody>
          <a:bodyPr>
            <a:noAutofit/>
          </a:bodyPr>
          <a:lstStyle/>
          <a:p>
            <a:r>
              <a:rPr lang="pl-PL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Batang" panose="02030600000101010101" pitchFamily="18" charset="-127"/>
              </a:rPr>
              <a:t>Udział procentowy poszczególnych źródeł</a:t>
            </a:r>
            <a:r>
              <a:rPr lang="pl-PL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Batang" panose="02030600000101010101" pitchFamily="18" charset="-127"/>
              </a:rPr>
              <a:t> </a:t>
            </a:r>
            <a:endParaRPr lang="pl-PL" sz="4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Batang" panose="02030600000101010101" pitchFamily="18" charset="-127"/>
            </a:endParaRPr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3759502971"/>
              </p:ext>
            </p:extLst>
          </p:nvPr>
        </p:nvGraphicFramePr>
        <p:xfrm>
          <a:off x="1567295" y="1719449"/>
          <a:ext cx="8280920" cy="4646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3802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tytuł 2"/>
          <p:cNvSpPr>
            <a:spLocks noGrp="1"/>
          </p:cNvSpPr>
          <p:nvPr>
            <p:ph type="subTitle" idx="1"/>
          </p:nvPr>
        </p:nvSpPr>
        <p:spPr>
          <a:xfrm>
            <a:off x="503339" y="604007"/>
            <a:ext cx="10679186" cy="964734"/>
          </a:xfrm>
        </p:spPr>
        <p:txBody>
          <a:bodyPr>
            <a:noAutofit/>
          </a:bodyPr>
          <a:lstStyle/>
          <a:p>
            <a:pPr algn="ctr"/>
            <a:r>
              <a:rPr lang="pl-PL" sz="4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Batang" panose="02030600000101010101" pitchFamily="18" charset="-127"/>
              </a:rPr>
              <a:t>Wydatki Powiatu Mieleckiego </a:t>
            </a:r>
            <a:br>
              <a:rPr lang="pl-PL" sz="6000" b="1" dirty="0">
                <a:solidFill>
                  <a:srgbClr val="162F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Batang" panose="02030600000101010101" pitchFamily="18" charset="-127"/>
              </a:rPr>
            </a:br>
            <a:endParaRPr lang="pl-PL" sz="6000" dirty="0">
              <a:solidFill>
                <a:srgbClr val="162F4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59593853"/>
              </p:ext>
            </p:extLst>
          </p:nvPr>
        </p:nvGraphicFramePr>
        <p:xfrm>
          <a:off x="1229453" y="1216404"/>
          <a:ext cx="1096254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123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469015"/>
            <a:ext cx="11350303" cy="807031"/>
          </a:xfrm>
        </p:spPr>
        <p:txBody>
          <a:bodyPr>
            <a:noAutofit/>
          </a:bodyPr>
          <a:lstStyle/>
          <a:p>
            <a:r>
              <a:rPr lang="pl-PL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Batang" panose="02030600000101010101" pitchFamily="18" charset="-127"/>
              </a:rPr>
              <a:t>Wydatki według rodzaju</a:t>
            </a:r>
            <a:endParaRPr lang="pl-PL" sz="4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Batang" panose="02030600000101010101" pitchFamily="18" charset="-127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180976"/>
              </p:ext>
            </p:extLst>
          </p:nvPr>
        </p:nvGraphicFramePr>
        <p:xfrm>
          <a:off x="1500283" y="1685371"/>
          <a:ext cx="8895213" cy="3994883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{BC89EF96-8CEA-46FF-86C4-4CE0E7609802}</a:tableStyleId>
              </a:tblPr>
              <a:tblGrid>
                <a:gridCol w="8895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33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0" u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  <a:ea typeface="Batang" panose="02030600000101010101" pitchFamily="18" charset="-127"/>
                        </a:rPr>
                        <a:t>Wydatki jednostek budżetowych 101 794 087 zł, w tym: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439750"/>
                  </a:ext>
                </a:extLst>
              </a:tr>
              <a:tr h="311460">
                <a:tc>
                  <a:txBody>
                    <a:bodyPr/>
                    <a:lstStyle/>
                    <a:p>
                      <a:pPr lvl="0" algn="l"/>
                      <a:r>
                        <a:rPr lang="pl-PL" sz="1800" b="0" u="none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  <a:ea typeface="Batang" panose="02030600000101010101" pitchFamily="18" charset="-127"/>
                        </a:rPr>
                        <a:t>* wynagrodzenia i składki od nich naliczane – 74 608 200 zł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30700"/>
                  </a:ext>
                </a:extLst>
              </a:tr>
              <a:tr h="311460">
                <a:tc>
                  <a:txBody>
                    <a:bodyPr/>
                    <a:lstStyle/>
                    <a:p>
                      <a:pPr lvl="0" algn="l"/>
                      <a:r>
                        <a:rPr lang="pl-PL" sz="1800" b="0" u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  <a:ea typeface="Batang" panose="02030600000101010101" pitchFamily="18" charset="-127"/>
                        </a:rPr>
                        <a:t>* wydatki związane z realizacją statutowych zadań – 27 185 887 zł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300345"/>
                  </a:ext>
                </a:extLst>
              </a:tr>
              <a:tr h="3114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0" u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  <a:ea typeface="Batang" panose="02030600000101010101" pitchFamily="18" charset="-127"/>
                        </a:rPr>
                        <a:t>Dotacje na zadania bieżące – 17 458 813 zł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3298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0" u="none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  <a:ea typeface="Batang" panose="02030600000101010101" pitchFamily="18" charset="-127"/>
                        </a:rPr>
                        <a:t>Świadczenia na rzecz osób fizycznych – 3 599 847 zł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822009"/>
                  </a:ext>
                </a:extLst>
              </a:tr>
              <a:tr h="245028">
                <a:tc>
                  <a:txBody>
                    <a:bodyPr/>
                    <a:lstStyle/>
                    <a:p>
                      <a:pPr lvl="0" algn="l"/>
                      <a:r>
                        <a:rPr lang="pl-PL" sz="2400" b="0" u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  <a:ea typeface="Batang" panose="02030600000101010101" pitchFamily="18" charset="-127"/>
                        </a:rPr>
                        <a:t>Wydatki z udziałem środków europejskich – 4 447 447 zł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474046"/>
                  </a:ext>
                </a:extLst>
              </a:tr>
              <a:tr h="212169">
                <a:tc>
                  <a:txBody>
                    <a:bodyPr/>
                    <a:lstStyle/>
                    <a:p>
                      <a:pPr lvl="0" algn="l"/>
                      <a:r>
                        <a:rPr lang="pl-PL" sz="2400" b="0" u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  <a:ea typeface="Batang" panose="02030600000101010101" pitchFamily="18" charset="-127"/>
                        </a:rPr>
                        <a:t>Wypłaty z tytułu poręczeń i gwarancji – 103 026 zł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0024022"/>
                  </a:ext>
                </a:extLst>
              </a:tr>
              <a:tr h="281354">
                <a:tc>
                  <a:txBody>
                    <a:bodyPr/>
                    <a:lstStyle/>
                    <a:p>
                      <a:pPr lvl="0" algn="l"/>
                      <a:r>
                        <a:rPr lang="pl-PL" sz="2400" b="0" u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  <a:ea typeface="Batang" panose="02030600000101010101" pitchFamily="18" charset="-127"/>
                        </a:rPr>
                        <a:t>Obsługa długu – 545 000 zł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806159"/>
                  </a:ext>
                </a:extLst>
              </a:tr>
              <a:tr h="520163">
                <a:tc>
                  <a:txBody>
                    <a:bodyPr/>
                    <a:lstStyle/>
                    <a:p>
                      <a:pPr lvl="0" algn="l"/>
                      <a:r>
                        <a:rPr lang="pl-PL" sz="2400" b="0" u="none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  <a:ea typeface="Batang" panose="02030600000101010101" pitchFamily="18" charset="-127"/>
                        </a:rPr>
                        <a:t>Wydatki majątkowe – 34 301 370 zł</a:t>
                      </a:r>
                      <a:endParaRPr lang="pl-PL" sz="2400" b="0" u="none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anose="02020404030301010803" pitchFamily="18" charset="0"/>
                        <a:ea typeface="Batang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023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tytuł 2"/>
          <p:cNvSpPr>
            <a:spLocks noGrp="1"/>
          </p:cNvSpPr>
          <p:nvPr>
            <p:ph type="subTitle" idx="1"/>
          </p:nvPr>
        </p:nvSpPr>
        <p:spPr>
          <a:xfrm>
            <a:off x="-458598" y="575691"/>
            <a:ext cx="11937534" cy="882032"/>
          </a:xfrm>
        </p:spPr>
        <p:txBody>
          <a:bodyPr>
            <a:noAutofit/>
          </a:bodyPr>
          <a:lstStyle/>
          <a:p>
            <a:r>
              <a:rPr lang="pl-PL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Batang" panose="02030600000101010101" pitchFamily="18" charset="-127"/>
              </a:rPr>
              <a:t>Kierunki wydatkowania środków</a:t>
            </a:r>
            <a:endParaRPr lang="pl-PL" sz="4000" b="1" u="sng" dirty="0">
              <a:solidFill>
                <a:srgbClr val="07364D"/>
              </a:solidFill>
              <a:latin typeface="Garamond" panose="02020404030301010803" pitchFamily="18" charset="0"/>
              <a:ea typeface="Batang" panose="02030600000101010101" pitchFamily="18" charset="-127"/>
            </a:endParaRPr>
          </a:p>
        </p:txBody>
      </p:sp>
      <p:graphicFrame>
        <p:nvGraphicFramePr>
          <p:cNvPr id="2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3321081"/>
              </p:ext>
            </p:extLst>
          </p:nvPr>
        </p:nvGraphicFramePr>
        <p:xfrm>
          <a:off x="834527" y="98323"/>
          <a:ext cx="10007134" cy="6626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Grupa 5">
            <a:extLst>
              <a:ext uri="{FF2B5EF4-FFF2-40B4-BE49-F238E27FC236}">
                <a16:creationId xmlns:a16="http://schemas.microsoft.com/office/drawing/2014/main" id="{09D285E9-A996-4B93-905B-6D4141E736C0}"/>
              </a:ext>
            </a:extLst>
          </p:cNvPr>
          <p:cNvGrpSpPr/>
          <p:nvPr/>
        </p:nvGrpSpPr>
        <p:grpSpPr>
          <a:xfrm>
            <a:off x="1100349" y="5561339"/>
            <a:ext cx="1126409" cy="283308"/>
            <a:chOff x="301571" y="12411"/>
            <a:chExt cx="5425864" cy="1062720"/>
          </a:xfrm>
        </p:grpSpPr>
        <p:sp>
          <p:nvSpPr>
            <p:cNvPr id="8" name="Prostokąt: zaokrąglone rogi 7">
              <a:extLst>
                <a:ext uri="{FF2B5EF4-FFF2-40B4-BE49-F238E27FC236}">
                  <a16:creationId xmlns:a16="http://schemas.microsoft.com/office/drawing/2014/main" id="{C03FEC95-F35B-4BEC-AA94-62DFEEDED9E7}"/>
                </a:ext>
              </a:extLst>
            </p:cNvPr>
            <p:cNvSpPr/>
            <p:nvPr/>
          </p:nvSpPr>
          <p:spPr>
            <a:xfrm>
              <a:off x="301571" y="12411"/>
              <a:ext cx="5425864" cy="106272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Prostokąt: zaokrąglone rogi 4">
              <a:extLst>
                <a:ext uri="{FF2B5EF4-FFF2-40B4-BE49-F238E27FC236}">
                  <a16:creationId xmlns:a16="http://schemas.microsoft.com/office/drawing/2014/main" id="{155D79DB-8EDF-42CC-8399-5BC0CCEFC148}"/>
                </a:ext>
              </a:extLst>
            </p:cNvPr>
            <p:cNvSpPr txBox="1"/>
            <p:nvPr/>
          </p:nvSpPr>
          <p:spPr>
            <a:xfrm>
              <a:off x="353449" y="64289"/>
              <a:ext cx="5322108" cy="9589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9582" tIns="0" rIns="159582" bIns="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100" b="1" kern="1200" dirty="0">
                  <a:solidFill>
                    <a:schemeClr val="accent5">
                      <a:lumMod val="50000"/>
                    </a:schemeClr>
                  </a:solidFill>
                  <a:latin typeface="Garamond" panose="02020404030301010803" pitchFamily="18" charset="0"/>
                  <a:ea typeface="Batang" panose="02030600000101010101" pitchFamily="18" charset="-127"/>
                </a:rPr>
                <a:t>72 849 438 zł</a:t>
              </a:r>
              <a:endParaRPr lang="pl-PL" sz="1100" b="1" i="1" kern="1200" dirty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  <a:ea typeface="Batang" panose="02030600000101010101" pitchFamily="18" charset="-127"/>
              </a:endParaRPr>
            </a:p>
          </p:txBody>
        </p:sp>
      </p:grpSp>
      <p:grpSp>
        <p:nvGrpSpPr>
          <p:cNvPr id="10" name="Grupa 9">
            <a:extLst>
              <a:ext uri="{FF2B5EF4-FFF2-40B4-BE49-F238E27FC236}">
                <a16:creationId xmlns:a16="http://schemas.microsoft.com/office/drawing/2014/main" id="{356238E2-6C24-459C-98BC-C51B7E1DE874}"/>
              </a:ext>
            </a:extLst>
          </p:cNvPr>
          <p:cNvGrpSpPr/>
          <p:nvPr/>
        </p:nvGrpSpPr>
        <p:grpSpPr>
          <a:xfrm>
            <a:off x="2588744" y="5575169"/>
            <a:ext cx="1126409" cy="283308"/>
            <a:chOff x="301571" y="12411"/>
            <a:chExt cx="5425864" cy="1062720"/>
          </a:xfrm>
        </p:grpSpPr>
        <p:sp>
          <p:nvSpPr>
            <p:cNvPr id="11" name="Prostokąt: zaokrąglone rogi 10">
              <a:extLst>
                <a:ext uri="{FF2B5EF4-FFF2-40B4-BE49-F238E27FC236}">
                  <a16:creationId xmlns:a16="http://schemas.microsoft.com/office/drawing/2014/main" id="{63BF1DEC-9DA1-45F9-94C9-724FD99B251E}"/>
                </a:ext>
              </a:extLst>
            </p:cNvPr>
            <p:cNvSpPr/>
            <p:nvPr/>
          </p:nvSpPr>
          <p:spPr>
            <a:xfrm>
              <a:off x="301571" y="12411"/>
              <a:ext cx="5425864" cy="106272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Prostokąt: zaokrąglone rogi 4">
              <a:extLst>
                <a:ext uri="{FF2B5EF4-FFF2-40B4-BE49-F238E27FC236}">
                  <a16:creationId xmlns:a16="http://schemas.microsoft.com/office/drawing/2014/main" id="{529C1BC9-F302-469D-B91E-7014EB219DDD}"/>
                </a:ext>
              </a:extLst>
            </p:cNvPr>
            <p:cNvSpPr txBox="1"/>
            <p:nvPr/>
          </p:nvSpPr>
          <p:spPr>
            <a:xfrm>
              <a:off x="353449" y="64289"/>
              <a:ext cx="5322108" cy="9589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9582" tIns="0" rIns="159582" bIns="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100" b="1" kern="1200" dirty="0">
                  <a:solidFill>
                    <a:schemeClr val="accent5">
                      <a:lumMod val="50000"/>
                    </a:schemeClr>
                  </a:solidFill>
                  <a:latin typeface="Garamond" panose="02020404030301010803" pitchFamily="18" charset="0"/>
                  <a:ea typeface="Batang" panose="02030600000101010101" pitchFamily="18" charset="-127"/>
                </a:rPr>
                <a:t>20 165 009 zł</a:t>
              </a:r>
              <a:endParaRPr lang="pl-PL" sz="1100" b="1" i="1" kern="1200" dirty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  <a:ea typeface="Batang" panose="02030600000101010101" pitchFamily="18" charset="-127"/>
              </a:endParaRPr>
            </a:p>
          </p:txBody>
        </p:sp>
      </p:grpSp>
      <p:grpSp>
        <p:nvGrpSpPr>
          <p:cNvPr id="13" name="Grupa 12">
            <a:extLst>
              <a:ext uri="{FF2B5EF4-FFF2-40B4-BE49-F238E27FC236}">
                <a16:creationId xmlns:a16="http://schemas.microsoft.com/office/drawing/2014/main" id="{361573BB-48C3-4FC4-840A-E154A60FA961}"/>
              </a:ext>
            </a:extLst>
          </p:cNvPr>
          <p:cNvGrpSpPr/>
          <p:nvPr/>
        </p:nvGrpSpPr>
        <p:grpSpPr>
          <a:xfrm>
            <a:off x="4043306" y="5575169"/>
            <a:ext cx="1126409" cy="283308"/>
            <a:chOff x="301571" y="12411"/>
            <a:chExt cx="5425864" cy="1062720"/>
          </a:xfrm>
        </p:grpSpPr>
        <p:sp>
          <p:nvSpPr>
            <p:cNvPr id="14" name="Prostokąt: zaokrąglone rogi 13">
              <a:extLst>
                <a:ext uri="{FF2B5EF4-FFF2-40B4-BE49-F238E27FC236}">
                  <a16:creationId xmlns:a16="http://schemas.microsoft.com/office/drawing/2014/main" id="{DAA17364-46C3-47C4-9E13-39BA53601AF2}"/>
                </a:ext>
              </a:extLst>
            </p:cNvPr>
            <p:cNvSpPr/>
            <p:nvPr/>
          </p:nvSpPr>
          <p:spPr>
            <a:xfrm>
              <a:off x="301571" y="12411"/>
              <a:ext cx="5425864" cy="106272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Prostokąt: zaokrąglone rogi 4">
              <a:extLst>
                <a:ext uri="{FF2B5EF4-FFF2-40B4-BE49-F238E27FC236}">
                  <a16:creationId xmlns:a16="http://schemas.microsoft.com/office/drawing/2014/main" id="{B1F53B16-D429-48A8-8DB3-6747D8419432}"/>
                </a:ext>
              </a:extLst>
            </p:cNvPr>
            <p:cNvSpPr txBox="1"/>
            <p:nvPr/>
          </p:nvSpPr>
          <p:spPr>
            <a:xfrm>
              <a:off x="353450" y="64289"/>
              <a:ext cx="5322107" cy="9589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9582" tIns="0" rIns="159582" bIns="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100" b="1" kern="1200" dirty="0">
                  <a:solidFill>
                    <a:schemeClr val="accent5">
                      <a:lumMod val="50000"/>
                    </a:schemeClr>
                  </a:solidFill>
                  <a:latin typeface="Garamond" panose="02020404030301010803" pitchFamily="18" charset="0"/>
                  <a:ea typeface="Batang" panose="02030600000101010101" pitchFamily="18" charset="-127"/>
                </a:rPr>
                <a:t>15 326 987 zł</a:t>
              </a:r>
              <a:endParaRPr lang="pl-PL" sz="1100" b="1" i="1" kern="1200" dirty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  <a:ea typeface="Batang" panose="02030600000101010101" pitchFamily="18" charset="-127"/>
              </a:endParaRPr>
            </a:p>
          </p:txBody>
        </p:sp>
      </p:grpSp>
      <p:grpSp>
        <p:nvGrpSpPr>
          <p:cNvPr id="16" name="Grupa 15">
            <a:extLst>
              <a:ext uri="{FF2B5EF4-FFF2-40B4-BE49-F238E27FC236}">
                <a16:creationId xmlns:a16="http://schemas.microsoft.com/office/drawing/2014/main" id="{AA276BDF-282C-4B4E-9AC8-4C630DBA1673}"/>
              </a:ext>
            </a:extLst>
          </p:cNvPr>
          <p:cNvGrpSpPr/>
          <p:nvPr/>
        </p:nvGrpSpPr>
        <p:grpSpPr>
          <a:xfrm>
            <a:off x="5576404" y="5561339"/>
            <a:ext cx="1126409" cy="297138"/>
            <a:chOff x="301571" y="12411"/>
            <a:chExt cx="5425864" cy="1114598"/>
          </a:xfrm>
        </p:grpSpPr>
        <p:sp>
          <p:nvSpPr>
            <p:cNvPr id="17" name="Prostokąt: zaokrąglone rogi 16">
              <a:extLst>
                <a:ext uri="{FF2B5EF4-FFF2-40B4-BE49-F238E27FC236}">
                  <a16:creationId xmlns:a16="http://schemas.microsoft.com/office/drawing/2014/main" id="{15A25461-CFE6-4A7F-9A21-30CB0C2C7435}"/>
                </a:ext>
              </a:extLst>
            </p:cNvPr>
            <p:cNvSpPr/>
            <p:nvPr/>
          </p:nvSpPr>
          <p:spPr>
            <a:xfrm>
              <a:off x="301571" y="12411"/>
              <a:ext cx="5425864" cy="106272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Prostokąt: zaokrąglone rogi 4">
              <a:extLst>
                <a:ext uri="{FF2B5EF4-FFF2-40B4-BE49-F238E27FC236}">
                  <a16:creationId xmlns:a16="http://schemas.microsoft.com/office/drawing/2014/main" id="{D629F5A9-A58B-4290-928E-B32456199632}"/>
                </a:ext>
              </a:extLst>
            </p:cNvPr>
            <p:cNvSpPr txBox="1"/>
            <p:nvPr/>
          </p:nvSpPr>
          <p:spPr>
            <a:xfrm>
              <a:off x="353445" y="168045"/>
              <a:ext cx="5322107" cy="9589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9582" tIns="0" rIns="159582" bIns="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100" b="1" kern="1200" dirty="0">
                  <a:solidFill>
                    <a:schemeClr val="accent5">
                      <a:lumMod val="50000"/>
                    </a:schemeClr>
                  </a:solidFill>
                  <a:latin typeface="Garamond" panose="02020404030301010803" pitchFamily="18" charset="0"/>
                  <a:ea typeface="Batang" panose="02030600000101010101" pitchFamily="18" charset="-127"/>
                </a:rPr>
                <a:t>9 135 030 zł</a:t>
              </a:r>
              <a:endParaRPr lang="pl-PL" sz="1100" b="1" i="1" kern="1200" dirty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  <a:ea typeface="Batang" panose="02030600000101010101" pitchFamily="18" charset="-127"/>
              </a:endParaRPr>
            </a:p>
          </p:txBody>
        </p:sp>
      </p:grpSp>
      <p:grpSp>
        <p:nvGrpSpPr>
          <p:cNvPr id="19" name="Grupa 18">
            <a:extLst>
              <a:ext uri="{FF2B5EF4-FFF2-40B4-BE49-F238E27FC236}">
                <a16:creationId xmlns:a16="http://schemas.microsoft.com/office/drawing/2014/main" id="{DD8629CF-847E-4BFB-8E52-14D1647D990A}"/>
              </a:ext>
            </a:extLst>
          </p:cNvPr>
          <p:cNvGrpSpPr/>
          <p:nvPr/>
        </p:nvGrpSpPr>
        <p:grpSpPr>
          <a:xfrm>
            <a:off x="7064799" y="5575169"/>
            <a:ext cx="1126409" cy="283308"/>
            <a:chOff x="301571" y="12411"/>
            <a:chExt cx="5425864" cy="1062720"/>
          </a:xfrm>
        </p:grpSpPr>
        <p:sp>
          <p:nvSpPr>
            <p:cNvPr id="20" name="Prostokąt: zaokrąglone rogi 19">
              <a:extLst>
                <a:ext uri="{FF2B5EF4-FFF2-40B4-BE49-F238E27FC236}">
                  <a16:creationId xmlns:a16="http://schemas.microsoft.com/office/drawing/2014/main" id="{67057D2B-98B5-49E8-8194-C9730B0E22C2}"/>
                </a:ext>
              </a:extLst>
            </p:cNvPr>
            <p:cNvSpPr/>
            <p:nvPr/>
          </p:nvSpPr>
          <p:spPr>
            <a:xfrm>
              <a:off x="301571" y="12411"/>
              <a:ext cx="5425864" cy="106272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Prostokąt: zaokrąglone rogi 4">
              <a:extLst>
                <a:ext uri="{FF2B5EF4-FFF2-40B4-BE49-F238E27FC236}">
                  <a16:creationId xmlns:a16="http://schemas.microsoft.com/office/drawing/2014/main" id="{0D3E5831-E9A2-4BA0-B668-F0AB4BB07228}"/>
                </a:ext>
              </a:extLst>
            </p:cNvPr>
            <p:cNvSpPr txBox="1"/>
            <p:nvPr/>
          </p:nvSpPr>
          <p:spPr>
            <a:xfrm>
              <a:off x="353449" y="64289"/>
              <a:ext cx="5322108" cy="9589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9582" tIns="0" rIns="159582" bIns="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100" b="1" kern="1200" dirty="0">
                  <a:solidFill>
                    <a:schemeClr val="accent5">
                      <a:lumMod val="50000"/>
                    </a:schemeClr>
                  </a:solidFill>
                  <a:latin typeface="Garamond" panose="02020404030301010803" pitchFamily="18" charset="0"/>
                  <a:ea typeface="Batang" panose="02030600000101010101" pitchFamily="18" charset="-127"/>
                </a:rPr>
                <a:t>5 465 600 zł</a:t>
              </a:r>
              <a:endParaRPr lang="pl-PL" sz="1100" b="1" i="1" kern="1200" dirty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  <a:ea typeface="Batang" panose="02030600000101010101" pitchFamily="18" charset="-127"/>
              </a:endParaRPr>
            </a:p>
          </p:txBody>
        </p:sp>
      </p:grpSp>
      <p:grpSp>
        <p:nvGrpSpPr>
          <p:cNvPr id="22" name="Grupa 21">
            <a:extLst>
              <a:ext uri="{FF2B5EF4-FFF2-40B4-BE49-F238E27FC236}">
                <a16:creationId xmlns:a16="http://schemas.microsoft.com/office/drawing/2014/main" id="{A9564C1C-5D2F-46B0-9FA0-5E4F98D842B0}"/>
              </a:ext>
            </a:extLst>
          </p:cNvPr>
          <p:cNvGrpSpPr/>
          <p:nvPr/>
        </p:nvGrpSpPr>
        <p:grpSpPr>
          <a:xfrm>
            <a:off x="8508591" y="5575169"/>
            <a:ext cx="1126409" cy="283308"/>
            <a:chOff x="301571" y="12411"/>
            <a:chExt cx="5425864" cy="1062720"/>
          </a:xfrm>
        </p:grpSpPr>
        <p:sp>
          <p:nvSpPr>
            <p:cNvPr id="23" name="Prostokąt: zaokrąglone rogi 22">
              <a:extLst>
                <a:ext uri="{FF2B5EF4-FFF2-40B4-BE49-F238E27FC236}">
                  <a16:creationId xmlns:a16="http://schemas.microsoft.com/office/drawing/2014/main" id="{80F6E54D-69CA-415B-A75F-F6AA88CE3ECB}"/>
                </a:ext>
              </a:extLst>
            </p:cNvPr>
            <p:cNvSpPr/>
            <p:nvPr/>
          </p:nvSpPr>
          <p:spPr>
            <a:xfrm>
              <a:off x="301571" y="12411"/>
              <a:ext cx="5425864" cy="106272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Prostokąt: zaokrąglone rogi 4">
              <a:extLst>
                <a:ext uri="{FF2B5EF4-FFF2-40B4-BE49-F238E27FC236}">
                  <a16:creationId xmlns:a16="http://schemas.microsoft.com/office/drawing/2014/main" id="{94898BBC-0409-466B-81FF-3BD40C07BF37}"/>
                </a:ext>
              </a:extLst>
            </p:cNvPr>
            <p:cNvSpPr txBox="1"/>
            <p:nvPr/>
          </p:nvSpPr>
          <p:spPr>
            <a:xfrm>
              <a:off x="353449" y="64289"/>
              <a:ext cx="5322108" cy="9589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9582" tIns="0" rIns="159582" bIns="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100" b="1" kern="1200" dirty="0">
                  <a:solidFill>
                    <a:schemeClr val="accent5">
                      <a:lumMod val="50000"/>
                    </a:schemeClr>
                  </a:solidFill>
                  <a:latin typeface="Garamond" panose="02020404030301010803" pitchFamily="18" charset="0"/>
                  <a:ea typeface="Batang" panose="02030600000101010101" pitchFamily="18" charset="-127"/>
                </a:rPr>
                <a:t>39 307 526 zł</a:t>
              </a:r>
              <a:endParaRPr lang="pl-PL" sz="1100" b="1" i="1" kern="1200" dirty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  <a:ea typeface="Batang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204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tytuł 2"/>
          <p:cNvSpPr>
            <a:spLocks noGrp="1"/>
          </p:cNvSpPr>
          <p:nvPr>
            <p:ph type="subTitle" idx="1"/>
          </p:nvPr>
        </p:nvSpPr>
        <p:spPr>
          <a:xfrm>
            <a:off x="140676" y="51353"/>
            <a:ext cx="11910647" cy="882032"/>
          </a:xfrm>
        </p:spPr>
        <p:txBody>
          <a:bodyPr>
            <a:noAutofit/>
          </a:bodyPr>
          <a:lstStyle/>
          <a:p>
            <a:r>
              <a:rPr lang="pl-PL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Batang" panose="02030600000101010101" pitchFamily="18" charset="-127"/>
              </a:rPr>
              <a:t>Udział procentowy poszczególnych kierunków wydatkowania </a:t>
            </a:r>
            <a:endParaRPr lang="pl-PL" sz="4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Batang" panose="02030600000101010101" pitchFamily="18" charset="-127"/>
            </a:endParaRPr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3450121640"/>
              </p:ext>
            </p:extLst>
          </p:nvPr>
        </p:nvGraphicFramePr>
        <p:xfrm>
          <a:off x="1645448" y="1836679"/>
          <a:ext cx="9022551" cy="4646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271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aczka">
  <a:themeElements>
    <a:clrScheme name="Paczka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zka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zka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67B64C2-E5B0-424C-A90A-CEF65ED4047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TM10001115[[fn=Paczka]]</Template>
  <TotalTime>0</TotalTime>
  <Words>1049</Words>
  <Application>Microsoft Office PowerPoint</Application>
  <PresentationFormat>Panoramiczny</PresentationFormat>
  <Paragraphs>146</Paragraphs>
  <Slides>22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7" baseType="lpstr">
      <vt:lpstr>Arial</vt:lpstr>
      <vt:lpstr>Garamond</vt:lpstr>
      <vt:lpstr>Georgia</vt:lpstr>
      <vt:lpstr>Gill Sans MT</vt:lpstr>
      <vt:lpstr>Paczka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2015-09-10T07:09:42Z</dcterms:created>
  <dcterms:modified xsi:type="dcterms:W3CDTF">2019-01-18T09:02:48Z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TC030309819991</vt:lpwstr>
  </property>
</Properties>
</file>