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8" r:id="rId2"/>
    <p:sldId id="260" r:id="rId3"/>
    <p:sldId id="261" r:id="rId4"/>
    <p:sldId id="262" r:id="rId5"/>
    <p:sldId id="270" r:id="rId6"/>
    <p:sldId id="271" r:id="rId7"/>
    <p:sldId id="263" r:id="rId8"/>
    <p:sldId id="273" r:id="rId9"/>
    <p:sldId id="275" r:id="rId10"/>
    <p:sldId id="274" r:id="rId11"/>
    <p:sldId id="276" r:id="rId12"/>
    <p:sldId id="264" r:id="rId13"/>
    <p:sldId id="267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99"/>
    <a:srgbClr val="660066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35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B610BB-4620-45CF-BA64-DCD42452EEC6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52B32C-6B52-44D4-BC38-F8EFF266D3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715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932E6-6424-44FE-8B0E-0F740AECAA61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E19B-BDF0-470B-8B99-C1AB948FF5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7081B-D81E-4F2E-ACA1-94931473ED7E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BDDC-010D-433B-AC5A-B562B960AF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5429-411A-4353-823E-ABF0CD815DD4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2824-B9C1-4F46-847F-F349834480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C311-ED9A-4E7B-9D85-AC940F328C8D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DEFD-A7FF-4644-9A59-2428B114DA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8633-F602-4B75-8AF3-0E6AD8EE5E2F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D778-AC75-4E54-AF79-6780627059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16E5-41DE-43A6-BE62-D23926CFFE22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4622-1BB4-468A-80E4-9638713E6D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8B4E3-0A34-4E81-A0EF-CB1E7160B858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58DE1-9050-4D7A-BB47-622912FB01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A09D-E377-4A63-B356-44DAC5BF280B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C823-1667-41F2-9703-2A4A4DB743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8315-DE36-41F1-96AB-1533534808D9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1BF4E-4C24-4E0E-A968-24D11BE85A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1498-4EE6-4884-86DB-8D20AC50AB5B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1E56-B71B-43F0-877A-38474F166E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E483-1BED-4D93-BD06-67B6853283BA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8F20-6ED7-4DDD-AEAF-9A88972910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EABDD3-3589-481E-8975-F4DC66B50B72}" type="datetimeFigureOut">
              <a:rPr lang="pl-PL"/>
              <a:pPr>
                <a:defRPr/>
              </a:pPr>
              <a:t>2017-11-30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667C84-1B60-421B-B590-F95CF556DB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2708920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000066"/>
                </a:solidFill>
                <a:latin typeface="Garamond" pitchFamily="18" charset="0"/>
                <a:cs typeface="Arial" pitchFamily="34" charset="0"/>
              </a:rPr>
              <a:t>Regionalne Centrum Transferu Nowoczesnych Technologii Wytwarzania –</a:t>
            </a:r>
          </a:p>
          <a:p>
            <a:pPr algn="ctr"/>
            <a:r>
              <a:rPr lang="pl-PL" sz="3200" b="1" dirty="0" smtClean="0">
                <a:solidFill>
                  <a:srgbClr val="000066"/>
                </a:solidFill>
                <a:latin typeface="Garamond" pitchFamily="18" charset="0"/>
                <a:cs typeface="Arial" pitchFamily="34" charset="0"/>
              </a:rPr>
              <a:t> Powiat Mielecki</a:t>
            </a:r>
            <a:endParaRPr lang="pl-PL" sz="3200" b="1" dirty="0">
              <a:solidFill>
                <a:srgbClr val="000066"/>
              </a:solidFill>
              <a:latin typeface="Garamond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51720" y="465313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Garamond" pitchFamily="18" charset="0"/>
              </a:rPr>
              <a:t>Beneficjent: Powiat Mielecki</a:t>
            </a:r>
            <a:endParaRPr lang="pl-PL" sz="2400" b="1" dirty="0">
              <a:solidFill>
                <a:srgbClr val="00336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Documents and Settings\NATALIA\Pulpit\zdjecia RCTNT\RCTNTW 21.06.2013\IMG_4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896544" cy="3262323"/>
          </a:xfrm>
          <a:prstGeom prst="rect">
            <a:avLst/>
          </a:prstGeom>
          <a:noFill/>
        </p:spPr>
      </p:pic>
      <p:pic>
        <p:nvPicPr>
          <p:cNvPr id="9220" name="Picture 4" descr="C:\Documents and Settings\NATALIA\Pulpit\zdjecia RCTNT\RCTNTW 21.06.2013\IMG_4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4242319" cy="2826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Documents and Settings\NATALIA\Pulpit\zdjecia RCTNT\RCTNTW 21.06.2013\IMG_4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4864"/>
            <a:ext cx="4386064" cy="2922215"/>
          </a:xfrm>
          <a:prstGeom prst="rect">
            <a:avLst/>
          </a:prstGeom>
          <a:noFill/>
        </p:spPr>
      </p:pic>
      <p:pic>
        <p:nvPicPr>
          <p:cNvPr id="11267" name="Picture 3" descr="C:\Documents and Settings\NATALIA\Pulpit\zdjecia RCTNT\RCTNTW 21.06.2013\IMG_4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56992"/>
            <a:ext cx="4170040" cy="2778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l="11075" t="7561" r="25839" b="12601"/>
          <a:stretch>
            <a:fillRect/>
          </a:stretch>
        </p:blipFill>
        <p:spPr bwMode="auto">
          <a:xfrm>
            <a:off x="971600" y="2996952"/>
            <a:ext cx="6695244" cy="299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691680" y="23488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0066"/>
                </a:solidFill>
                <a:latin typeface="Georgia" pitchFamily="18" charset="0"/>
              </a:rPr>
              <a:t>Rzut pionowy budynku</a:t>
            </a:r>
            <a:endParaRPr lang="pl-PL" sz="2400" b="1" dirty="0">
              <a:solidFill>
                <a:srgbClr val="0000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55576" y="2060848"/>
            <a:ext cx="6912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  <a:t>Ponadto w Regionalnym Centrum wyłoniony w drodze postępowania przetargowego operator zewnętrzny, którym jest Konsorcjum podmiotów: Akademia Górniczo – Hutnicza im. St. Staszica </a:t>
            </a:r>
            <a:b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  <a:t>w Krakowie oraz Krakowskie Centrum Innowacyjnych Technologii INNOAGH Sp. z o.o. prowadzi działalność w zakresie dydaktyki </a:t>
            </a:r>
            <a:b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  <a:t>i działalności badawczej. </a:t>
            </a:r>
            <a:endParaRPr lang="pl-PL" sz="1700" dirty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3528317" cy="235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Documents and Settings\NATALIA\Pulpit\1340831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3308507" cy="220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9512" y="2204864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0066"/>
                </a:solidFill>
                <a:latin typeface="Garamond" pitchFamily="18" charset="0"/>
              </a:rPr>
              <a:t>Projekt współfinansowany z Europejskiego Funduszu Rozwoju Regionalnego w ramach: </a:t>
            </a:r>
          </a:p>
          <a:p>
            <a:r>
              <a:rPr lang="pl-PL" sz="2000" b="1" dirty="0" smtClean="0">
                <a:solidFill>
                  <a:srgbClr val="000066"/>
                </a:solidFill>
                <a:latin typeface="Garamond" pitchFamily="18" charset="0"/>
              </a:rPr>
              <a:t>Osi priorytetowej: I. Konkurencyjna i innowacyjna gospodarka</a:t>
            </a:r>
          </a:p>
          <a:p>
            <a:r>
              <a:rPr lang="pl-PL" sz="2000" b="1" dirty="0" smtClean="0">
                <a:solidFill>
                  <a:srgbClr val="000066"/>
                </a:solidFill>
                <a:latin typeface="Garamond" pitchFamily="18" charset="0"/>
              </a:rPr>
              <a:t>Działanie: 1.3. Regionalny system innowacji</a:t>
            </a:r>
          </a:p>
          <a:p>
            <a:r>
              <a:rPr lang="pl-PL" sz="2000" b="1" dirty="0" smtClean="0">
                <a:solidFill>
                  <a:srgbClr val="000066"/>
                </a:solidFill>
                <a:latin typeface="Garamond" pitchFamily="18" charset="0"/>
              </a:rPr>
              <a:t>Regionalnego Programu Operacyjnego Województwa Podkarpackiego na lata 2007-2013 </a:t>
            </a:r>
          </a:p>
          <a:p>
            <a:endParaRPr lang="pl-PL" dirty="0"/>
          </a:p>
        </p:txBody>
      </p:sp>
      <p:pic>
        <p:nvPicPr>
          <p:cNvPr id="1028" name="Picture 4" descr="C:\Documents and Settings\NATALIA\Pulpit\zdjecia RCTNT\RCTNTW 21.06.2013\IMG_3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3769491" cy="23290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755576" y="213285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Całkowita wartość projektu: </a:t>
            </a:r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15.326.733,98 </a:t>
            </a:r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PLN</a:t>
            </a:r>
          </a:p>
          <a:p>
            <a:endParaRPr lang="pl-PL" b="1" dirty="0" smtClean="0">
              <a:solidFill>
                <a:srgbClr val="000066"/>
              </a:solidFill>
              <a:latin typeface="Garamond" pitchFamily="18" charset="0"/>
            </a:endParaRPr>
          </a:p>
          <a:p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Dofinansowanie ze środków Europejskiego Funduszu Rozwoju Regionalnego : </a:t>
            </a:r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12.852.972,97 PLN</a:t>
            </a:r>
            <a:endParaRPr lang="pl-PL" b="1" dirty="0" smtClean="0">
              <a:solidFill>
                <a:srgbClr val="000066"/>
              </a:solidFill>
              <a:latin typeface="Garamond" pitchFamily="18" charset="0"/>
            </a:endParaRPr>
          </a:p>
          <a:p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Budżet Powiatu Mieleckiego</a:t>
            </a:r>
            <a:r>
              <a:rPr lang="pl-PL" b="1" smtClean="0">
                <a:solidFill>
                  <a:srgbClr val="000066"/>
                </a:solidFill>
                <a:latin typeface="Garamond" pitchFamily="18" charset="0"/>
              </a:rPr>
              <a:t>: </a:t>
            </a:r>
            <a:r>
              <a:rPr lang="pl-PL" b="1" smtClean="0">
                <a:solidFill>
                  <a:srgbClr val="000066"/>
                </a:solidFill>
                <a:latin typeface="Garamond" pitchFamily="18" charset="0"/>
              </a:rPr>
              <a:t>2.473.761,01 </a:t>
            </a:r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PLN </a:t>
            </a:r>
            <a:endParaRPr lang="pl-PL" b="1" dirty="0">
              <a:solidFill>
                <a:srgbClr val="000066"/>
              </a:solidFill>
              <a:latin typeface="Garamond" pitchFamily="18" charset="0"/>
            </a:endParaRPr>
          </a:p>
        </p:txBody>
      </p:sp>
      <p:pic>
        <p:nvPicPr>
          <p:cNvPr id="2" name="Picture 2" descr="C:\Documents and Settings\NATALIA\Pulpit\zdjecia RCTNT\RCTNTW 21.06.2013\IMG_3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80"/>
            <a:ext cx="4188645" cy="2188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9512" y="2636912"/>
            <a:ext cx="41764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0066"/>
                </a:solidFill>
                <a:latin typeface="Garamond" pitchFamily="18" charset="0"/>
              </a:rPr>
              <a:t>Cel główny projektu: </a:t>
            </a:r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poprawa warunków do rozwoju gospodarczego </a:t>
            </a:r>
            <a:b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</a:br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i wzrostu potencjału innowacyjnego </a:t>
            </a:r>
            <a:b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</a:br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w regionie poprzez stworzenie nowoczesnej infrastruktury edukacyjnej służącej kształceniu praktycznemu </a:t>
            </a:r>
            <a:b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</a:br>
            <a:r>
              <a:rPr lang="pl-PL" b="1" dirty="0" smtClean="0">
                <a:solidFill>
                  <a:srgbClr val="000066"/>
                </a:solidFill>
                <a:latin typeface="Garamond" pitchFamily="18" charset="0"/>
              </a:rPr>
              <a:t>w zakresie nowoczesnych technologii wytwarzania.</a:t>
            </a:r>
          </a:p>
          <a:p>
            <a:endParaRPr lang="pl-PL" b="1" dirty="0">
              <a:solidFill>
                <a:srgbClr val="000066"/>
              </a:solidFill>
              <a:latin typeface="Garamond" pitchFamily="18" charset="0"/>
            </a:endParaRPr>
          </a:p>
        </p:txBody>
      </p:sp>
      <p:pic>
        <p:nvPicPr>
          <p:cNvPr id="3074" name="Picture 2" descr="C:\Documents and Settings\NATALIA\Pulpit\zdjecia RCTNT\RCTNTW 21.06.2013\IMG_4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4026160" cy="2682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619672" y="2132856"/>
            <a:ext cx="4752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solidFill>
                  <a:srgbClr val="000066"/>
                </a:solidFill>
                <a:latin typeface="Georgia" pitchFamily="18" charset="0"/>
              </a:rPr>
              <a:t>Etapy realizacji projektu</a:t>
            </a:r>
            <a:endParaRPr lang="pl-PL" sz="2200" b="1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2636912"/>
            <a:ext cx="684076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>
                <a:solidFill>
                  <a:srgbClr val="000066"/>
                </a:solidFill>
                <a:latin typeface="Georgia" pitchFamily="18" charset="0"/>
              </a:rPr>
              <a:t>I etap </a:t>
            </a:r>
            <a: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  <a:t>– budowa hali:  </a:t>
            </a:r>
            <a:r>
              <a:rPr lang="pl-PL" sz="1700" b="1" dirty="0" smtClean="0">
                <a:solidFill>
                  <a:srgbClr val="000066"/>
                </a:solidFill>
                <a:latin typeface="Georgia" pitchFamily="18" charset="0"/>
              </a:rPr>
              <a:t>2011.07.28 - 2012.10.30</a:t>
            </a:r>
          </a:p>
          <a:p>
            <a:endParaRPr lang="pl-PL" sz="17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r>
              <a:rPr lang="pl-PL" sz="1700" b="1" dirty="0" smtClean="0">
                <a:solidFill>
                  <a:srgbClr val="000066"/>
                </a:solidFill>
                <a:latin typeface="Georgia" pitchFamily="18" charset="0"/>
              </a:rPr>
              <a:t>II etap </a:t>
            </a:r>
            <a: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  <a:t>– zakup i instalacja wyposażenia oraz oprogramowania</a:t>
            </a:r>
            <a:b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  <a:t>do laboratoriów, sal dydaktycznych, zaplecza technicznego</a:t>
            </a:r>
            <a:b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pl-PL" sz="1700" dirty="0" smtClean="0">
                <a:solidFill>
                  <a:srgbClr val="000066"/>
                </a:solidFill>
                <a:latin typeface="Georgia" pitchFamily="18" charset="0"/>
              </a:rPr>
              <a:t>i administracji: </a:t>
            </a:r>
            <a:r>
              <a:rPr lang="pl-PL" sz="1700" b="1" dirty="0" smtClean="0">
                <a:solidFill>
                  <a:srgbClr val="000066"/>
                </a:solidFill>
                <a:latin typeface="Georgia" pitchFamily="18" charset="0"/>
              </a:rPr>
              <a:t>2012.01.05 - 2013.06.30</a:t>
            </a:r>
          </a:p>
          <a:p>
            <a:endParaRPr lang="pl-PL" dirty="0"/>
          </a:p>
        </p:txBody>
      </p:sp>
      <p:pic>
        <p:nvPicPr>
          <p:cNvPr id="4098" name="Picture 2" descr="C:\Documents and Settings\NATALIA\Pulpit\zdjecia RCTNT\RCTNTW 21.06.2013\IMG_4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174658"/>
            <a:ext cx="3974896" cy="2179286"/>
          </a:xfrm>
          <a:prstGeom prst="rect">
            <a:avLst/>
          </a:prstGeom>
          <a:noFill/>
        </p:spPr>
      </p:pic>
      <p:pic>
        <p:nvPicPr>
          <p:cNvPr id="4099" name="Picture 3" descr="C:\Documents and Settings\NATALIA\Pulpit\zdjecia RCTNT\RCTNTW 21.06.2013\IMG_4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168352" cy="2110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131840" y="2852936"/>
            <a:ext cx="47525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W ramach projektu został wybudowany nowy </a:t>
            </a:r>
          </a:p>
          <a:p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obiekt o powierzchni użytkowej –   </a:t>
            </a:r>
            <a:r>
              <a:rPr lang="pl-PL" sz="1600" b="1" dirty="0" smtClean="0">
                <a:solidFill>
                  <a:srgbClr val="000066"/>
                </a:solidFill>
                <a:latin typeface="Georgia" pitchFamily="18" charset="0"/>
              </a:rPr>
              <a:t>2462 m2: 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 dwunawowa hala o rozpiętości 12m i 15m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 na parterze zlokalizowane laboratoria, szatnie, </a:t>
            </a:r>
          </a:p>
          <a:p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    pomieszczenia socjalne, sanitariaty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 na piętrze zlokalizowana część administracyjno-</a:t>
            </a:r>
          </a:p>
          <a:p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    biurowa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63688" y="227687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000066"/>
                </a:solidFill>
                <a:latin typeface="Garamond" pitchFamily="18" charset="0"/>
              </a:rPr>
              <a:t>Zakres rzeczowy projektu</a:t>
            </a:r>
            <a:endParaRPr lang="pl-PL" sz="2400" b="1" dirty="0">
              <a:solidFill>
                <a:srgbClr val="000066"/>
              </a:solidFill>
              <a:latin typeface="Garamond" pitchFamily="18" charset="0"/>
            </a:endParaRPr>
          </a:p>
        </p:txBody>
      </p:sp>
      <p:pic>
        <p:nvPicPr>
          <p:cNvPr id="5122" name="Picture 2" descr="C:\Documents and Settings\NATALIA\Pulpit\zdjecia RCTNT\RCTNTW odbiór - 30.10.12\IMG_6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09120"/>
            <a:ext cx="2810067" cy="1872208"/>
          </a:xfrm>
          <a:prstGeom prst="rect">
            <a:avLst/>
          </a:prstGeom>
          <a:noFill/>
        </p:spPr>
      </p:pic>
      <p:pic>
        <p:nvPicPr>
          <p:cNvPr id="5123" name="Picture 3" descr="C:\Documents and Settings\NATALIA\Pulpit\zdjecia RCTNT\RCTNTW odbiór - 30.10.12\IMG_6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2352411" cy="3530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2056686"/>
            <a:ext cx="69847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rgbClr val="000066"/>
                </a:solidFill>
                <a:latin typeface="Georgia" pitchFamily="18" charset="0"/>
              </a:rPr>
              <a:t>Nowy obiekt mieści 10 nowocześnie wyposażonych laboratoriów: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CAD/CAM,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nauki programowania i symulacji pracy obrabiarek CNC,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nowoczesnych obrabiarek skrawających,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nowoczesnych technik wytwarzania na obrabiarkach CNC,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nowych metod spawania, zgrzewania i cięcia metali,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metrologii wspomaganej komputerowo,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technologii montażu konstrukcji lotniczych i blacharskich,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badań nieniszczących,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mechatroniki,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000066"/>
                </a:solidFill>
                <a:latin typeface="Georgia" pitchFamily="18" charset="0"/>
              </a:rPr>
              <a:t>Laboratorium Lean Manufacturing.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Documents and Settings\NATALIA\Pulpit\zdjecia RCTNT\RCTNTW 21.06.2013\IMG_4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3600400" cy="2398767"/>
          </a:xfrm>
          <a:prstGeom prst="rect">
            <a:avLst/>
          </a:prstGeom>
          <a:noFill/>
        </p:spPr>
      </p:pic>
      <p:pic>
        <p:nvPicPr>
          <p:cNvPr id="8195" name="Picture 3" descr="C:\Documents and Settings\NATALIA\Pulpit\zdjecia RCTNT\RCTNTW 21.06.2013\IMG_4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3701784" cy="2466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Documents and Settings\NATALIA\Pulpit\zdjecia RCTNT\RCTNTW 21.06.2013\IMG_4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4098032" cy="2730314"/>
          </a:xfrm>
          <a:prstGeom prst="rect">
            <a:avLst/>
          </a:prstGeom>
          <a:noFill/>
        </p:spPr>
      </p:pic>
      <p:pic>
        <p:nvPicPr>
          <p:cNvPr id="10243" name="Picture 3" descr="C:\Documents and Settings\NATALIA\Pulpit\zdjecia RCTNT\RCTNTW 21.06.2013\IMG_4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212976"/>
            <a:ext cx="4602088" cy="3066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242</Words>
  <Application>Microsoft Office PowerPoint</Application>
  <PresentationFormat>Pokaz na ekranie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Georgia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„Regionalne Centrum Transferu Nowoczesnych Technologii Wytwarzania – Powiat Mielecki”</dc:title>
  <dc:creator>MAGDA</dc:creator>
  <cp:lastModifiedBy>NATALIA.WITEK</cp:lastModifiedBy>
  <cp:revision>24</cp:revision>
  <dcterms:created xsi:type="dcterms:W3CDTF">2011-08-29T13:45:05Z</dcterms:created>
  <dcterms:modified xsi:type="dcterms:W3CDTF">2017-11-30T08:47:02Z</dcterms:modified>
</cp:coreProperties>
</file>