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32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46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9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2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14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61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32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64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37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55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E373-BBA0-4313-A6C7-F633A7399DF6}" type="datetimeFigureOut">
              <a:rPr lang="pl-PL" smtClean="0"/>
              <a:t>2015-03-03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1809-F124-458F-8305-1D1E38BE18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11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5634" y="2288069"/>
            <a:ext cx="9704174" cy="145691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lbertus" panose="020E0702040304020204" pitchFamily="34" charset="0"/>
              </a:rPr>
              <a:t>„Kompleksowa termomodernizacja obiektów szkoły Specjalnego Ośrodka </a:t>
            </a:r>
            <a:r>
              <a:rPr lang="pl-PL" sz="2800" b="1" dirty="0" err="1">
                <a:latin typeface="Albertus" panose="020E0702040304020204" pitchFamily="34" charset="0"/>
              </a:rPr>
              <a:t>Szkolno</a:t>
            </a:r>
            <a:r>
              <a:rPr lang="pl-PL" sz="2800" b="1" dirty="0">
                <a:latin typeface="Albertus" panose="020E0702040304020204" pitchFamily="34" charset="0"/>
              </a:rPr>
              <a:t> – Wychowawczego w Mielcu przy ul. Królowej Jadwigi 1”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5719" y="4049450"/>
            <a:ext cx="9144000" cy="3181865"/>
          </a:xfrm>
        </p:spPr>
        <p:txBody>
          <a:bodyPr/>
          <a:lstStyle/>
          <a:p>
            <a:r>
              <a:rPr lang="pl-PL" dirty="0" smtClean="0"/>
              <a:t>Projekt realizowany w ramach:</a:t>
            </a:r>
          </a:p>
          <a:p>
            <a:pPr algn="l"/>
            <a:r>
              <a:rPr lang="pl-PL" dirty="0" smtClean="0"/>
              <a:t>1)</a:t>
            </a:r>
            <a:r>
              <a:rPr lang="pl-PL" b="1" dirty="0"/>
              <a:t> </a:t>
            </a:r>
            <a:r>
              <a:rPr lang="pl-PL" sz="1400" b="1" dirty="0" smtClean="0"/>
              <a:t>Osi </a:t>
            </a:r>
            <a:r>
              <a:rPr lang="pl-PL" sz="1400" b="1" dirty="0"/>
              <a:t>priorytetowej II Infrastruktura techniczna, działanie 2.2 Infrastruktura energetyczna</a:t>
            </a:r>
            <a:r>
              <a:rPr lang="pl-PL" sz="1400" dirty="0" smtClean="0"/>
              <a:t> </a:t>
            </a:r>
            <a:r>
              <a:rPr lang="pl-PL" sz="1400" b="1" dirty="0" smtClean="0"/>
              <a:t>Regionalnego Programu </a:t>
            </a:r>
            <a:br>
              <a:rPr lang="pl-PL" sz="1400" b="1" dirty="0" smtClean="0"/>
            </a:br>
            <a:r>
              <a:rPr lang="pl-PL" sz="1400" b="1" dirty="0" smtClean="0"/>
              <a:t>        Operacyjnego Województwa Podkarpackiego na lata 2007-2013</a:t>
            </a:r>
          </a:p>
          <a:p>
            <a:pPr algn="l"/>
            <a:r>
              <a:rPr lang="pl-PL" dirty="0" smtClean="0"/>
              <a:t>2) </a:t>
            </a:r>
            <a:r>
              <a:rPr lang="pl-PL" sz="1400" b="1" dirty="0"/>
              <a:t>V konkursu programu priorytetowego p.n.: System zielonych inwestycji,  Część 1) Zarządzanie energią w budynkach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        użyteczności publicznej Narodowego Funduszu Ochrony Środowiska i Gospodarki Wodnej </a:t>
            </a:r>
            <a:endParaRPr lang="pl-PL" sz="1400" dirty="0"/>
          </a:p>
          <a:p>
            <a:endParaRPr lang="pl-PL" dirty="0"/>
          </a:p>
        </p:txBody>
      </p:sp>
      <p:pic>
        <p:nvPicPr>
          <p:cNvPr id="2049" name="Obraz 3" descr="logo_kolor_dofinansowano_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4" y="1530001"/>
            <a:ext cx="4191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669461" y="344182"/>
            <a:ext cx="6243638" cy="500063"/>
            <a:chOff x="979" y="1777"/>
            <a:chExt cx="9832" cy="788"/>
          </a:xfrm>
        </p:grpSpPr>
        <p:pic>
          <p:nvPicPr>
            <p:cNvPr id="2054" name="Obraz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1777"/>
              <a:ext cx="2442" cy="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Obraz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6" y="1893"/>
              <a:ext cx="2415" cy="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Obraz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1886"/>
              <a:ext cx="554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"/>
            <p:cNvSpPr txBox="1">
              <a:spLocks noChangeAspect="1" noChangeArrowheads="1"/>
            </p:cNvSpPr>
            <p:nvPr/>
          </p:nvSpPr>
          <p:spPr bwMode="auto">
            <a:xfrm>
              <a:off x="5144" y="2057"/>
              <a:ext cx="366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WOJEWÓDZTWO PODKARPACKIE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13743" y="412051"/>
            <a:ext cx="108421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współfinansowany ze środków Unii Europejskiej z Europejskiego Funduszu Rozwoju Regionalnego w ramach Regionalnego Programu Operacyjnego Województwa Podkarpackiego na lata 2007-2013 </a:t>
            </a:r>
            <a:b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 ze środków Narodowego Funduszu Ochrony Środowiska i Gospodarki Wodnej”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7222" y="1687480"/>
            <a:ext cx="11245882" cy="4665967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l-PL" sz="2000" b="1" dirty="0" smtClean="0">
                <a:latin typeface="Albertus" panose="020E0702040304020204" pitchFamily="34" charset="0"/>
              </a:rPr>
              <a:t/>
            </a:r>
            <a:br>
              <a:rPr lang="pl-PL" sz="2000" b="1" dirty="0" smtClean="0">
                <a:latin typeface="Albertus" panose="020E0702040304020204" pitchFamily="34" charset="0"/>
              </a:rPr>
            </a:br>
            <a:r>
              <a:rPr lang="pl-PL" sz="2000" b="1" dirty="0">
                <a:latin typeface="Albertus" panose="020E0702040304020204" pitchFamily="34" charset="0"/>
              </a:rPr>
              <a:t/>
            </a:r>
            <a:br>
              <a:rPr lang="pl-PL" sz="2000" b="1" dirty="0">
                <a:latin typeface="Albertus" panose="020E0702040304020204" pitchFamily="34" charset="0"/>
              </a:rPr>
            </a:br>
            <a:r>
              <a:rPr lang="pl-PL" sz="2000" b="1" dirty="0" smtClean="0">
                <a:latin typeface="Albertus" panose="020E0702040304020204" pitchFamily="34" charset="0"/>
              </a:rPr>
              <a:t/>
            </a:r>
            <a:br>
              <a:rPr lang="pl-PL" sz="2000" b="1" dirty="0" smtClean="0">
                <a:latin typeface="Albertus" panose="020E0702040304020204" pitchFamily="34" charset="0"/>
              </a:rPr>
            </a:br>
            <a:r>
              <a:rPr lang="pl-PL" sz="2000" b="1" dirty="0">
                <a:latin typeface="Albertus" panose="020E0702040304020204" pitchFamily="34" charset="0"/>
              </a:rPr>
              <a:t/>
            </a:r>
            <a:br>
              <a:rPr lang="pl-PL" sz="2000" b="1" dirty="0">
                <a:latin typeface="Albertus" panose="020E0702040304020204" pitchFamily="34" charset="0"/>
              </a:rPr>
            </a:br>
            <a:r>
              <a:rPr lang="pl-PL" sz="2000" b="1" dirty="0" smtClean="0">
                <a:latin typeface="Albertus" panose="020E0702040304020204" pitchFamily="34" charset="0"/>
              </a:rPr>
              <a:t/>
            </a:r>
            <a:br>
              <a:rPr lang="pl-PL" sz="2000" b="1" dirty="0" smtClean="0">
                <a:latin typeface="Albertus" panose="020E0702040304020204" pitchFamily="34" charset="0"/>
              </a:rPr>
            </a:br>
            <a:r>
              <a:rPr lang="pl-PL" sz="2000" b="1" dirty="0">
                <a:latin typeface="Albertus" panose="020E0702040304020204" pitchFamily="34" charset="0"/>
              </a:rPr>
              <a:t/>
            </a:r>
            <a:br>
              <a:rPr lang="pl-PL" sz="2000" b="1" dirty="0">
                <a:latin typeface="Albertus" panose="020E0702040304020204" pitchFamily="34" charset="0"/>
              </a:rPr>
            </a:br>
            <a:r>
              <a:rPr lang="pl-PL" sz="2000" b="1" dirty="0" smtClean="0">
                <a:latin typeface="Albertus" panose="020E0702040304020204" pitchFamily="34" charset="0"/>
              </a:rPr>
              <a:t>Projekt „Kompleksowa </a:t>
            </a:r>
            <a:r>
              <a:rPr lang="pl-PL" sz="2000" b="1" dirty="0">
                <a:latin typeface="Albertus" panose="020E0702040304020204" pitchFamily="34" charset="0"/>
              </a:rPr>
              <a:t>termomodernizacja obiektów szkoły Specjalnego Ośrodka </a:t>
            </a:r>
            <a:r>
              <a:rPr lang="pl-PL" sz="2000" b="1" dirty="0" err="1">
                <a:latin typeface="Albertus" panose="020E0702040304020204" pitchFamily="34" charset="0"/>
              </a:rPr>
              <a:t>Szkolno</a:t>
            </a:r>
            <a:r>
              <a:rPr lang="pl-PL" sz="2000" b="1" dirty="0">
                <a:latin typeface="Albertus" panose="020E0702040304020204" pitchFamily="34" charset="0"/>
              </a:rPr>
              <a:t> – Wychowawczego w Mielcu przy ul. Królowej Jadwigi 1”  </a:t>
            </a:r>
            <a:r>
              <a:rPr lang="pl-PL" sz="2000" dirty="0" smtClean="0">
                <a:latin typeface="Albertus" panose="020E0702040304020204" pitchFamily="34" charset="0"/>
              </a:rPr>
              <a:t>dofinansowany był z dwóch źródeł:</a:t>
            </a:r>
            <a:br>
              <a:rPr lang="pl-PL" sz="2000" dirty="0" smtClean="0">
                <a:latin typeface="Albertus" panose="020E0702040304020204" pitchFamily="34" charset="0"/>
              </a:rPr>
            </a:br>
            <a:r>
              <a:rPr lang="pl-PL" sz="1400" b="1" dirty="0">
                <a:latin typeface="Albertus" panose="020E0702040304020204" pitchFamily="34" charset="0"/>
              </a:rPr>
              <a:t/>
            </a:r>
            <a:br>
              <a:rPr lang="pl-PL" sz="1400" b="1" dirty="0">
                <a:latin typeface="Albertus" panose="020E0702040304020204" pitchFamily="34" charset="0"/>
              </a:rPr>
            </a:br>
            <a:r>
              <a:rPr lang="pl-PL" sz="1400" b="1" dirty="0" smtClean="0">
                <a:latin typeface="Albertus" panose="020E0702040304020204" pitchFamily="34" charset="0"/>
              </a:rPr>
              <a:t>-  </a:t>
            </a:r>
            <a:r>
              <a:rPr lang="pl-PL" sz="2400" b="1" dirty="0" smtClean="0"/>
              <a:t>Całkowita </a:t>
            </a:r>
            <a:r>
              <a:rPr lang="pl-PL" sz="2400" b="1" dirty="0"/>
              <a:t>wartość projektu: </a:t>
            </a:r>
            <a:r>
              <a:rPr lang="pl-PL" sz="2400" b="1" dirty="0">
                <a:latin typeface="Albertus" panose="020E0702040304020204" pitchFamily="34" charset="0"/>
              </a:rPr>
              <a:t>2.335.016,95 </a:t>
            </a:r>
            <a:r>
              <a:rPr lang="pl-PL" sz="2400" b="1" dirty="0" smtClean="0">
                <a:latin typeface="Albertus" panose="020E0702040304020204" pitchFamily="34" charset="0"/>
              </a:rPr>
              <a:t>PLN</a:t>
            </a:r>
            <a:r>
              <a:rPr lang="pl-PL" sz="2400" b="1" dirty="0">
                <a:latin typeface="Albertus" panose="020E0702040304020204" pitchFamily="34" charset="0"/>
              </a:rPr>
              <a:t> </a:t>
            </a:r>
            <a:br>
              <a:rPr lang="pl-PL" sz="2400" b="1" dirty="0">
                <a:latin typeface="Albertus" panose="020E0702040304020204" pitchFamily="34" charset="0"/>
              </a:rPr>
            </a:br>
            <a:r>
              <a:rPr lang="pl-PL" sz="2400" dirty="0" smtClean="0"/>
              <a:t>- </a:t>
            </a:r>
            <a:r>
              <a:rPr lang="pl-PL" sz="2400" b="1" dirty="0" smtClean="0"/>
              <a:t>Dofinansowanie </a:t>
            </a:r>
            <a:r>
              <a:rPr lang="pl-PL" sz="2400" b="1" dirty="0"/>
              <a:t>z Europejskiego Funduszu Rozwoju Regionalnego: </a:t>
            </a:r>
            <a:r>
              <a:rPr lang="pl-PL" sz="2400" b="1" dirty="0">
                <a:latin typeface="Albertus" panose="020E0702040304020204" pitchFamily="34" charset="0"/>
              </a:rPr>
              <a:t>1.309.765,96 PLN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- </a:t>
            </a:r>
            <a:r>
              <a:rPr lang="pl-PL" sz="2400" b="1" dirty="0" smtClean="0"/>
              <a:t>Dofinansowanie </a:t>
            </a:r>
            <a:r>
              <a:rPr lang="pl-PL" sz="2400" b="1" dirty="0"/>
              <a:t>z Narodowego Funduszu Ochrony Środowiska i Gospodarki Wodnej: 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  </a:t>
            </a:r>
            <a:r>
              <a:rPr lang="pl-PL" sz="2400" b="1" dirty="0" smtClean="0">
                <a:latin typeface="Albertus" panose="020E0702040304020204" pitchFamily="34" charset="0"/>
              </a:rPr>
              <a:t>505.030,85 </a:t>
            </a:r>
            <a:r>
              <a:rPr lang="pl-PL" sz="2400" b="1" dirty="0">
                <a:latin typeface="Albertus" panose="020E0702040304020204" pitchFamily="34" charset="0"/>
              </a:rPr>
              <a:t>PLN</a:t>
            </a:r>
            <a:r>
              <a:rPr lang="pl-PL" sz="2400" dirty="0">
                <a:latin typeface="Albertus" panose="020E0702040304020204" pitchFamily="34" charset="0"/>
              </a:rPr>
              <a:t/>
            </a:r>
            <a:br>
              <a:rPr lang="pl-PL" sz="2400" dirty="0">
                <a:latin typeface="Albertus" panose="020E0702040304020204" pitchFamily="34" charset="0"/>
              </a:rPr>
            </a:br>
            <a:r>
              <a:rPr lang="pl-PL" sz="2400" dirty="0" smtClean="0"/>
              <a:t>- </a:t>
            </a:r>
            <a:r>
              <a:rPr lang="pl-PL" sz="2400" b="1" dirty="0" smtClean="0"/>
              <a:t>Budżet </a:t>
            </a:r>
            <a:r>
              <a:rPr lang="pl-PL" sz="2400" b="1" dirty="0"/>
              <a:t>Powiatu: </a:t>
            </a:r>
            <a:r>
              <a:rPr lang="pl-PL" sz="2400" b="1" dirty="0">
                <a:latin typeface="Albertus" panose="020E0702040304020204" pitchFamily="34" charset="0"/>
              </a:rPr>
              <a:t>520,220,14 PLN</a:t>
            </a:r>
            <a:r>
              <a:rPr lang="pl-PL" sz="2400" dirty="0">
                <a:latin typeface="Albertus" panose="020E0702040304020204" pitchFamily="34" charset="0"/>
              </a:rPr>
              <a:t/>
            </a:r>
            <a:br>
              <a:rPr lang="pl-PL" sz="2400" dirty="0">
                <a:latin typeface="Albertus" panose="020E0702040304020204" pitchFamily="34" charset="0"/>
              </a:rPr>
            </a:br>
            <a:endParaRPr lang="pl-PL" sz="2400" b="1" dirty="0">
              <a:latin typeface="Albertus" panose="020E0702040304020204" pitchFamily="34" charset="0"/>
            </a:endParaRPr>
          </a:p>
        </p:txBody>
      </p:sp>
      <p:pic>
        <p:nvPicPr>
          <p:cNvPr id="2049" name="Obraz 3" descr="logo_kolor_dofinansowano_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35" y="1211961"/>
            <a:ext cx="4191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367323" y="26142"/>
            <a:ext cx="6243638" cy="500063"/>
            <a:chOff x="979" y="1777"/>
            <a:chExt cx="9832" cy="788"/>
          </a:xfrm>
        </p:grpSpPr>
        <p:pic>
          <p:nvPicPr>
            <p:cNvPr id="2054" name="Obraz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1777"/>
              <a:ext cx="2442" cy="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Obraz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6" y="1893"/>
              <a:ext cx="2415" cy="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Obraz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1886"/>
              <a:ext cx="554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"/>
            <p:cNvSpPr txBox="1">
              <a:spLocks noChangeAspect="1" noChangeArrowheads="1"/>
            </p:cNvSpPr>
            <p:nvPr/>
          </p:nvSpPr>
          <p:spPr bwMode="auto">
            <a:xfrm>
              <a:off x="5144" y="2057"/>
              <a:ext cx="366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WOJEWÓDZTWO PODKARPACKIE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27222" y="95313"/>
            <a:ext cx="108421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współfinansowany ze środków Unii Europejskiej z Europejskiego Funduszu Rozwoju Regionalnego w ramach Regionalnego Programu Operacyjnego Województwa Podkarpackiego na lata 2007-2013 </a:t>
            </a:r>
            <a:b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 ze środków Narodowego Funduszu Ochrony Środowiska i Gospodarki Wodnej”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7612" cy="373174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30" y="2667687"/>
            <a:ext cx="6285470" cy="419031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3896497"/>
            <a:ext cx="5597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6.   Demontaż </a:t>
            </a:r>
            <a:r>
              <a:rPr lang="pl-PL" dirty="0"/>
              <a:t>parapetów i obróbek blacharskich rynien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i </a:t>
            </a:r>
            <a:r>
              <a:rPr lang="pl-PL" dirty="0"/>
              <a:t>rur spustowych</a:t>
            </a:r>
          </a:p>
          <a:p>
            <a:r>
              <a:rPr lang="pl-PL" dirty="0" smtClean="0"/>
              <a:t>7.   Demontaż </a:t>
            </a:r>
            <a:r>
              <a:rPr lang="pl-PL" dirty="0"/>
              <a:t>blach dekoracyjnych z blachy </a:t>
            </a:r>
            <a:r>
              <a:rPr lang="pl-PL" dirty="0" smtClean="0"/>
              <a:t>stalowej</a:t>
            </a:r>
            <a:br>
              <a:rPr lang="pl-PL" dirty="0" smtClean="0"/>
            </a:br>
            <a:r>
              <a:rPr lang="pl-PL" dirty="0" smtClean="0"/>
              <a:t>      trapezowej </a:t>
            </a:r>
            <a:r>
              <a:rPr lang="pl-PL" dirty="0"/>
              <a:t>na konstrukcji stalowej</a:t>
            </a:r>
          </a:p>
          <a:p>
            <a:r>
              <a:rPr lang="pl-PL" dirty="0"/>
              <a:t>8</a:t>
            </a:r>
            <a:r>
              <a:rPr lang="pl-PL" dirty="0" smtClean="0"/>
              <a:t>.   Montaż zewnętrznych </a:t>
            </a:r>
            <a:r>
              <a:rPr lang="pl-PL" dirty="0"/>
              <a:t>parapetów i </a:t>
            </a:r>
            <a:r>
              <a:rPr lang="pl-PL" dirty="0" smtClean="0"/>
              <a:t>obróbek</a:t>
            </a:r>
            <a:br>
              <a:rPr lang="pl-PL" dirty="0" smtClean="0"/>
            </a:br>
            <a:r>
              <a:rPr lang="pl-PL" dirty="0" smtClean="0"/>
              <a:t>      blacharskich</a:t>
            </a:r>
          </a:p>
          <a:p>
            <a:r>
              <a:rPr lang="pl-PL" dirty="0" smtClean="0"/>
              <a:t>9.   Montaż nowej instalacji odgromowej</a:t>
            </a:r>
          </a:p>
          <a:p>
            <a:r>
              <a:rPr lang="pl-PL" dirty="0" smtClean="0"/>
              <a:t>10. Remont opaski odbojowej wokół budynku wraz </a:t>
            </a:r>
            <a:br>
              <a:rPr lang="pl-PL" dirty="0" smtClean="0"/>
            </a:br>
            <a:r>
              <a:rPr lang="pl-PL" dirty="0" smtClean="0"/>
              <a:t>      z remontem schodów zewnętrznych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873578" y="181233"/>
            <a:ext cx="6219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Zakres rzeczowy:</a:t>
            </a:r>
          </a:p>
          <a:p>
            <a:r>
              <a:rPr lang="pl-PL" dirty="0" smtClean="0"/>
              <a:t>1. Modernizacja </a:t>
            </a:r>
            <a:r>
              <a:rPr lang="pl-PL" dirty="0"/>
              <a:t>instalacji </a:t>
            </a:r>
            <a:r>
              <a:rPr lang="pl-PL" dirty="0" smtClean="0"/>
              <a:t>centralnego ogrzewania</a:t>
            </a:r>
            <a:endParaRPr lang="pl-PL" dirty="0"/>
          </a:p>
          <a:p>
            <a:r>
              <a:rPr lang="pl-PL" dirty="0"/>
              <a:t>2</a:t>
            </a:r>
            <a:r>
              <a:rPr lang="pl-PL" dirty="0" smtClean="0"/>
              <a:t>. Ocieplenie ścian zewnętrznych</a:t>
            </a:r>
            <a:endParaRPr lang="pl-PL" dirty="0"/>
          </a:p>
          <a:p>
            <a:r>
              <a:rPr lang="pl-PL" dirty="0"/>
              <a:t>3</a:t>
            </a:r>
            <a:r>
              <a:rPr lang="pl-PL" dirty="0" smtClean="0"/>
              <a:t>. Ocieplenie </a:t>
            </a:r>
            <a:r>
              <a:rPr lang="pl-PL" dirty="0"/>
              <a:t>stropodachu niewentylowanego</a:t>
            </a:r>
          </a:p>
          <a:p>
            <a:r>
              <a:rPr lang="pl-PL" dirty="0"/>
              <a:t>4</a:t>
            </a:r>
            <a:r>
              <a:rPr lang="pl-PL" dirty="0" smtClean="0"/>
              <a:t>. Ocieplenie </a:t>
            </a:r>
            <a:r>
              <a:rPr lang="pl-PL" dirty="0"/>
              <a:t>dachu sali gimnastycznej</a:t>
            </a:r>
          </a:p>
          <a:p>
            <a:r>
              <a:rPr lang="pl-PL" dirty="0"/>
              <a:t>5</a:t>
            </a:r>
            <a:r>
              <a:rPr lang="pl-PL" dirty="0" smtClean="0"/>
              <a:t>. Wymiana </a:t>
            </a:r>
            <a:r>
              <a:rPr lang="pl-PL" dirty="0"/>
              <a:t>okien, zamontowanie </a:t>
            </a:r>
            <a:r>
              <a:rPr lang="pl-PL" dirty="0" smtClean="0"/>
              <a:t>nawiewników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dirty="0" err="1" smtClean="0"/>
              <a:t>higrosterowanych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7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142" y="620584"/>
            <a:ext cx="6623221" cy="210614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l-PL" sz="2000" dirty="0" smtClean="0">
                <a:latin typeface="+mn-lt"/>
              </a:rPr>
              <a:t>11. Podniesienie (nadbudowanie) kominów i ścianek attykowych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12. Montaż parapetów wewnętrznych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13. Docieplenie zadaszenia nad wejściem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14. Nowe rynny i rury spustowe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4" y="3048000"/>
            <a:ext cx="5572896" cy="37152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35" y="884195"/>
            <a:ext cx="5655276" cy="37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50" y="124939"/>
            <a:ext cx="4910930" cy="32100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50" y="3651421"/>
            <a:ext cx="4983891" cy="332259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1806" y="716693"/>
            <a:ext cx="64212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Zakładane efekty ekologiczne w wyniku realizacji projektu:</a:t>
            </a:r>
          </a:p>
          <a:p>
            <a:endParaRPr lang="pl-PL" sz="2400" i="1" dirty="0" smtClean="0"/>
          </a:p>
          <a:p>
            <a:pPr marL="457200" indent="-457200">
              <a:buAutoNum type="arabicPeriod"/>
            </a:pPr>
            <a:r>
              <a:rPr lang="pl-PL" sz="2400" i="1" dirty="0" smtClean="0"/>
              <a:t>Ilość </a:t>
            </a:r>
            <a:r>
              <a:rPr lang="pl-PL" sz="2400" i="1" dirty="0"/>
              <a:t>zmniejszonego zapotrzebowania na </a:t>
            </a:r>
            <a:r>
              <a:rPr lang="pl-PL" sz="2400" i="1" dirty="0" smtClean="0"/>
              <a:t>ciepło</a:t>
            </a:r>
            <a:r>
              <a:rPr lang="pl-PL" sz="2400" i="1" dirty="0"/>
              <a:t>: </a:t>
            </a:r>
            <a:r>
              <a:rPr lang="pl-PL" sz="2400" b="1" i="1" dirty="0"/>
              <a:t>3095,39 </a:t>
            </a:r>
            <a:r>
              <a:rPr lang="pl-PL" sz="2400" b="1" i="1" dirty="0" smtClean="0"/>
              <a:t>GJ</a:t>
            </a:r>
          </a:p>
          <a:p>
            <a:endParaRPr lang="pl-PL" sz="2400" b="1" i="1" dirty="0"/>
          </a:p>
          <a:p>
            <a:r>
              <a:rPr lang="pl-PL" sz="2400" i="1" dirty="0" smtClean="0"/>
              <a:t>2. Ilość </a:t>
            </a:r>
            <a:r>
              <a:rPr lang="pl-PL" sz="2400" i="1" dirty="0"/>
              <a:t>zmniejszonego zapotrzebowania </a:t>
            </a:r>
            <a:r>
              <a:rPr lang="pl-PL" sz="2400" i="1" dirty="0" smtClean="0"/>
              <a:t>na</a:t>
            </a:r>
            <a:br>
              <a:rPr lang="pl-PL" sz="2400" i="1" dirty="0" smtClean="0"/>
            </a:br>
            <a:r>
              <a:rPr lang="pl-PL" sz="2400" i="1" dirty="0" smtClean="0"/>
              <a:t>    </a:t>
            </a:r>
            <a:r>
              <a:rPr lang="pl-PL" sz="2400" i="1" dirty="0"/>
              <a:t>ciepło </a:t>
            </a:r>
            <a:r>
              <a:rPr lang="pl-PL" sz="2400" i="1" dirty="0" smtClean="0"/>
              <a:t>łącznie </a:t>
            </a:r>
            <a:r>
              <a:rPr lang="pl-PL" sz="2400" i="1" dirty="0"/>
              <a:t>ze stratami na przesyle: </a:t>
            </a:r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 smtClean="0"/>
              <a:t>    </a:t>
            </a:r>
            <a:r>
              <a:rPr lang="pl-PL" sz="2400" b="1" i="1" dirty="0" smtClean="0"/>
              <a:t>3.517,49 GJ</a:t>
            </a:r>
          </a:p>
          <a:p>
            <a:endParaRPr lang="pl-PL" sz="2400" b="1" i="1" dirty="0"/>
          </a:p>
          <a:p>
            <a:r>
              <a:rPr lang="pl-PL" sz="2400" i="1" dirty="0" smtClean="0"/>
              <a:t>3. Ograniczenie </a:t>
            </a:r>
            <a:r>
              <a:rPr lang="pl-PL" sz="2400" i="1" dirty="0"/>
              <a:t>niskiej emisji </a:t>
            </a:r>
            <a:r>
              <a:rPr lang="pl-PL" sz="2400" i="1" dirty="0" smtClean="0"/>
              <a:t>gazów</a:t>
            </a:r>
            <a:br>
              <a:rPr lang="pl-PL" sz="2400" i="1" dirty="0" smtClean="0"/>
            </a:br>
            <a:r>
              <a:rPr lang="pl-PL" sz="2400" i="1" dirty="0" smtClean="0"/>
              <a:t>    cieplarnianych</a:t>
            </a:r>
            <a:r>
              <a:rPr lang="pl-PL" sz="2400" i="1" dirty="0"/>
              <a:t>: </a:t>
            </a:r>
            <a:r>
              <a:rPr lang="pl-PL" sz="2400" b="1" i="1" dirty="0"/>
              <a:t>387,30 </a:t>
            </a:r>
            <a:r>
              <a:rPr lang="pl-PL" sz="2400" b="1" i="1" dirty="0" smtClean="0"/>
              <a:t>t/rok</a:t>
            </a:r>
          </a:p>
          <a:p>
            <a:endParaRPr lang="pl-PL" sz="2400" b="1" i="1" dirty="0"/>
          </a:p>
          <a:p>
            <a:r>
              <a:rPr lang="pl-PL" sz="2400" i="1" dirty="0" smtClean="0"/>
              <a:t>4. Ilość zaoszczędzonej </a:t>
            </a:r>
            <a:r>
              <a:rPr lang="pl-PL" sz="2400" i="1" dirty="0"/>
              <a:t>energii: </a:t>
            </a:r>
            <a:r>
              <a:rPr lang="pl-PL" sz="2400" b="1" i="1" dirty="0"/>
              <a:t>859,93 MWH/rok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43442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6" y="310747"/>
            <a:ext cx="5511860" cy="36763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35" y="2710249"/>
            <a:ext cx="5942569" cy="39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83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114</Words>
  <Application>Microsoft Office PowerPoint</Application>
  <PresentationFormat>Niestandardowy</PresentationFormat>
  <Paragraphs>32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„Kompleksowa termomodernizacja obiektów szkoły Specjalnego Ośrodka Szkolno – Wychowawczego w Mielcu przy ul. Królowej Jadwigi 1” </vt:lpstr>
      <vt:lpstr>      Projekt „Kompleksowa termomodernizacja obiektów szkoły Specjalnego Ośrodka Szkolno – Wychowawczego w Mielcu przy ul. Królowej Jadwigi 1”  dofinansowany był z dwóch źródeł:  -  Całkowita wartość projektu: 2.335.016,95 PLN  - Dofinansowanie z Europejskiego Funduszu Rozwoju Regionalnego: 1.309.765,96 PLN - Dofinansowanie z Narodowego Funduszu Ochrony Środowiska i Gospodarki Wodnej:     505.030,85 PLN - Budżet Powiatu: 520,220,14 PLN </vt:lpstr>
      <vt:lpstr>Prezentacja programu PowerPoint</vt:lpstr>
      <vt:lpstr>11. Podniesienie (nadbudowanie) kominów i ścianek attykowych 12. Montaż parapetów wewnętrznych 13. Docieplenie zadaszenia nad wejściem 14. Nowe rynny i rury spustowe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„Kompleksowa termomodernizacja obiektów szkoły Specjalnego Ośrodka Szkolno – Wychowawczego w Mielcu przy ul. Królowej Jadwigi 1”</dc:title>
  <dc:creator>MAGDALENA.BIELASKA</dc:creator>
  <cp:lastModifiedBy>Admin</cp:lastModifiedBy>
  <cp:revision>20</cp:revision>
  <dcterms:created xsi:type="dcterms:W3CDTF">2015-01-16T10:02:42Z</dcterms:created>
  <dcterms:modified xsi:type="dcterms:W3CDTF">2015-03-03T08:10:34Z</dcterms:modified>
</cp:coreProperties>
</file>